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55"/>
  </p:notesMasterIdLst>
  <p:sldIdLst>
    <p:sldId id="256" r:id="rId2"/>
    <p:sldId id="307" r:id="rId3"/>
    <p:sldId id="275" r:id="rId4"/>
    <p:sldId id="304" r:id="rId5"/>
    <p:sldId id="276" r:id="rId6"/>
    <p:sldId id="277" r:id="rId7"/>
    <p:sldId id="278" r:id="rId8"/>
    <p:sldId id="280" r:id="rId9"/>
    <p:sldId id="282" r:id="rId10"/>
    <p:sldId id="283" r:id="rId11"/>
    <p:sldId id="285" r:id="rId12"/>
    <p:sldId id="305" r:id="rId13"/>
    <p:sldId id="286" r:id="rId14"/>
    <p:sldId id="287" r:id="rId15"/>
    <p:sldId id="288" r:id="rId16"/>
    <p:sldId id="289" r:id="rId17"/>
    <p:sldId id="306" r:id="rId18"/>
    <p:sldId id="308" r:id="rId19"/>
    <p:sldId id="309" r:id="rId20"/>
    <p:sldId id="261" r:id="rId21"/>
    <p:sldId id="291" r:id="rId22"/>
    <p:sldId id="292" r:id="rId23"/>
    <p:sldId id="293" r:id="rId24"/>
    <p:sldId id="294" r:id="rId25"/>
    <p:sldId id="295" r:id="rId26"/>
    <p:sldId id="317" r:id="rId27"/>
    <p:sldId id="259" r:id="rId28"/>
    <p:sldId id="260" r:id="rId29"/>
    <p:sldId id="264" r:id="rId30"/>
    <p:sldId id="311" r:id="rId31"/>
    <p:sldId id="310" r:id="rId32"/>
    <p:sldId id="312" r:id="rId33"/>
    <p:sldId id="266" r:id="rId34"/>
    <p:sldId id="267" r:id="rId35"/>
    <p:sldId id="313" r:id="rId36"/>
    <p:sldId id="268" r:id="rId37"/>
    <p:sldId id="269" r:id="rId38"/>
    <p:sldId id="318" r:id="rId39"/>
    <p:sldId id="319" r:id="rId40"/>
    <p:sldId id="321" r:id="rId41"/>
    <p:sldId id="270" r:id="rId42"/>
    <p:sldId id="272" r:id="rId43"/>
    <p:sldId id="274" r:id="rId44"/>
    <p:sldId id="314" r:id="rId45"/>
    <p:sldId id="320" r:id="rId46"/>
    <p:sldId id="290" r:id="rId47"/>
    <p:sldId id="296" r:id="rId48"/>
    <p:sldId id="297" r:id="rId49"/>
    <p:sldId id="298" r:id="rId50"/>
    <p:sldId id="322" r:id="rId51"/>
    <p:sldId id="316" r:id="rId52"/>
    <p:sldId id="303" r:id="rId53"/>
    <p:sldId id="315" r:id="rId54"/>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0155" autoAdjust="0"/>
    <p:restoredTop sz="83333" autoAdjust="0"/>
  </p:normalViewPr>
  <p:slideViewPr>
    <p:cSldViewPr>
      <p:cViewPr varScale="1">
        <p:scale>
          <a:sx n="90" d="100"/>
          <a:sy n="90" d="100"/>
        </p:scale>
        <p:origin x="-804" y="-114"/>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B899B9B-7634-4553-9E26-10472472727B}" type="datetimeFigureOut">
              <a:rPr lang="ru-RU" smtClean="0"/>
              <a:t>15.09.2015</a:t>
            </a:fld>
            <a:endParaRPr lang="ru-RU"/>
          </a:p>
        </p:txBody>
      </p:sp>
      <p:sp>
        <p:nvSpPr>
          <p:cNvPr id="4" name="Образ слайда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8F85B8F9-4989-4BD6-9568-64AF046D93D7}" type="slidenum">
              <a:rPr lang="ru-RU" smtClean="0"/>
              <a:t>‹#›</a:t>
            </a:fld>
            <a:endParaRPr lang="ru-RU"/>
          </a:p>
        </p:txBody>
      </p:sp>
    </p:spTree>
    <p:extLst>
      <p:ext uri="{BB962C8B-B14F-4D97-AF65-F5344CB8AC3E}">
        <p14:creationId xmlns:p14="http://schemas.microsoft.com/office/powerpoint/2010/main" val="154547518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pPr marL="0" indent="0" algn="just">
              <a:buNone/>
            </a:pPr>
            <a:r>
              <a:rPr lang="ru-RU" dirty="0" smtClean="0">
                <a:latin typeface="+mj-lt"/>
              </a:rPr>
              <a:t> Энергетическая подсистема –  часть производства,  служащая для обеспечения энергии ХТП.  При этом в зависимости от вида энергии </a:t>
            </a:r>
          </a:p>
          <a:p>
            <a:pPr marL="0" indent="0" algn="just">
              <a:buNone/>
            </a:pPr>
            <a:r>
              <a:rPr lang="ru-RU" dirty="0" smtClean="0">
                <a:latin typeface="+mj-lt"/>
              </a:rPr>
              <a:t>(тепловой, силовой, электрической)  может быть представлена соответствующая подсистема. </a:t>
            </a:r>
          </a:p>
          <a:p>
            <a:pPr marL="0" indent="0" algn="just">
              <a:buNone/>
            </a:pPr>
            <a:r>
              <a:rPr lang="ru-RU" dirty="0" smtClean="0">
                <a:latin typeface="+mj-lt"/>
              </a:rPr>
              <a:t>Обычно это автоматизированная система управления технологическим процессом(АСУТП). </a:t>
            </a:r>
          </a:p>
          <a:p>
            <a:pPr marL="0" indent="0" algn="just">
              <a:buNone/>
            </a:pPr>
            <a:endParaRPr lang="ru-RU" dirty="0"/>
          </a:p>
        </p:txBody>
      </p:sp>
      <p:sp>
        <p:nvSpPr>
          <p:cNvPr id="4" name="Номер слайда 3"/>
          <p:cNvSpPr>
            <a:spLocks noGrp="1"/>
          </p:cNvSpPr>
          <p:nvPr>
            <p:ph type="sldNum" sz="quarter" idx="10"/>
          </p:nvPr>
        </p:nvSpPr>
        <p:spPr/>
        <p:txBody>
          <a:bodyPr/>
          <a:lstStyle/>
          <a:p>
            <a:fld id="{8F85B8F9-4989-4BD6-9568-64AF046D93D7}" type="slidenum">
              <a:rPr lang="ru-RU" smtClean="0"/>
              <a:t>6</a:t>
            </a:fld>
            <a:endParaRPr lang="ru-RU"/>
          </a:p>
        </p:txBody>
      </p:sp>
    </p:spTree>
    <p:extLst>
      <p:ext uri="{BB962C8B-B14F-4D97-AF65-F5344CB8AC3E}">
        <p14:creationId xmlns:p14="http://schemas.microsoft.com/office/powerpoint/2010/main" val="177809169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dirty="0" smtClean="0"/>
              <a:t>Так,  </a:t>
            </a:r>
            <a:r>
              <a:rPr lang="ru-RU" dirty="0" err="1" smtClean="0"/>
              <a:t>механическиеигидромеханическиепроизводятизменения</a:t>
            </a:r>
            <a:r>
              <a:rPr lang="ru-RU" dirty="0" smtClean="0"/>
              <a:t> </a:t>
            </a:r>
          </a:p>
          <a:p>
            <a:r>
              <a:rPr lang="ru-RU" dirty="0" smtClean="0"/>
              <a:t>формы, </a:t>
            </a:r>
            <a:r>
              <a:rPr lang="ru-RU" dirty="0" err="1" smtClean="0"/>
              <a:t>размераматериалаиегоперемещение</a:t>
            </a:r>
            <a:r>
              <a:rPr lang="ru-RU" dirty="0" smtClean="0"/>
              <a:t>, </a:t>
            </a:r>
            <a:r>
              <a:rPr lang="ru-RU" dirty="0" err="1" smtClean="0"/>
              <a:t>объединениеиразделе</a:t>
            </a:r>
            <a:r>
              <a:rPr lang="ru-RU" dirty="0" smtClean="0"/>
              <a:t>- </a:t>
            </a:r>
          </a:p>
          <a:p>
            <a:r>
              <a:rPr lang="ru-RU" dirty="0" err="1" smtClean="0"/>
              <a:t>ниепотоков</a:t>
            </a:r>
            <a:r>
              <a:rPr lang="ru-RU" dirty="0" smtClean="0"/>
              <a:t>. </a:t>
            </a:r>
            <a:r>
              <a:rPr lang="ru-RU" dirty="0" err="1" smtClean="0"/>
              <a:t>Этиоперацииосуществляютсядробилками</a:t>
            </a:r>
            <a:r>
              <a:rPr lang="ru-RU" dirty="0" smtClean="0"/>
              <a:t>, </a:t>
            </a:r>
            <a:r>
              <a:rPr lang="ru-RU" dirty="0" err="1" smtClean="0"/>
              <a:t>гранулятора</a:t>
            </a:r>
            <a:r>
              <a:rPr lang="ru-RU" dirty="0" smtClean="0"/>
              <a:t>- </a:t>
            </a:r>
          </a:p>
          <a:p>
            <a:r>
              <a:rPr lang="ru-RU" dirty="0" smtClean="0"/>
              <a:t>ми,  смесителями,  сепараторами,  фильтрами, циклонами,  компрессора- </a:t>
            </a:r>
          </a:p>
          <a:p>
            <a:r>
              <a:rPr lang="ru-RU" dirty="0" smtClean="0"/>
              <a:t>ми, насосами. </a:t>
            </a:r>
          </a:p>
          <a:p>
            <a:r>
              <a:rPr lang="ru-RU" dirty="0" smtClean="0"/>
              <a:t>     </a:t>
            </a:r>
            <a:r>
              <a:rPr lang="ru-RU" dirty="0" err="1" smtClean="0"/>
              <a:t>Теплообменныеэлементыизменяюттемпературупотока</a:t>
            </a:r>
            <a:r>
              <a:rPr lang="ru-RU" dirty="0" smtClean="0"/>
              <a:t>, </a:t>
            </a:r>
            <a:r>
              <a:rPr lang="ru-RU" dirty="0" err="1" smtClean="0"/>
              <a:t>еготеп</a:t>
            </a:r>
            <a:r>
              <a:rPr lang="ru-RU" dirty="0" smtClean="0"/>
              <a:t>- </a:t>
            </a:r>
          </a:p>
          <a:p>
            <a:r>
              <a:rPr lang="ru-RU" dirty="0" err="1" smtClean="0"/>
              <a:t>лосодержание</a:t>
            </a:r>
            <a:r>
              <a:rPr lang="ru-RU" dirty="0" smtClean="0"/>
              <a:t>,    </a:t>
            </a:r>
            <a:r>
              <a:rPr lang="ru-RU" dirty="0" err="1" smtClean="0"/>
              <a:t>переводятвеществавдругоефазовоесостояние</a:t>
            </a:r>
            <a:r>
              <a:rPr lang="ru-RU" dirty="0" smtClean="0"/>
              <a:t>.  Эти </a:t>
            </a:r>
          </a:p>
          <a:p>
            <a:r>
              <a:rPr lang="ru-RU" dirty="0" err="1" smtClean="0"/>
              <a:t>операцииосуществляютвтеплообменниках</a:t>
            </a:r>
            <a:r>
              <a:rPr lang="ru-RU" dirty="0" smtClean="0"/>
              <a:t>, испарителях, </a:t>
            </a:r>
            <a:r>
              <a:rPr lang="ru-RU" dirty="0" err="1" smtClean="0"/>
              <a:t>конденсато</a:t>
            </a:r>
            <a:r>
              <a:rPr lang="ru-RU" dirty="0" smtClean="0"/>
              <a:t>- </a:t>
            </a:r>
          </a:p>
          <a:p>
            <a:r>
              <a:rPr lang="ru-RU" dirty="0" err="1" smtClean="0"/>
              <a:t>рах</a:t>
            </a:r>
            <a:r>
              <a:rPr lang="ru-RU" dirty="0" smtClean="0"/>
              <a:t>, </a:t>
            </a:r>
            <a:r>
              <a:rPr lang="ru-RU" dirty="0" err="1" smtClean="0"/>
              <a:t>сублиматорах</a:t>
            </a:r>
            <a:r>
              <a:rPr lang="ru-RU" dirty="0" smtClean="0"/>
              <a:t>. </a:t>
            </a:r>
          </a:p>
          <a:p>
            <a:r>
              <a:rPr lang="ru-RU" dirty="0" smtClean="0"/>
              <a:t>     </a:t>
            </a:r>
            <a:r>
              <a:rPr lang="ru-RU" dirty="0" err="1" smtClean="0"/>
              <a:t>Массообменныеэлементыосуществляютмежфазныйперенос</a:t>
            </a:r>
            <a:r>
              <a:rPr lang="ru-RU" dirty="0" smtClean="0"/>
              <a:t> </a:t>
            </a:r>
          </a:p>
          <a:p>
            <a:r>
              <a:rPr lang="ru-RU" dirty="0" smtClean="0"/>
              <a:t>компонентов, </a:t>
            </a:r>
            <a:r>
              <a:rPr lang="ru-RU" dirty="0" err="1" smtClean="0"/>
              <a:t>изменениекомпонентногосоставапотоковбезпоявления</a:t>
            </a:r>
            <a:r>
              <a:rPr lang="ru-RU" dirty="0" smtClean="0"/>
              <a:t> </a:t>
            </a:r>
          </a:p>
          <a:p>
            <a:r>
              <a:rPr lang="ru-RU" dirty="0" err="1" smtClean="0"/>
              <a:t>новыхвеществ</a:t>
            </a:r>
            <a:r>
              <a:rPr lang="ru-RU" dirty="0" smtClean="0"/>
              <a:t>. </a:t>
            </a:r>
            <a:r>
              <a:rPr lang="ru-RU" dirty="0" err="1" smtClean="0"/>
              <a:t>Этиоперациипроводятвабсорберах</a:t>
            </a:r>
            <a:r>
              <a:rPr lang="ru-RU" dirty="0" smtClean="0"/>
              <a:t>, адсорберах, рек- </a:t>
            </a:r>
          </a:p>
          <a:p>
            <a:r>
              <a:rPr lang="ru-RU" dirty="0" err="1" smtClean="0"/>
              <a:t>тификационныхколоннах</a:t>
            </a:r>
            <a:r>
              <a:rPr lang="ru-RU" dirty="0" smtClean="0"/>
              <a:t>, экстракторах, кристаллизаторах, сушилках. </a:t>
            </a:r>
          </a:p>
          <a:p>
            <a:r>
              <a:rPr lang="ru-RU" dirty="0" smtClean="0"/>
              <a:t>     </a:t>
            </a:r>
            <a:r>
              <a:rPr lang="ru-RU" dirty="0" err="1" smtClean="0"/>
              <a:t>Реакционныеэлементы</a:t>
            </a:r>
            <a:r>
              <a:rPr lang="ru-RU" dirty="0" smtClean="0"/>
              <a:t>(</a:t>
            </a:r>
            <a:r>
              <a:rPr lang="ru-RU" dirty="0" err="1" smtClean="0"/>
              <a:t>реакторыразныхтипов</a:t>
            </a:r>
            <a:r>
              <a:rPr lang="ru-RU" dirty="0" smtClean="0"/>
              <a:t>)                 осуществляют </a:t>
            </a:r>
          </a:p>
          <a:p>
            <a:r>
              <a:rPr lang="ru-RU" dirty="0" err="1" smtClean="0"/>
              <a:t>химическиепревращения</a:t>
            </a:r>
            <a:r>
              <a:rPr lang="ru-RU" dirty="0" smtClean="0"/>
              <a:t>,  </a:t>
            </a:r>
            <a:r>
              <a:rPr lang="ru-RU" dirty="0" err="1" smtClean="0"/>
              <a:t>кардинальноменяюткомпонентныйсостав</a:t>
            </a:r>
            <a:r>
              <a:rPr lang="ru-RU" dirty="0" smtClean="0"/>
              <a:t> </a:t>
            </a:r>
          </a:p>
          <a:p>
            <a:r>
              <a:rPr lang="ru-RU" dirty="0" err="1" smtClean="0"/>
              <a:t>потоковиматериалов</a:t>
            </a:r>
            <a:r>
              <a:rPr lang="ru-RU" dirty="0" smtClean="0"/>
              <a:t>. </a:t>
            </a:r>
          </a:p>
          <a:p>
            <a:r>
              <a:rPr lang="ru-RU" dirty="0" smtClean="0"/>
              <a:t>     </a:t>
            </a:r>
            <a:r>
              <a:rPr lang="ru-RU" dirty="0" err="1" smtClean="0"/>
              <a:t>Энергетическиеэлементыосуществляютпреобразованиеэнергии</a:t>
            </a:r>
            <a:r>
              <a:rPr lang="ru-RU" dirty="0" smtClean="0"/>
              <a:t> </a:t>
            </a:r>
          </a:p>
          <a:p>
            <a:r>
              <a:rPr lang="ru-RU" dirty="0" err="1" smtClean="0"/>
              <a:t>иполучениеэнергоносителей</a:t>
            </a:r>
            <a:r>
              <a:rPr lang="ru-RU" dirty="0" smtClean="0"/>
              <a:t>.  </a:t>
            </a:r>
            <a:r>
              <a:rPr lang="ru-RU" dirty="0" err="1" smtClean="0"/>
              <a:t>Книмотносяттурбины</a:t>
            </a:r>
            <a:r>
              <a:rPr lang="ru-RU" dirty="0" smtClean="0"/>
              <a:t>,                 генераторы, </a:t>
            </a:r>
          </a:p>
          <a:p>
            <a:r>
              <a:rPr lang="ru-RU" dirty="0" err="1" smtClean="0"/>
              <a:t>приводыдлявыработкимеханическойэнергии</a:t>
            </a:r>
            <a:r>
              <a:rPr lang="ru-RU" dirty="0" smtClean="0"/>
              <a:t>, котлы-</a:t>
            </a:r>
            <a:r>
              <a:rPr lang="ru-RU" dirty="0" err="1" smtClean="0"/>
              <a:t>утилизаторыдля</a:t>
            </a:r>
            <a:r>
              <a:rPr lang="ru-RU" dirty="0" smtClean="0"/>
              <a:t> </a:t>
            </a:r>
          </a:p>
          <a:p>
            <a:r>
              <a:rPr lang="ru-RU" dirty="0" err="1" smtClean="0"/>
              <a:t>выработкиэнергетическогопара</a:t>
            </a:r>
            <a:r>
              <a:rPr lang="ru-RU" dirty="0" smtClean="0"/>
              <a:t>. </a:t>
            </a:r>
          </a:p>
          <a:p>
            <a:r>
              <a:rPr lang="ru-RU" dirty="0" smtClean="0"/>
              <a:t>     </a:t>
            </a:r>
            <a:r>
              <a:rPr lang="ru-RU" dirty="0" err="1" smtClean="0"/>
              <a:t>Элементыконтроляиуправленияпозволяютизменятьпараметры</a:t>
            </a:r>
            <a:r>
              <a:rPr lang="ru-RU" dirty="0" smtClean="0"/>
              <a:t> </a:t>
            </a:r>
          </a:p>
          <a:p>
            <a:r>
              <a:rPr lang="ru-RU" dirty="0" err="1" smtClean="0"/>
              <a:t>состоянияаппаратовимашин</a:t>
            </a:r>
            <a:r>
              <a:rPr lang="ru-RU" dirty="0" smtClean="0"/>
              <a:t>, </a:t>
            </a:r>
            <a:r>
              <a:rPr lang="ru-RU" dirty="0" err="1" smtClean="0"/>
              <a:t>атакжеуправлятьпроцессами</a:t>
            </a:r>
            <a:r>
              <a:rPr lang="ru-RU" dirty="0" smtClean="0"/>
              <a:t>, </a:t>
            </a:r>
            <a:r>
              <a:rPr lang="ru-RU" dirty="0" err="1" smtClean="0"/>
              <a:t>меняяус</a:t>
            </a:r>
            <a:r>
              <a:rPr lang="ru-RU" dirty="0" smtClean="0"/>
              <a:t>- </a:t>
            </a:r>
          </a:p>
          <a:p>
            <a:r>
              <a:rPr lang="ru-RU" dirty="0" err="1" smtClean="0"/>
              <a:t>ловияихпротекания</a:t>
            </a:r>
            <a:r>
              <a:rPr lang="ru-RU" dirty="0" smtClean="0"/>
              <a:t>. </a:t>
            </a:r>
            <a:r>
              <a:rPr lang="ru-RU" dirty="0" err="1" smtClean="0"/>
              <a:t>Книмотносятсядатчики</a:t>
            </a:r>
            <a:r>
              <a:rPr lang="ru-RU" dirty="0" smtClean="0"/>
              <a:t>(температуры, давления, </a:t>
            </a:r>
          </a:p>
          <a:p>
            <a:r>
              <a:rPr lang="ru-RU" dirty="0" smtClean="0"/>
              <a:t>расхода, </a:t>
            </a:r>
            <a:r>
              <a:rPr lang="ru-RU" dirty="0" err="1" smtClean="0"/>
              <a:t>составаит</a:t>
            </a:r>
            <a:r>
              <a:rPr lang="ru-RU" dirty="0" smtClean="0"/>
              <a:t>. д.), </a:t>
            </a:r>
            <a:r>
              <a:rPr lang="ru-RU" dirty="0" err="1" smtClean="0"/>
              <a:t>исполнительныемеханизмы</a:t>
            </a:r>
            <a:r>
              <a:rPr lang="ru-RU" dirty="0" smtClean="0"/>
              <a:t>(вентили, </a:t>
            </a:r>
            <a:r>
              <a:rPr lang="ru-RU" dirty="0" err="1" smtClean="0"/>
              <a:t>задвиж</a:t>
            </a:r>
            <a:r>
              <a:rPr lang="ru-RU" dirty="0" smtClean="0"/>
              <a:t>- </a:t>
            </a:r>
          </a:p>
          <a:p>
            <a:r>
              <a:rPr lang="ru-RU" dirty="0" err="1" smtClean="0"/>
              <a:t>ки</a:t>
            </a:r>
            <a:r>
              <a:rPr lang="ru-RU" dirty="0" smtClean="0"/>
              <a:t>, </a:t>
            </a:r>
            <a:r>
              <a:rPr lang="ru-RU" dirty="0" err="1" smtClean="0"/>
              <a:t>выключателиит</a:t>
            </a:r>
            <a:r>
              <a:rPr lang="ru-RU" dirty="0" smtClean="0"/>
              <a:t>. д.), </a:t>
            </a:r>
            <a:r>
              <a:rPr lang="ru-RU" dirty="0" err="1" smtClean="0"/>
              <a:t>атакжеприборыдлявыработкиипреобразо</a:t>
            </a:r>
            <a:r>
              <a:rPr lang="ru-RU" dirty="0" smtClean="0"/>
              <a:t>- </a:t>
            </a:r>
          </a:p>
          <a:p>
            <a:r>
              <a:rPr lang="ru-RU" dirty="0" err="1" smtClean="0"/>
              <a:t>ваниясигналов</a:t>
            </a:r>
            <a:r>
              <a:rPr lang="ru-RU" dirty="0" smtClean="0"/>
              <a:t>, </a:t>
            </a:r>
            <a:r>
              <a:rPr lang="ru-RU" dirty="0" err="1" smtClean="0"/>
              <a:t>информационныеивычислительныеустройства</a:t>
            </a:r>
            <a:r>
              <a:rPr lang="ru-RU" dirty="0" smtClean="0"/>
              <a:t>. </a:t>
            </a:r>
            <a:endParaRPr lang="ru-RU" dirty="0"/>
          </a:p>
        </p:txBody>
      </p:sp>
      <p:sp>
        <p:nvSpPr>
          <p:cNvPr id="4" name="Номер слайда 3"/>
          <p:cNvSpPr>
            <a:spLocks noGrp="1"/>
          </p:cNvSpPr>
          <p:nvPr>
            <p:ph type="sldNum" sz="quarter" idx="10"/>
          </p:nvPr>
        </p:nvSpPr>
        <p:spPr/>
        <p:txBody>
          <a:bodyPr/>
          <a:lstStyle/>
          <a:p>
            <a:fld id="{8F85B8F9-4989-4BD6-9568-64AF046D93D7}" type="slidenum">
              <a:rPr lang="ru-RU" smtClean="0"/>
              <a:t>8</a:t>
            </a:fld>
            <a:endParaRPr lang="ru-RU"/>
          </a:p>
        </p:txBody>
      </p:sp>
    </p:spTree>
    <p:extLst>
      <p:ext uri="{BB962C8B-B14F-4D97-AF65-F5344CB8AC3E}">
        <p14:creationId xmlns:p14="http://schemas.microsoft.com/office/powerpoint/2010/main" val="380843908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dirty="0" smtClean="0"/>
              <a:t>Технологические схемы используют при проектировании производства и при его эксплуатации. </a:t>
            </a:r>
          </a:p>
          <a:p>
            <a:endParaRPr lang="ru-RU" dirty="0"/>
          </a:p>
        </p:txBody>
      </p:sp>
      <p:sp>
        <p:nvSpPr>
          <p:cNvPr id="4" name="Номер слайда 3"/>
          <p:cNvSpPr>
            <a:spLocks noGrp="1"/>
          </p:cNvSpPr>
          <p:nvPr>
            <p:ph type="sldNum" sz="quarter" idx="10"/>
          </p:nvPr>
        </p:nvSpPr>
        <p:spPr/>
        <p:txBody>
          <a:bodyPr/>
          <a:lstStyle/>
          <a:p>
            <a:fld id="{8F85B8F9-4989-4BD6-9568-64AF046D93D7}" type="slidenum">
              <a:rPr lang="ru-RU" smtClean="0"/>
              <a:t>14</a:t>
            </a:fld>
            <a:endParaRPr lang="ru-RU"/>
          </a:p>
        </p:txBody>
      </p:sp>
    </p:spTree>
    <p:extLst>
      <p:ext uri="{BB962C8B-B14F-4D97-AF65-F5344CB8AC3E}">
        <p14:creationId xmlns:p14="http://schemas.microsoft.com/office/powerpoint/2010/main" val="319474077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pPr marL="0" indent="0" algn="just">
              <a:buNone/>
            </a:pPr>
            <a:r>
              <a:rPr lang="ru-RU" dirty="0" smtClean="0"/>
              <a:t>Истощение </a:t>
            </a:r>
            <a:r>
              <a:rPr lang="ru-RU" dirty="0" err="1" smtClean="0"/>
              <a:t>невозобновляемых</a:t>
            </a:r>
            <a:r>
              <a:rPr lang="ru-RU" dirty="0" smtClean="0"/>
              <a:t> ресурсов негативно сказывается на экологию регионов и планеты в целом. С потреблением пресной воды увеличивается сброс в водоемы сточных вод, что приводит к интенсивному загрязнению гидросферы. </a:t>
            </a:r>
          </a:p>
          <a:p>
            <a:pPr marL="0" indent="0" algn="just">
              <a:buNone/>
            </a:pPr>
            <a:r>
              <a:rPr lang="ru-RU" dirty="0" smtClean="0"/>
              <a:t>Важнейшим следствием промышленного производства является также его влияние на природный энергетический баланс.</a:t>
            </a:r>
          </a:p>
          <a:p>
            <a:endParaRPr lang="ru-RU" dirty="0"/>
          </a:p>
        </p:txBody>
      </p:sp>
      <p:sp>
        <p:nvSpPr>
          <p:cNvPr id="4" name="Номер слайда 3"/>
          <p:cNvSpPr>
            <a:spLocks noGrp="1"/>
          </p:cNvSpPr>
          <p:nvPr>
            <p:ph type="sldNum" sz="quarter" idx="10"/>
          </p:nvPr>
        </p:nvSpPr>
        <p:spPr/>
        <p:txBody>
          <a:bodyPr/>
          <a:lstStyle/>
          <a:p>
            <a:fld id="{8F85B8F9-4989-4BD6-9568-64AF046D93D7}" type="slidenum">
              <a:rPr lang="ru-RU" smtClean="0"/>
              <a:t>20</a:t>
            </a:fld>
            <a:endParaRPr lang="ru-RU"/>
          </a:p>
        </p:txBody>
      </p:sp>
    </p:spTree>
    <p:extLst>
      <p:ext uri="{BB962C8B-B14F-4D97-AF65-F5344CB8AC3E}">
        <p14:creationId xmlns:p14="http://schemas.microsoft.com/office/powerpoint/2010/main" val="374104320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dirty="0" smtClean="0"/>
              <a:t>При пиролизе нефти получаются ксилол, бензол, при перегонке получают циклогексан, </a:t>
            </a:r>
            <a:r>
              <a:rPr lang="ru-RU" dirty="0" err="1" smtClean="0"/>
              <a:t>изопентан</a:t>
            </a:r>
            <a:r>
              <a:rPr lang="ru-RU" dirty="0" smtClean="0"/>
              <a:t>.   Крекинг нефти позволяет получать </a:t>
            </a:r>
          </a:p>
          <a:p>
            <a:r>
              <a:rPr lang="ru-RU" dirty="0" smtClean="0"/>
              <a:t>Олефины (этилен, пропилен, бутилены и др.). </a:t>
            </a:r>
          </a:p>
          <a:p>
            <a:r>
              <a:rPr lang="ru-RU" dirty="0" smtClean="0"/>
              <a:t>     Перечисленные вещества являются основой для производства мономеров для дальнейших процессов полимеризации (олефины),  выработка которых в мире постоянно растет. </a:t>
            </a:r>
          </a:p>
          <a:p>
            <a:r>
              <a:rPr lang="ru-RU" dirty="0" smtClean="0"/>
              <a:t>     Этилен–    наиболее крупнотоннажный продукт нефтехимической промышленности. На базе этилена производится по крайней мере десяток крупнотоннажных нефтехимических продуктов,               которые,  в свою очередь, являются источником получения сотен и тысяч конечных химических и нефтехимических продуктов. </a:t>
            </a:r>
          </a:p>
          <a:p>
            <a:r>
              <a:rPr lang="ru-RU" dirty="0" smtClean="0"/>
              <a:t>     Концепция полного использования сырья реализуется в стремлении углубить переработку нефти и получить из нее максимум целевых продуктов. </a:t>
            </a:r>
          </a:p>
          <a:p>
            <a:r>
              <a:rPr lang="ru-RU" dirty="0" smtClean="0"/>
              <a:t>     При больших объемах нефтепереработки неизбежно образуется большое количество кубового остатка, который, в свою очередь, научились превращать в легкие продукты путем термического крекинга, коксования. </a:t>
            </a:r>
          </a:p>
          <a:p>
            <a:r>
              <a:rPr lang="ru-RU" dirty="0" smtClean="0"/>
              <a:t>     При термическом крекинге количество остатка уменьшается на 80 %.  В случае коксования остатка вообще нет,  но образуется около 30 % кокса, для которого нужен рынок сбыта (производство электродов, получение карбида кальция и графита).</a:t>
            </a:r>
            <a:endParaRPr lang="ru-RU" dirty="0"/>
          </a:p>
        </p:txBody>
      </p:sp>
      <p:sp>
        <p:nvSpPr>
          <p:cNvPr id="4" name="Номер слайда 3"/>
          <p:cNvSpPr>
            <a:spLocks noGrp="1"/>
          </p:cNvSpPr>
          <p:nvPr>
            <p:ph type="sldNum" sz="quarter" idx="10"/>
          </p:nvPr>
        </p:nvSpPr>
        <p:spPr/>
        <p:txBody>
          <a:bodyPr/>
          <a:lstStyle/>
          <a:p>
            <a:fld id="{8F85B8F9-4989-4BD6-9568-64AF046D93D7}" type="slidenum">
              <a:rPr lang="ru-RU" smtClean="0"/>
              <a:t>24</a:t>
            </a:fld>
            <a:endParaRPr lang="ru-RU"/>
          </a:p>
        </p:txBody>
      </p:sp>
    </p:spTree>
    <p:extLst>
      <p:ext uri="{BB962C8B-B14F-4D97-AF65-F5344CB8AC3E}">
        <p14:creationId xmlns:p14="http://schemas.microsoft.com/office/powerpoint/2010/main" val="121034366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b="0" i="0" dirty="0" smtClean="0">
                <a:solidFill>
                  <a:srgbClr val="000000"/>
                </a:solidFill>
                <a:effectLst/>
                <a:latin typeface="Verdana" panose="020B0604030504040204" pitchFamily="34" charset="0"/>
              </a:rPr>
              <a:t>Общий вклад в современное </a:t>
            </a:r>
            <a:r>
              <a:rPr lang="ru-RU" b="0" i="0" dirty="0" err="1" smtClean="0">
                <a:solidFill>
                  <a:srgbClr val="000000"/>
                </a:solidFill>
                <a:effectLst/>
                <a:latin typeface="Verdana" panose="020B0604030504040204" pitchFamily="34" charset="0"/>
              </a:rPr>
              <a:t>энергопроизводство</a:t>
            </a:r>
            <a:r>
              <a:rPr lang="ru-RU" b="0" i="0" dirty="0" smtClean="0">
                <a:solidFill>
                  <a:srgbClr val="000000"/>
                </a:solidFill>
                <a:effectLst/>
                <a:latin typeface="Verdana" panose="020B0604030504040204" pitchFamily="34" charset="0"/>
              </a:rPr>
              <a:t> таких источников энергии, как солнечная, ветровая, приливная, очень мал и не превышает 0,1 %. Оценки, выполненные в Японии, свидетельствуют, что максимальный вклад этих источников при современных методах использования предельно может достичь 3 % от современного уровня энергообеспечения (для Японии). Следует учесть, что не каждая страна может себе позволить необходимые инвестиции в освоение этих видов энергоресурсов.</a:t>
            </a:r>
            <a:r>
              <a:rPr lang="ru-RU" dirty="0" smtClean="0"/>
              <a:t/>
            </a:r>
            <a:br>
              <a:rPr lang="ru-RU" dirty="0" smtClean="0"/>
            </a:br>
            <a:r>
              <a:rPr lang="ru-RU" dirty="0" smtClean="0"/>
              <a:t/>
            </a:r>
            <a:br>
              <a:rPr lang="ru-RU" dirty="0" smtClean="0"/>
            </a:br>
            <a:r>
              <a:rPr lang="ru-RU" dirty="0" smtClean="0"/>
              <a:t/>
            </a:r>
            <a:br>
              <a:rPr lang="ru-RU" dirty="0" smtClean="0"/>
            </a:br>
            <a:r>
              <a:rPr lang="ru-RU" b="0" i="0" dirty="0" smtClean="0">
                <a:solidFill>
                  <a:srgbClr val="000000"/>
                </a:solidFill>
                <a:effectLst/>
                <a:latin typeface="Verdana" panose="020B0604030504040204" pitchFamily="34" charset="0"/>
              </a:rPr>
              <a:t>Достаточно перспективно использование энергии биомассы, в первую очередь дров. По разным оценкам, в год на Земле в энергетических целях сжигается дров до 1,5 млрд. т </a:t>
            </a:r>
            <a:r>
              <a:rPr lang="ru-RU" b="0" i="0" dirty="0" err="1" smtClean="0">
                <a:solidFill>
                  <a:srgbClr val="000000"/>
                </a:solidFill>
                <a:effectLst/>
                <a:latin typeface="Verdana" panose="020B0604030504040204" pitchFamily="34" charset="0"/>
              </a:rPr>
              <a:t>у.т</a:t>
            </a:r>
            <a:r>
              <a:rPr lang="ru-RU" b="0" i="0" dirty="0" smtClean="0">
                <a:solidFill>
                  <a:srgbClr val="000000"/>
                </a:solidFill>
                <a:effectLst/>
                <a:latin typeface="Verdana" panose="020B0604030504040204" pitchFamily="34" charset="0"/>
              </a:rPr>
              <a:t>., а общий энергетический потенциал биомассы оценивается в 5,5 млрд. т </a:t>
            </a:r>
            <a:r>
              <a:rPr lang="ru-RU" b="0" i="0" dirty="0" err="1" smtClean="0">
                <a:solidFill>
                  <a:srgbClr val="000000"/>
                </a:solidFill>
                <a:effectLst/>
                <a:latin typeface="Verdana" panose="020B0604030504040204" pitchFamily="34" charset="0"/>
              </a:rPr>
              <a:t>у.т</a:t>
            </a:r>
            <a:r>
              <a:rPr lang="ru-RU" b="0" i="0" dirty="0" smtClean="0">
                <a:solidFill>
                  <a:srgbClr val="000000"/>
                </a:solidFill>
                <a:effectLst/>
                <a:latin typeface="Verdana" panose="020B0604030504040204" pitchFamily="34" charset="0"/>
              </a:rPr>
              <a:t>./год. В ряде стран (Китай, США, Индия) для освоения энергии биомассы широко используются биогазовые установки для получения искусственного горючего газа. Подобные установки имеются и в нашей стране, производят также высокоэффективные удобрения. Плюс к тому - полученные в </a:t>
            </a:r>
            <a:r>
              <a:rPr lang="ru-RU" b="0" i="0" dirty="0" err="1" smtClean="0">
                <a:solidFill>
                  <a:srgbClr val="000000"/>
                </a:solidFill>
                <a:effectLst/>
                <a:latin typeface="Verdana" panose="020B0604030504040204" pitchFamily="34" charset="0"/>
              </a:rPr>
              <a:t>биореакторах</a:t>
            </a:r>
            <a:r>
              <a:rPr lang="ru-RU" b="0" i="0" dirty="0" smtClean="0">
                <a:solidFill>
                  <a:srgbClr val="000000"/>
                </a:solidFill>
                <a:effectLst/>
                <a:latin typeface="Verdana" panose="020B0604030504040204" pitchFamily="34" charset="0"/>
              </a:rPr>
              <a:t> более 100 млн. т высокоэффективных удобрений (без следов нитритов и нитратов, болезнетворной микрофлоры и даже семян сорняков).</a:t>
            </a:r>
            <a:r>
              <a:rPr lang="ru-RU" dirty="0" smtClean="0"/>
              <a:t/>
            </a:r>
            <a:br>
              <a:rPr lang="ru-RU" dirty="0" smtClean="0"/>
            </a:br>
            <a:r>
              <a:rPr lang="ru-RU" b="0" i="0" dirty="0" smtClean="0">
                <a:solidFill>
                  <a:srgbClr val="000000"/>
                </a:solidFill>
                <a:effectLst/>
                <a:latin typeface="Verdana" panose="020B0604030504040204" pitchFamily="34" charset="0"/>
              </a:rPr>
              <a:t>Однако темпы освоения возобновляемых источников энергии в нашей стране чрезвычайно низки. Основная задача на сегодня - избавиться от сильной зависимости от органического топлива и более полно использовать </a:t>
            </a:r>
            <a:r>
              <a:rPr lang="ru-RU" b="0" i="0" dirty="0" err="1" smtClean="0">
                <a:solidFill>
                  <a:srgbClr val="000000"/>
                </a:solidFill>
                <a:effectLst/>
                <a:latin typeface="Verdana" panose="020B0604030504040204" pitchFamily="34" charset="0"/>
              </a:rPr>
              <a:t>неуглеродные</a:t>
            </a:r>
            <a:r>
              <a:rPr lang="ru-RU" b="0" i="0" dirty="0" smtClean="0">
                <a:solidFill>
                  <a:srgbClr val="000000"/>
                </a:solidFill>
                <a:effectLst/>
                <a:latin typeface="Verdana" panose="020B0604030504040204" pitchFamily="34" charset="0"/>
              </a:rPr>
              <a:t> источники энергии. Это необходимо сделать в связи с глобальным потеплением на Земле. </a:t>
            </a:r>
            <a:endParaRPr lang="ru-RU" dirty="0"/>
          </a:p>
        </p:txBody>
      </p:sp>
      <p:sp>
        <p:nvSpPr>
          <p:cNvPr id="4" name="Номер слайда 3"/>
          <p:cNvSpPr>
            <a:spLocks noGrp="1"/>
          </p:cNvSpPr>
          <p:nvPr>
            <p:ph type="sldNum" sz="quarter" idx="10"/>
          </p:nvPr>
        </p:nvSpPr>
        <p:spPr/>
        <p:txBody>
          <a:bodyPr/>
          <a:lstStyle/>
          <a:p>
            <a:fld id="{8F85B8F9-4989-4BD6-9568-64AF046D93D7}" type="slidenum">
              <a:rPr lang="ru-RU" smtClean="0"/>
              <a:t>26</a:t>
            </a:fld>
            <a:endParaRPr lang="ru-RU"/>
          </a:p>
        </p:txBody>
      </p:sp>
    </p:spTree>
    <p:extLst>
      <p:ext uri="{BB962C8B-B14F-4D97-AF65-F5344CB8AC3E}">
        <p14:creationId xmlns:p14="http://schemas.microsoft.com/office/powerpoint/2010/main" val="268654769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dirty="0" smtClean="0"/>
              <a:t>Это природный газ, нефть, уголь, торф и другие виды топлива.</a:t>
            </a:r>
          </a:p>
          <a:p>
            <a:pPr marL="0" marR="0" indent="0" algn="l" defTabSz="914400" rtl="0" eaLnBrk="1" fontAlgn="auto" latinLnBrk="0" hangingPunct="1">
              <a:lnSpc>
                <a:spcPct val="100000"/>
              </a:lnSpc>
              <a:spcBef>
                <a:spcPts val="0"/>
              </a:spcBef>
              <a:spcAft>
                <a:spcPts val="0"/>
              </a:spcAft>
              <a:buClrTx/>
              <a:buSzTx/>
              <a:buFontTx/>
              <a:buNone/>
              <a:tabLst/>
              <a:defRPr/>
            </a:pPr>
            <a:endParaRPr lang="ru-RU" sz="120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ru-RU" sz="1200" dirty="0" smtClean="0"/>
              <a:t>Поэтому проблема энергосбережения тесно связана с решением ряда важных экологических проблем, в том числе и глобальных.</a:t>
            </a:r>
          </a:p>
          <a:p>
            <a:endParaRPr lang="ru-RU" dirty="0"/>
          </a:p>
        </p:txBody>
      </p:sp>
      <p:sp>
        <p:nvSpPr>
          <p:cNvPr id="4" name="Номер слайда 3"/>
          <p:cNvSpPr>
            <a:spLocks noGrp="1"/>
          </p:cNvSpPr>
          <p:nvPr>
            <p:ph type="sldNum" sz="quarter" idx="10"/>
          </p:nvPr>
        </p:nvSpPr>
        <p:spPr/>
        <p:txBody>
          <a:bodyPr/>
          <a:lstStyle/>
          <a:p>
            <a:fld id="{8F85B8F9-4989-4BD6-9568-64AF046D93D7}" type="slidenum">
              <a:rPr lang="ru-RU" smtClean="0"/>
              <a:t>27</a:t>
            </a:fld>
            <a:endParaRPr lang="ru-RU"/>
          </a:p>
        </p:txBody>
      </p:sp>
    </p:spTree>
    <p:extLst>
      <p:ext uri="{BB962C8B-B14F-4D97-AF65-F5344CB8AC3E}">
        <p14:creationId xmlns:p14="http://schemas.microsoft.com/office/powerpoint/2010/main" val="280012684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dirty="0" smtClean="0"/>
              <a:t>При решении проблем энергосбережения важно определить</a:t>
            </a:r>
            <a:endParaRPr lang="ru-RU" dirty="0"/>
          </a:p>
        </p:txBody>
      </p:sp>
      <p:sp>
        <p:nvSpPr>
          <p:cNvPr id="4" name="Номер слайда 3"/>
          <p:cNvSpPr>
            <a:spLocks noGrp="1"/>
          </p:cNvSpPr>
          <p:nvPr>
            <p:ph type="sldNum" sz="quarter" idx="10"/>
          </p:nvPr>
        </p:nvSpPr>
        <p:spPr/>
        <p:txBody>
          <a:bodyPr/>
          <a:lstStyle/>
          <a:p>
            <a:fld id="{8F85B8F9-4989-4BD6-9568-64AF046D93D7}" type="slidenum">
              <a:rPr lang="ru-RU" smtClean="0"/>
              <a:t>28</a:t>
            </a:fld>
            <a:endParaRPr lang="ru-RU"/>
          </a:p>
        </p:txBody>
      </p:sp>
    </p:spTree>
    <p:extLst>
      <p:ext uri="{BB962C8B-B14F-4D97-AF65-F5344CB8AC3E}">
        <p14:creationId xmlns:p14="http://schemas.microsoft.com/office/powerpoint/2010/main" val="214290116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dirty="0" smtClean="0"/>
              <a:t>Из всех известных видов энергии, а также и перечисленных выше, в практике непосредственно используются всего четыре вида: тепловая (около 70-75 %), механическая (около 20-22 %), электрическая (примерно 3-5 %) и электромагнитная — световая (менее 1 %). </a:t>
            </a:r>
          </a:p>
          <a:p>
            <a:r>
              <a:rPr lang="ru-RU" dirty="0" smtClean="0"/>
              <a:t>В настоящее время в ряде стран все шире используют возобновляемые источники энергии.</a:t>
            </a:r>
          </a:p>
          <a:p>
            <a:endParaRPr lang="ru-RU" dirty="0"/>
          </a:p>
        </p:txBody>
      </p:sp>
      <p:sp>
        <p:nvSpPr>
          <p:cNvPr id="4" name="Номер слайда 3"/>
          <p:cNvSpPr>
            <a:spLocks noGrp="1"/>
          </p:cNvSpPr>
          <p:nvPr>
            <p:ph type="sldNum" sz="quarter" idx="10"/>
          </p:nvPr>
        </p:nvSpPr>
        <p:spPr/>
        <p:txBody>
          <a:bodyPr/>
          <a:lstStyle/>
          <a:p>
            <a:fld id="{8F85B8F9-4989-4BD6-9568-64AF046D93D7}" type="slidenum">
              <a:rPr lang="ru-RU" smtClean="0"/>
              <a:t>32</a:t>
            </a:fld>
            <a:endParaRPr lang="ru-RU"/>
          </a:p>
        </p:txBody>
      </p:sp>
    </p:spTree>
    <p:extLst>
      <p:ext uri="{BB962C8B-B14F-4D97-AF65-F5344CB8AC3E}">
        <p14:creationId xmlns:p14="http://schemas.microsoft.com/office/powerpoint/2010/main" val="345231486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dirty="0" smtClean="0"/>
              <a:t>Для энергоемкости какого-либо технологического продукта было предложено все виды энергии классифицировать на три группы.</a:t>
            </a:r>
          </a:p>
          <a:p>
            <a:endParaRPr lang="ru-RU" dirty="0" smtClean="0"/>
          </a:p>
          <a:p>
            <a:r>
              <a:rPr lang="ru-RU" dirty="0" smtClean="0"/>
              <a:t>Для многих массовых видов продукции величина энергетических затрат в виде скрытой энергии, то есть вносимой оборудованием и капитальными сооружениями, является относительно незначительной по сравнению с другими двумя видами энергии, и поэтому в первом приближении может включаться в расчет по примерной оценке.</a:t>
            </a:r>
          </a:p>
          <a:p>
            <a:endParaRPr lang="ru-RU" dirty="0"/>
          </a:p>
        </p:txBody>
      </p:sp>
      <p:sp>
        <p:nvSpPr>
          <p:cNvPr id="4" name="Номер слайда 3"/>
          <p:cNvSpPr>
            <a:spLocks noGrp="1"/>
          </p:cNvSpPr>
          <p:nvPr>
            <p:ph type="sldNum" sz="quarter" idx="10"/>
          </p:nvPr>
        </p:nvSpPr>
        <p:spPr/>
        <p:txBody>
          <a:bodyPr/>
          <a:lstStyle/>
          <a:p>
            <a:fld id="{8F85B8F9-4989-4BD6-9568-64AF046D93D7}" type="slidenum">
              <a:rPr lang="ru-RU" smtClean="0"/>
              <a:t>33</a:t>
            </a:fld>
            <a:endParaRPr lang="ru-RU"/>
          </a:p>
        </p:txBody>
      </p:sp>
    </p:spTree>
    <p:extLst>
      <p:ext uri="{BB962C8B-B14F-4D97-AF65-F5344CB8AC3E}">
        <p14:creationId xmlns:p14="http://schemas.microsoft.com/office/powerpoint/2010/main" val="128400198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dirty="0" smtClean="0"/>
              <a:t>Так что легко добываемые запасы энергоресурсов никак нельзя назвать значительными. </a:t>
            </a:r>
          </a:p>
          <a:p>
            <a:pPr marL="182880" marR="0" lvl="0" indent="-182880" algn="l" defTabSz="914400" rtl="0" eaLnBrk="1" fontAlgn="auto" latinLnBrk="0" hangingPunct="1">
              <a:lnSpc>
                <a:spcPct val="100000"/>
              </a:lnSpc>
              <a:spcBef>
                <a:spcPct val="20000"/>
              </a:spcBef>
              <a:spcAft>
                <a:spcPts val="0"/>
              </a:spcAft>
              <a:buClr>
                <a:srgbClr val="93A299"/>
              </a:buClr>
              <a:buSzPct val="85000"/>
              <a:buFont typeface="Arial" pitchFamily="34" charset="0"/>
              <a:buChar char="•"/>
              <a:tabLst/>
              <a:defRPr/>
            </a:pPr>
            <a:r>
              <a:rPr kumimoji="0" lang="ru-RU" sz="2400" b="0" i="0" u="none" strike="noStrike" kern="1200" cap="none" spc="0" normalizeH="0" baseline="0" noProof="0" dirty="0" smtClean="0">
                <a:ln>
                  <a:noFill/>
                </a:ln>
                <a:solidFill>
                  <a:srgbClr val="292934"/>
                </a:solidFill>
                <a:effectLst/>
                <a:uLnTx/>
                <a:uFillTx/>
                <a:latin typeface="+mn-lt"/>
                <a:ea typeface="+mn-ea"/>
                <a:cs typeface="+mn-cs"/>
              </a:rPr>
              <a:t>Топливно-энергетические ресурсы (ТЭР) относятся к минеральным (полезным ископаемым) — это часть природных ресурсов, скопления минералов в недрах земной коры в промышленных концентрациях. Как и все минеральные ресурсы, ТЭР являются </a:t>
            </a:r>
            <a:r>
              <a:rPr kumimoji="0" lang="ru-RU" sz="2400" b="0" i="0" u="none" strike="noStrike" kern="1200" cap="none" spc="0" normalizeH="0" baseline="0" noProof="0" dirty="0" err="1" smtClean="0">
                <a:ln>
                  <a:noFill/>
                </a:ln>
                <a:solidFill>
                  <a:srgbClr val="292934"/>
                </a:solidFill>
                <a:effectLst/>
                <a:uLnTx/>
                <a:uFillTx/>
                <a:latin typeface="+mn-lt"/>
                <a:ea typeface="+mn-ea"/>
                <a:cs typeface="+mn-cs"/>
              </a:rPr>
              <a:t>исчерпаемыми</a:t>
            </a:r>
            <a:r>
              <a:rPr kumimoji="0" lang="ru-RU" sz="2400" b="0" i="0" u="none" strike="noStrike" kern="1200" cap="none" spc="0" normalizeH="0" baseline="0" noProof="0" dirty="0" smtClean="0">
                <a:ln>
                  <a:noFill/>
                </a:ln>
                <a:solidFill>
                  <a:srgbClr val="292934"/>
                </a:solidFill>
                <a:effectLst/>
                <a:uLnTx/>
                <a:uFillTx/>
                <a:latin typeface="+mn-lt"/>
                <a:ea typeface="+mn-ea"/>
                <a:cs typeface="+mn-cs"/>
              </a:rPr>
              <a:t> и </a:t>
            </a:r>
            <a:r>
              <a:rPr kumimoji="0" lang="ru-RU" sz="2400" b="0" i="0" u="none" strike="noStrike" kern="1200" cap="none" spc="0" normalizeH="0" baseline="0" noProof="0" dirty="0" err="1" smtClean="0">
                <a:ln>
                  <a:noFill/>
                </a:ln>
                <a:solidFill>
                  <a:srgbClr val="292934"/>
                </a:solidFill>
                <a:effectLst/>
                <a:uLnTx/>
                <a:uFillTx/>
                <a:latin typeface="+mn-lt"/>
                <a:ea typeface="+mn-ea"/>
                <a:cs typeface="+mn-cs"/>
              </a:rPr>
              <a:t>невозобно-вляемыми</a:t>
            </a:r>
            <a:r>
              <a:rPr kumimoji="0" lang="ru-RU" sz="2400" b="0" i="0" u="none" strike="noStrike" kern="1200" cap="none" spc="0" normalizeH="0" baseline="0" noProof="0" dirty="0" smtClean="0">
                <a:ln>
                  <a:noFill/>
                </a:ln>
                <a:solidFill>
                  <a:srgbClr val="292934"/>
                </a:solidFill>
                <a:effectLst/>
                <a:uLnTx/>
                <a:uFillTx/>
                <a:latin typeface="+mn-lt"/>
                <a:ea typeface="+mn-ea"/>
                <a:cs typeface="+mn-cs"/>
              </a:rPr>
              <a:t>.</a:t>
            </a:r>
          </a:p>
          <a:p>
            <a:endParaRPr lang="ru-RU" dirty="0"/>
          </a:p>
        </p:txBody>
      </p:sp>
      <p:sp>
        <p:nvSpPr>
          <p:cNvPr id="4" name="Номер слайда 3"/>
          <p:cNvSpPr>
            <a:spLocks noGrp="1"/>
          </p:cNvSpPr>
          <p:nvPr>
            <p:ph type="sldNum" sz="quarter" idx="10"/>
          </p:nvPr>
        </p:nvSpPr>
        <p:spPr/>
        <p:txBody>
          <a:bodyPr/>
          <a:lstStyle/>
          <a:p>
            <a:fld id="{8F85B8F9-4989-4BD6-9568-64AF046D93D7}" type="slidenum">
              <a:rPr lang="ru-RU" smtClean="0"/>
              <a:t>36</a:t>
            </a:fld>
            <a:endParaRPr lang="ru-RU"/>
          </a:p>
        </p:txBody>
      </p:sp>
    </p:spTree>
    <p:extLst>
      <p:ext uri="{BB962C8B-B14F-4D97-AF65-F5344CB8AC3E}">
        <p14:creationId xmlns:p14="http://schemas.microsoft.com/office/powerpoint/2010/main" val="415513518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pPr marL="182880" marR="0" lvl="0" indent="-182880" algn="l" defTabSz="914400" rtl="0" eaLnBrk="1" fontAlgn="auto" latinLnBrk="0" hangingPunct="1">
              <a:lnSpc>
                <a:spcPct val="100000"/>
              </a:lnSpc>
              <a:spcBef>
                <a:spcPct val="20000"/>
              </a:spcBef>
              <a:spcAft>
                <a:spcPts val="0"/>
              </a:spcAft>
              <a:buClr>
                <a:srgbClr val="93A299"/>
              </a:buClr>
              <a:buSzPct val="85000"/>
              <a:buFont typeface="Arial" pitchFamily="34" charset="0"/>
              <a:buChar char="•"/>
              <a:tabLst/>
              <a:defRPr/>
            </a:pPr>
            <a:r>
              <a:rPr kumimoji="0" lang="ru-RU" sz="2400" b="0" i="0" u="none" strike="noStrike" kern="1200" cap="none" spc="0" normalizeH="0" baseline="0" noProof="0" dirty="0" smtClean="0">
                <a:ln>
                  <a:noFill/>
                </a:ln>
                <a:solidFill>
                  <a:srgbClr val="292934"/>
                </a:solidFill>
                <a:effectLst/>
                <a:uLnTx/>
                <a:uFillTx/>
                <a:latin typeface="+mn-lt"/>
                <a:ea typeface="+mn-ea"/>
                <a:cs typeface="+mn-cs"/>
              </a:rPr>
              <a:t>относятся к минеральным (полезным ископаемым) — это часть природных ресурсов, скопления минералов в недрах земной коры в промышленных концентрациях. Как и все минеральные ресурсы, ТЭР являются </a:t>
            </a:r>
            <a:r>
              <a:rPr kumimoji="0" lang="ru-RU" sz="2400" b="0" i="0" u="none" strike="noStrike" kern="1200" cap="none" spc="0" normalizeH="0" baseline="0" noProof="0" dirty="0" err="1" smtClean="0">
                <a:ln>
                  <a:noFill/>
                </a:ln>
                <a:solidFill>
                  <a:srgbClr val="292934"/>
                </a:solidFill>
                <a:effectLst/>
                <a:uLnTx/>
                <a:uFillTx/>
                <a:latin typeface="+mn-lt"/>
                <a:ea typeface="+mn-ea"/>
                <a:cs typeface="+mn-cs"/>
              </a:rPr>
              <a:t>исчерпаемыми</a:t>
            </a:r>
            <a:r>
              <a:rPr kumimoji="0" lang="ru-RU" sz="2400" b="0" i="0" u="none" strike="noStrike" kern="1200" cap="none" spc="0" normalizeH="0" baseline="0" noProof="0" dirty="0" smtClean="0">
                <a:ln>
                  <a:noFill/>
                </a:ln>
                <a:solidFill>
                  <a:srgbClr val="292934"/>
                </a:solidFill>
                <a:effectLst/>
                <a:uLnTx/>
                <a:uFillTx/>
                <a:latin typeface="+mn-lt"/>
                <a:ea typeface="+mn-ea"/>
                <a:cs typeface="+mn-cs"/>
              </a:rPr>
              <a:t> и </a:t>
            </a:r>
            <a:r>
              <a:rPr kumimoji="0" lang="ru-RU" sz="2400" b="0" i="0" u="none" strike="noStrike" kern="1200" cap="none" spc="0" normalizeH="0" baseline="0" noProof="0" dirty="0" err="1" smtClean="0">
                <a:ln>
                  <a:noFill/>
                </a:ln>
                <a:solidFill>
                  <a:srgbClr val="292934"/>
                </a:solidFill>
                <a:effectLst/>
                <a:uLnTx/>
                <a:uFillTx/>
                <a:latin typeface="+mn-lt"/>
                <a:ea typeface="+mn-ea"/>
                <a:cs typeface="+mn-cs"/>
              </a:rPr>
              <a:t>невозобно-вляемыми</a:t>
            </a:r>
            <a:r>
              <a:rPr kumimoji="0" lang="ru-RU" sz="2400" b="0" i="0" u="none" strike="noStrike" kern="1200" cap="none" spc="0" normalizeH="0" baseline="0" noProof="0" dirty="0" smtClean="0">
                <a:ln>
                  <a:noFill/>
                </a:ln>
                <a:solidFill>
                  <a:srgbClr val="292934"/>
                </a:solidFill>
                <a:effectLst/>
                <a:uLnTx/>
                <a:uFillTx/>
                <a:latin typeface="+mn-lt"/>
                <a:ea typeface="+mn-ea"/>
                <a:cs typeface="+mn-cs"/>
              </a:rPr>
              <a:t>.</a:t>
            </a:r>
          </a:p>
          <a:p>
            <a:endParaRPr lang="ru-RU" dirty="0"/>
          </a:p>
        </p:txBody>
      </p:sp>
      <p:sp>
        <p:nvSpPr>
          <p:cNvPr id="4" name="Номер слайда 3"/>
          <p:cNvSpPr>
            <a:spLocks noGrp="1"/>
          </p:cNvSpPr>
          <p:nvPr>
            <p:ph type="sldNum" sz="quarter" idx="10"/>
          </p:nvPr>
        </p:nvSpPr>
        <p:spPr/>
        <p:txBody>
          <a:bodyPr/>
          <a:lstStyle/>
          <a:p>
            <a:fld id="{8F85B8F9-4989-4BD6-9568-64AF046D93D7}" type="slidenum">
              <a:rPr lang="ru-RU" smtClean="0"/>
              <a:t>42</a:t>
            </a:fld>
            <a:endParaRPr lang="ru-RU"/>
          </a:p>
        </p:txBody>
      </p:sp>
    </p:spTree>
    <p:extLst>
      <p:ext uri="{BB962C8B-B14F-4D97-AF65-F5344CB8AC3E}">
        <p14:creationId xmlns:p14="http://schemas.microsoft.com/office/powerpoint/2010/main" val="136471022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dirty="0" smtClean="0"/>
              <a:t>преобразование тепловой энергии в электрическую, а потом направить полученную электрическую энергию либо для производства тепла, либо для выполнения механической работы. Электроэнергию можно получить за счет преобразования других видов энергии (например, за счет энергии падающей воды). </a:t>
            </a:r>
          </a:p>
          <a:p>
            <a:endParaRPr lang="ru-RU" dirty="0"/>
          </a:p>
        </p:txBody>
      </p:sp>
      <p:sp>
        <p:nvSpPr>
          <p:cNvPr id="4" name="Номер слайда 3"/>
          <p:cNvSpPr>
            <a:spLocks noGrp="1"/>
          </p:cNvSpPr>
          <p:nvPr>
            <p:ph type="sldNum" sz="quarter" idx="10"/>
          </p:nvPr>
        </p:nvSpPr>
        <p:spPr/>
        <p:txBody>
          <a:bodyPr/>
          <a:lstStyle/>
          <a:p>
            <a:fld id="{8F85B8F9-4989-4BD6-9568-64AF046D93D7}" type="slidenum">
              <a:rPr lang="ru-RU" smtClean="0"/>
              <a:t>43</a:t>
            </a:fld>
            <a:endParaRPr lang="ru-RU"/>
          </a:p>
        </p:txBody>
      </p:sp>
    </p:spTree>
    <p:extLst>
      <p:ext uri="{BB962C8B-B14F-4D97-AF65-F5344CB8AC3E}">
        <p14:creationId xmlns:p14="http://schemas.microsoft.com/office/powerpoint/2010/main" val="65489105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dirty="0" smtClean="0"/>
              <a:t>Потребляя большое количество энергии от сторонних источников, </a:t>
            </a:r>
            <a:endParaRPr lang="ru-RU" dirty="0"/>
          </a:p>
        </p:txBody>
      </p:sp>
      <p:sp>
        <p:nvSpPr>
          <p:cNvPr id="4" name="Номер слайда 3"/>
          <p:cNvSpPr>
            <a:spLocks noGrp="1"/>
          </p:cNvSpPr>
          <p:nvPr>
            <p:ph type="sldNum" sz="quarter" idx="10"/>
          </p:nvPr>
        </p:nvSpPr>
        <p:spPr/>
        <p:txBody>
          <a:bodyPr/>
          <a:lstStyle/>
          <a:p>
            <a:fld id="{8F85B8F9-4989-4BD6-9568-64AF046D93D7}" type="slidenum">
              <a:rPr lang="ru-RU" smtClean="0"/>
              <a:t>44</a:t>
            </a:fld>
            <a:endParaRPr lang="ru-RU"/>
          </a:p>
        </p:txBody>
      </p:sp>
    </p:spTree>
    <p:extLst>
      <p:ext uri="{BB962C8B-B14F-4D97-AF65-F5344CB8AC3E}">
        <p14:creationId xmlns:p14="http://schemas.microsoft.com/office/powerpoint/2010/main" val="173191668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dirty="0" smtClean="0"/>
              <a:t>Отличительной особенностью энерготехнологических систем является строгая сбалансированность производства и потребления энергетического пара, основанная на утилизации ВЭР, в частности теплоты экзотермических реакций. </a:t>
            </a:r>
          </a:p>
          <a:p>
            <a:endParaRPr lang="ru-RU" dirty="0"/>
          </a:p>
        </p:txBody>
      </p:sp>
      <p:sp>
        <p:nvSpPr>
          <p:cNvPr id="4" name="Номер слайда 3"/>
          <p:cNvSpPr>
            <a:spLocks noGrp="1"/>
          </p:cNvSpPr>
          <p:nvPr>
            <p:ph type="sldNum" sz="quarter" idx="10"/>
          </p:nvPr>
        </p:nvSpPr>
        <p:spPr/>
        <p:txBody>
          <a:bodyPr/>
          <a:lstStyle/>
          <a:p>
            <a:fld id="{8F85B8F9-4989-4BD6-9568-64AF046D93D7}" type="slidenum">
              <a:rPr lang="ru-RU" smtClean="0"/>
              <a:t>48</a:t>
            </a:fld>
            <a:endParaRPr lang="ru-RU"/>
          </a:p>
        </p:txBody>
      </p:sp>
    </p:spTree>
    <p:extLst>
      <p:ext uri="{BB962C8B-B14F-4D97-AF65-F5344CB8AC3E}">
        <p14:creationId xmlns:p14="http://schemas.microsoft.com/office/powerpoint/2010/main" val="385101531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ru-RU" b="0" i="0" dirty="0" smtClean="0">
                <a:solidFill>
                  <a:srgbClr val="000000"/>
                </a:solidFill>
                <a:effectLst/>
                <a:latin typeface="Verdana" panose="020B0604030504040204" pitchFamily="34" charset="0"/>
              </a:rPr>
              <a:t>Выявление выхода и учета возможного использования вторичных энергоресурсов - одна из задач, которую необходимо решать на всех предприятиях и особенно предприятиях с большим расходом топлива, тепловой и электрической энергии.</a:t>
            </a:r>
            <a:r>
              <a:rPr lang="ru-RU" dirty="0" smtClean="0"/>
              <a:t/>
            </a:r>
            <a:br>
              <a:rPr lang="ru-RU" dirty="0" smtClean="0"/>
            </a:br>
            <a:r>
              <a:rPr lang="ru-RU" dirty="0" smtClean="0"/>
              <a:t/>
            </a:r>
            <a:br>
              <a:rPr lang="ru-RU" dirty="0" smtClean="0"/>
            </a:br>
            <a:r>
              <a:rPr lang="ru-RU" b="0" i="0" dirty="0" smtClean="0">
                <a:solidFill>
                  <a:srgbClr val="000000"/>
                </a:solidFill>
                <a:effectLst/>
                <a:latin typeface="Verdana" panose="020B0604030504040204" pitchFamily="34" charset="0"/>
              </a:rPr>
              <a:t>Использование вторичных энергетических ресурсов не ограничивается лишь энергетическим эффектом - это и охрана окружающей среды, в том числе воздушного бассейна, уменьшение количества выбросов вредных веществ. Некоторые из этих выбросов могут давать дополнительную продукцию, например, сернистый ангидрид, выбрасываемый с отходящими газами, можно улавливать и направлять на выпуск серной кислоты.</a:t>
            </a:r>
            <a:r>
              <a:rPr lang="ru-RU" dirty="0" smtClean="0"/>
              <a:t/>
            </a:r>
            <a:br>
              <a:rPr lang="ru-RU" dirty="0" smtClean="0"/>
            </a:br>
            <a:r>
              <a:rPr lang="ru-RU" dirty="0" smtClean="0"/>
              <a:t/>
            </a:r>
            <a:br>
              <a:rPr lang="ru-RU" dirty="0" smtClean="0"/>
            </a:br>
            <a:r>
              <a:rPr lang="ru-RU" b="0" i="0" dirty="0" smtClean="0">
                <a:solidFill>
                  <a:srgbClr val="000000"/>
                </a:solidFill>
                <a:effectLst/>
                <a:latin typeface="Verdana" panose="020B0604030504040204" pitchFamily="34" charset="0"/>
              </a:rPr>
              <a:t>Считается целесообразным, если при реконструкции или расширении действующих, а также при проектировании новых предприятий будет предусматриваться разработка мероприятий по использованию ВЭР с обоснованием их экономической эффективности. Отказ потребителей от использования вторичных энергетических ресурсов как на действующих, так и проектируемых предприятиях может быть обоснован только расчетом, подтверждающим экономическую неэффективность или техническую невозможность использования ВЭР. </a:t>
            </a:r>
            <a:endParaRPr lang="ru-RU" dirty="0"/>
          </a:p>
        </p:txBody>
      </p:sp>
      <p:sp>
        <p:nvSpPr>
          <p:cNvPr id="4" name="Номер слайда 3"/>
          <p:cNvSpPr>
            <a:spLocks noGrp="1"/>
          </p:cNvSpPr>
          <p:nvPr>
            <p:ph type="sldNum" sz="quarter" idx="10"/>
          </p:nvPr>
        </p:nvSpPr>
        <p:spPr/>
        <p:txBody>
          <a:bodyPr/>
          <a:lstStyle/>
          <a:p>
            <a:fld id="{8F85B8F9-4989-4BD6-9568-64AF046D93D7}" type="slidenum">
              <a:rPr lang="ru-RU" smtClean="0"/>
              <a:t>49</a:t>
            </a:fld>
            <a:endParaRPr lang="ru-RU"/>
          </a:p>
        </p:txBody>
      </p:sp>
    </p:spTree>
    <p:extLst>
      <p:ext uri="{BB962C8B-B14F-4D97-AF65-F5344CB8AC3E}">
        <p14:creationId xmlns:p14="http://schemas.microsoft.com/office/powerpoint/2010/main" val="21053141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dirty="0" smtClean="0"/>
              <a:t>Принципиальная схема потоков энергии и энергоснабжения химического предприятия II (рис. </a:t>
            </a:r>
            <a:r>
              <a:rPr lang="ru-RU" baseline="0" dirty="0" smtClean="0"/>
              <a:t> </a:t>
            </a:r>
            <a:r>
              <a:rPr lang="ru-RU" dirty="0" smtClean="0"/>
              <a:t>обведено штриховой линией) представляет собой комплекс аппаратов, машин, устройств, </a:t>
            </a:r>
            <a:r>
              <a:rPr lang="ru-RU" dirty="0" err="1" smtClean="0"/>
              <a:t>вклю</a:t>
            </a:r>
            <a:r>
              <a:rPr lang="ru-RU" dirty="0" smtClean="0"/>
              <a:t>-чающий один или несколько химических реакторов, объединенных общей технологической линией, вспомогательных систем обеспечения искусственным холодом, пневматической энергией и др. Весь этот комплекс устанавливается в помещении или на площадке вне помещения.</a:t>
            </a:r>
          </a:p>
          <a:p>
            <a:r>
              <a:rPr lang="ru-RU" dirty="0" smtClean="0"/>
              <a:t>    В процессе работы предприятие потребляет сырье, энергию (электрическую, тепловую, холод), сбрасывает выделяющуюся в оборудовании теплоту и производит целевой продукт. Все эти потоки показаны на рис.</a:t>
            </a:r>
          </a:p>
          <a:p>
            <a:r>
              <a:rPr lang="ru-RU" dirty="0" smtClean="0"/>
              <a:t>Энергетические предприятия должны снабжать химические предприятия в основном теплом и электроэнергией. Электроэнергия может вырабатываться на конденсационной электростанции (КЭС) или на теплоэлектроцентрали (ТЭЦ). Тепловую энергию на химическое предприятие подают вместе с водяным паром под давлением или вместе с горячей водой из котельной или ТЭЦ. Теплоту используют на химическом предприятии для термической обработки полуфабрикатов или готовых продуктов. Для отвода тепла от технологических потоков веществ при температурах ниже окружающей среды на предприятиях налажено производство искусственного холода, по объемам потребления которого химическая промышленность, как известно, занимает первое место.</a:t>
            </a:r>
          </a:p>
          <a:p>
            <a:r>
              <a:rPr lang="ru-RU" dirty="0" smtClean="0"/>
              <a:t>   Энергетические предприятия на рис. очерчены штриховой линией и обозначены I. Сбрасывание избытка теплоты происходит в окружающую среду III с помощью системы оборотного водоснабжения или воздушных теплообменников. Избыточная теплота бесполезно уходит из производства. В то же время часть теплоты потребляется предприятием от котельной или ТЭЦ, обеспечивая тем самым увеличение себестоимости выпускаемого продукта.</a:t>
            </a:r>
          </a:p>
          <a:p>
            <a:endParaRPr lang="ru-RU" dirty="0" smtClean="0"/>
          </a:p>
          <a:p>
            <a:endParaRPr lang="ru-RU" dirty="0" smtClean="0"/>
          </a:p>
          <a:p>
            <a:endParaRPr lang="ru-RU" dirty="0"/>
          </a:p>
        </p:txBody>
      </p:sp>
      <p:sp>
        <p:nvSpPr>
          <p:cNvPr id="4" name="Номер слайда 3"/>
          <p:cNvSpPr>
            <a:spLocks noGrp="1"/>
          </p:cNvSpPr>
          <p:nvPr>
            <p:ph type="sldNum" sz="quarter" idx="10"/>
          </p:nvPr>
        </p:nvSpPr>
        <p:spPr/>
        <p:txBody>
          <a:bodyPr/>
          <a:lstStyle/>
          <a:p>
            <a:fld id="{8F85B8F9-4989-4BD6-9568-64AF046D93D7}" type="slidenum">
              <a:rPr lang="ru-RU" smtClean="0"/>
              <a:t>52</a:t>
            </a:fld>
            <a:endParaRPr lang="ru-RU"/>
          </a:p>
        </p:txBody>
      </p:sp>
    </p:spTree>
    <p:extLst>
      <p:ext uri="{BB962C8B-B14F-4D97-AF65-F5344CB8AC3E}">
        <p14:creationId xmlns:p14="http://schemas.microsoft.com/office/powerpoint/2010/main" val="268344889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200" b="0" i="0" u="none" strike="noStrike" kern="1200" cap="none" spc="0" normalizeH="0" baseline="0" noProof="0" dirty="0" smtClean="0">
                <a:ln>
                  <a:noFill/>
                </a:ln>
                <a:solidFill>
                  <a:prstClr val="black"/>
                </a:solidFill>
                <a:effectLst/>
                <a:uLnTx/>
                <a:uFillTx/>
                <a:latin typeface="+mn-lt"/>
                <a:ea typeface="+mn-ea"/>
                <a:cs typeface="+mn-cs"/>
              </a:rPr>
              <a:t>Принципиальная схема химического производства с совмещенной энергетической и химической технологией показана рис. Химическое производство здесь также представляет собой комплекс машин, аппаратов и химических реакторов. В них выделяется теплота, которая передается энергетической паросиловой установке и теплоиспользующей холодильной установке, тепловыми устройствами, встроенными в технологическую линию химического производства. Паросиловая энергетическая установка, осуществляющая цикл </a:t>
            </a:r>
            <a:r>
              <a:rPr kumimoji="0" lang="ru-RU" sz="1200" b="0" i="0" u="none" strike="noStrike" kern="1200" cap="none" spc="0" normalizeH="0" baseline="0" noProof="0" dirty="0" err="1" smtClean="0">
                <a:ln>
                  <a:noFill/>
                </a:ln>
                <a:solidFill>
                  <a:prstClr val="black"/>
                </a:solidFill>
                <a:effectLst/>
                <a:uLnTx/>
                <a:uFillTx/>
                <a:latin typeface="+mn-lt"/>
                <a:ea typeface="+mn-ea"/>
                <a:cs typeface="+mn-cs"/>
              </a:rPr>
              <a:t>Ренкина</a:t>
            </a:r>
            <a:r>
              <a:rPr kumimoji="0" lang="ru-RU" sz="1200" b="0" i="0" u="none" strike="noStrike" kern="1200" cap="none" spc="0" normalizeH="0" baseline="0" noProof="0" dirty="0" smtClean="0">
                <a:ln>
                  <a:noFill/>
                </a:ln>
                <a:solidFill>
                  <a:prstClr val="black"/>
                </a:solidFill>
                <a:effectLst/>
                <a:uLnTx/>
                <a:uFillTx/>
                <a:latin typeface="+mn-lt"/>
                <a:ea typeface="+mn-ea"/>
                <a:cs typeface="+mn-cs"/>
              </a:rPr>
              <a:t>, производит работу с помощью турбины. Как правило, электрический генератор для энергетических установок химических предприятий может не устанавливаться, а паровая турбина может использоваться непосредственно для привода компрессоров, насосов или других машин.</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200" b="0" i="0" u="none" strike="noStrike" kern="1200" cap="none" spc="0" normalizeH="0" baseline="0" noProof="0" dirty="0" smtClean="0">
                <a:ln>
                  <a:noFill/>
                </a:ln>
                <a:solidFill>
                  <a:prstClr val="black"/>
                </a:solidFill>
                <a:effectLst/>
                <a:uLnTx/>
                <a:uFillTx/>
                <a:latin typeface="+mn-lt"/>
                <a:ea typeface="+mn-ea"/>
                <a:cs typeface="+mn-cs"/>
              </a:rPr>
              <a:t>   Утилизационная энергетическая установка может обеспечить полностью или частично привод всех машин и механизмов данного предприятия.  Энергоснабжение от внешних источников отсутствует, и утилизационная энергетическая установка полностью покрывает потребности производства в работе и теплоте.</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ru-RU" sz="1200" b="0" i="0" u="none" strike="noStrike" kern="1200" cap="none" spc="0" normalizeH="0" baseline="0" noProof="0" dirty="0">
              <a:ln>
                <a:noFill/>
              </a:ln>
              <a:solidFill>
                <a:prstClr val="black"/>
              </a:solidFill>
              <a:effectLst/>
              <a:uLnTx/>
              <a:uFillTx/>
              <a:latin typeface="+mn-lt"/>
              <a:ea typeface="+mn-ea"/>
              <a:cs typeface="+mn-cs"/>
            </a:endParaRPr>
          </a:p>
        </p:txBody>
      </p:sp>
      <p:sp>
        <p:nvSpPr>
          <p:cNvPr id="4" name="Номер слайда 3"/>
          <p:cNvSpPr>
            <a:spLocks noGrp="1"/>
          </p:cNvSpPr>
          <p:nvPr>
            <p:ph type="sldNum" sz="quarter" idx="10"/>
          </p:nvPr>
        </p:nvSpPr>
        <p:spPr/>
        <p:txBody>
          <a:bodyPr/>
          <a:lstStyle/>
          <a:p>
            <a:fld id="{8F85B8F9-4989-4BD6-9568-64AF046D93D7}" type="slidenum">
              <a:rPr lang="ru-RU" smtClean="0"/>
              <a:t>53</a:t>
            </a:fld>
            <a:endParaRPr lang="ru-RU"/>
          </a:p>
        </p:txBody>
      </p:sp>
    </p:spTree>
    <p:extLst>
      <p:ext uri="{BB962C8B-B14F-4D97-AF65-F5344CB8AC3E}">
        <p14:creationId xmlns:p14="http://schemas.microsoft.com/office/powerpoint/2010/main" val="35279155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371600"/>
            <a:ext cx="7848600" cy="1927225"/>
          </a:xfrm>
        </p:spPr>
        <p:txBody>
          <a:bodyPr anchor="b">
            <a:noAutofit/>
          </a:bodyPr>
          <a:lstStyle>
            <a:lvl1pPr>
              <a:defRPr sz="5400" cap="all" baseline="0"/>
            </a:lvl1pPr>
          </a:lstStyle>
          <a:p>
            <a:r>
              <a:rPr lang="ru-RU" smtClean="0"/>
              <a:t>Образец заголовка</a:t>
            </a:r>
            <a:endParaRPr lang="en-US" dirty="0"/>
          </a:p>
        </p:txBody>
      </p:sp>
      <p:sp>
        <p:nvSpPr>
          <p:cNvPr id="3" name="Subtitle 2"/>
          <p:cNvSpPr>
            <a:spLocks noGrp="1"/>
          </p:cNvSpPr>
          <p:nvPr>
            <p:ph type="subTitle" idx="1"/>
          </p:nvPr>
        </p:nvSpPr>
        <p:spPr>
          <a:xfrm>
            <a:off x="685800" y="3505200"/>
            <a:ext cx="6400800" cy="1752600"/>
          </a:xfrm>
        </p:spPr>
        <p:txBody>
          <a:bodyPr/>
          <a:lstStyle>
            <a:lvl1pPr marL="0" indent="0" algn="l">
              <a:buNone/>
              <a:defRPr>
                <a:solidFill>
                  <a:schemeClr val="tx1">
                    <a:lumMod val="75000"/>
                    <a:lumOff val="2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en-US" dirty="0"/>
          </a:p>
        </p:txBody>
      </p:sp>
      <p:sp>
        <p:nvSpPr>
          <p:cNvPr id="4" name="Date Placeholder 3"/>
          <p:cNvSpPr>
            <a:spLocks noGrp="1"/>
          </p:cNvSpPr>
          <p:nvPr>
            <p:ph type="dt" sz="half" idx="10"/>
          </p:nvPr>
        </p:nvSpPr>
        <p:spPr/>
        <p:txBody>
          <a:bodyPr/>
          <a:lstStyle/>
          <a:p>
            <a:fld id="{2023DA84-589F-4325-BD1E-E2F3D9844C87}" type="datetime1">
              <a:rPr lang="ru-RU" smtClean="0"/>
              <a:t>15.09.2015</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66B7482C-1060-43B6-90AD-010C370E139C}" type="slidenum">
              <a:rPr lang="ru-RU" smtClean="0"/>
              <a:t>‹#›</a:t>
            </a:fld>
            <a:endParaRPr lang="ru-RU"/>
          </a:p>
        </p:txBody>
      </p:sp>
      <p:cxnSp>
        <p:nvCxnSpPr>
          <p:cNvPr id="8" name="Straight Connector 7"/>
          <p:cNvCxnSpPr/>
          <p:nvPr/>
        </p:nvCxnSpPr>
        <p:spPr>
          <a:xfrm>
            <a:off x="685800" y="3398520"/>
            <a:ext cx="7848600" cy="1588"/>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a:p>
        </p:txBody>
      </p:sp>
      <p:sp>
        <p:nvSpPr>
          <p:cNvPr id="3" name="Content Placeholder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Date Placeholder 3"/>
          <p:cNvSpPr>
            <a:spLocks noGrp="1"/>
          </p:cNvSpPr>
          <p:nvPr>
            <p:ph type="dt" sz="half" idx="10"/>
          </p:nvPr>
        </p:nvSpPr>
        <p:spPr/>
        <p:txBody>
          <a:bodyPr/>
          <a:lstStyle/>
          <a:p>
            <a:fld id="{871D0FFD-930E-4540-9408-5A830865F929}" type="datetime1">
              <a:rPr lang="ru-RU" smtClean="0"/>
              <a:t>15.09.2015</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66B7482C-1060-43B6-90AD-010C370E139C}" type="slidenum">
              <a:rPr lang="ru-RU" smtClean="0"/>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22313" y="2362200"/>
            <a:ext cx="7772400" cy="2200275"/>
          </a:xfrm>
        </p:spPr>
        <p:txBody>
          <a:bodyPr anchor="b">
            <a:normAutofit/>
          </a:bodyPr>
          <a:lstStyle>
            <a:lvl1pPr algn="l">
              <a:defRPr sz="4800" b="0" cap="all"/>
            </a:lvl1pPr>
          </a:lstStyle>
          <a:p>
            <a:r>
              <a:rPr lang="ru-RU" smtClean="0"/>
              <a:t>Образец заголовка</a:t>
            </a:r>
            <a:endParaRPr lang="en-US" dirty="0"/>
          </a:p>
        </p:txBody>
      </p:sp>
      <p:sp>
        <p:nvSpPr>
          <p:cNvPr id="3" name="Text Placeholder 2"/>
          <p:cNvSpPr>
            <a:spLocks noGrp="1"/>
          </p:cNvSpPr>
          <p:nvPr>
            <p:ph type="body" idx="1"/>
          </p:nvPr>
        </p:nvSpPr>
        <p:spPr>
          <a:xfrm>
            <a:off x="722313" y="4626864"/>
            <a:ext cx="7772400" cy="1500187"/>
          </a:xfrm>
        </p:spPr>
        <p:txBody>
          <a:bodyPr anchor="t">
            <a:normAutofit/>
          </a:bodyPr>
          <a:lstStyle>
            <a:lvl1pPr marL="0" indent="0">
              <a:buNone/>
              <a:defRPr sz="24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8847B1F8-8621-420C-9DA2-81DB86C05F26}" type="datetime1">
              <a:rPr lang="ru-RU" smtClean="0"/>
              <a:t>15.09.2015</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66B7482C-1060-43B6-90AD-010C370E139C}" type="slidenum">
              <a:rPr lang="ru-RU" smtClean="0"/>
              <a:t>‹#›</a:t>
            </a:fld>
            <a:endParaRPr lang="ru-RU"/>
          </a:p>
        </p:txBody>
      </p:sp>
      <p:cxnSp>
        <p:nvCxnSpPr>
          <p:cNvPr id="7" name="Straight Connector 6"/>
          <p:cNvCxnSpPr/>
          <p:nvPr/>
        </p:nvCxnSpPr>
        <p:spPr>
          <a:xfrm>
            <a:off x="731520" y="4599432"/>
            <a:ext cx="7848600" cy="1588"/>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a:p>
        </p:txBody>
      </p:sp>
      <p:sp>
        <p:nvSpPr>
          <p:cNvPr id="3" name="Content Placeholder 2"/>
          <p:cNvSpPr>
            <a:spLocks noGrp="1"/>
          </p:cNvSpPr>
          <p:nvPr>
            <p:ph sz="half" idx="1"/>
          </p:nvPr>
        </p:nvSpPr>
        <p:spPr>
          <a:xfrm>
            <a:off x="457200" y="1673352"/>
            <a:ext cx="4038600" cy="471830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Content Placeholder 3"/>
          <p:cNvSpPr>
            <a:spLocks noGrp="1"/>
          </p:cNvSpPr>
          <p:nvPr>
            <p:ph sz="half" idx="2"/>
          </p:nvPr>
        </p:nvSpPr>
        <p:spPr>
          <a:xfrm>
            <a:off x="4648200" y="1673352"/>
            <a:ext cx="4038600" cy="471830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Date Placeholder 4"/>
          <p:cNvSpPr>
            <a:spLocks noGrp="1"/>
          </p:cNvSpPr>
          <p:nvPr>
            <p:ph type="dt" sz="half" idx="10"/>
          </p:nvPr>
        </p:nvSpPr>
        <p:spPr/>
        <p:txBody>
          <a:bodyPr/>
          <a:lstStyle/>
          <a:p>
            <a:fld id="{0D68F3D6-6F99-40FC-9E82-8C0854485F17}" type="datetime1">
              <a:rPr lang="ru-RU" smtClean="0"/>
              <a:t>15.09.2015</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66B7482C-1060-43B6-90AD-010C370E139C}" type="slidenum">
              <a:rPr lang="ru-RU" smtClean="0"/>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ru-RU" smtClean="0"/>
              <a:t>Образец заголовка</a:t>
            </a:r>
            <a:endParaRPr lang="en-US" dirty="0"/>
          </a:p>
        </p:txBody>
      </p:sp>
      <p:sp>
        <p:nvSpPr>
          <p:cNvPr id="3" name="Text Placeholder 2"/>
          <p:cNvSpPr>
            <a:spLocks noGrp="1"/>
          </p:cNvSpPr>
          <p:nvPr>
            <p:ph type="body" idx="1"/>
          </p:nvPr>
        </p:nvSpPr>
        <p:spPr>
          <a:xfrm>
            <a:off x="457200" y="1676400"/>
            <a:ext cx="3931920" cy="639762"/>
          </a:xfrm>
          <a:noFill/>
          <a:ln>
            <a:noFill/>
          </a:ln>
          <a:effectLst/>
        </p:spPr>
        <p:style>
          <a:lnRef idx="3">
            <a:schemeClr val="lt1"/>
          </a:lnRef>
          <a:fillRef idx="1">
            <a:schemeClr val="accent2"/>
          </a:fillRef>
          <a:effectRef idx="1">
            <a:schemeClr val="accent2"/>
          </a:effectRef>
          <a:fontRef idx="none"/>
        </p:style>
        <p:txBody>
          <a:bodyPr anchor="ctr">
            <a:normAutofit/>
          </a:bodyPr>
          <a:lstStyle>
            <a:lvl1pPr marL="0" indent="0" algn="ctr">
              <a:buNone/>
              <a:defRPr sz="200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Content Placeholder 3"/>
          <p:cNvSpPr>
            <a:spLocks noGrp="1"/>
          </p:cNvSpPr>
          <p:nvPr>
            <p:ph sz="half" idx="2"/>
          </p:nvPr>
        </p:nvSpPr>
        <p:spPr>
          <a:xfrm>
            <a:off x="457200" y="2438400"/>
            <a:ext cx="393192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Text Placeholder 4"/>
          <p:cNvSpPr>
            <a:spLocks noGrp="1"/>
          </p:cNvSpPr>
          <p:nvPr>
            <p:ph type="body" sz="quarter" idx="3"/>
          </p:nvPr>
        </p:nvSpPr>
        <p:spPr>
          <a:xfrm>
            <a:off x="4754880" y="1676400"/>
            <a:ext cx="3931920" cy="639762"/>
          </a:xfrm>
          <a:noFill/>
          <a:ln>
            <a:noFill/>
          </a:ln>
          <a:effectLst/>
        </p:spPr>
        <p:style>
          <a:lnRef idx="3">
            <a:schemeClr val="lt1"/>
          </a:lnRef>
          <a:fillRef idx="1">
            <a:schemeClr val="accent2"/>
          </a:fillRef>
          <a:effectRef idx="1">
            <a:schemeClr val="accent2"/>
          </a:effectRef>
          <a:fontRef idx="none"/>
        </p:style>
        <p:txBody>
          <a:bodyPr anchor="ctr">
            <a:normAutofit/>
          </a:bodyPr>
          <a:lstStyle>
            <a:lvl1pPr marL="0" indent="0" algn="ctr">
              <a:buNone/>
              <a:defRPr lang="en-US" sz="2000" b="0" kern="1200" dirty="0" smtClean="0">
                <a:solidFill>
                  <a:schemeClr val="tx2"/>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Content Placeholder 5"/>
          <p:cNvSpPr>
            <a:spLocks noGrp="1"/>
          </p:cNvSpPr>
          <p:nvPr>
            <p:ph sz="quarter" idx="4"/>
          </p:nvPr>
        </p:nvSpPr>
        <p:spPr>
          <a:xfrm>
            <a:off x="4754880" y="2438400"/>
            <a:ext cx="393192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7" name="Date Placeholder 6"/>
          <p:cNvSpPr>
            <a:spLocks noGrp="1"/>
          </p:cNvSpPr>
          <p:nvPr>
            <p:ph type="dt" sz="half" idx="10"/>
          </p:nvPr>
        </p:nvSpPr>
        <p:spPr/>
        <p:txBody>
          <a:bodyPr/>
          <a:lstStyle/>
          <a:p>
            <a:fld id="{A9F746D0-83CB-40B2-9DC4-A0AA9997A589}" type="datetime1">
              <a:rPr lang="ru-RU" smtClean="0"/>
              <a:t>15.09.2015</a:t>
            </a:fld>
            <a:endParaRPr lang="ru-RU"/>
          </a:p>
        </p:txBody>
      </p:sp>
      <p:sp>
        <p:nvSpPr>
          <p:cNvPr id="8" name="Footer Placeholder 7"/>
          <p:cNvSpPr>
            <a:spLocks noGrp="1"/>
          </p:cNvSpPr>
          <p:nvPr>
            <p:ph type="ftr" sz="quarter" idx="11"/>
          </p:nvPr>
        </p:nvSpPr>
        <p:spPr/>
        <p:txBody>
          <a:bodyPr/>
          <a:lstStyle/>
          <a:p>
            <a:endParaRPr lang="ru-RU"/>
          </a:p>
        </p:txBody>
      </p:sp>
      <p:sp>
        <p:nvSpPr>
          <p:cNvPr id="9" name="Slide Number Placeholder 8"/>
          <p:cNvSpPr>
            <a:spLocks noGrp="1"/>
          </p:cNvSpPr>
          <p:nvPr>
            <p:ph type="sldNum" sz="quarter" idx="12"/>
          </p:nvPr>
        </p:nvSpPr>
        <p:spPr/>
        <p:txBody>
          <a:bodyPr/>
          <a:lstStyle/>
          <a:p>
            <a:fld id="{66B7482C-1060-43B6-90AD-010C370E139C}" type="slidenum">
              <a:rPr lang="ru-RU" smtClean="0"/>
              <a:t>‹#›</a:t>
            </a:fld>
            <a:endParaRPr lang="ru-RU"/>
          </a:p>
        </p:txBody>
      </p:sp>
      <p:cxnSp>
        <p:nvCxnSpPr>
          <p:cNvPr id="11" name="Straight Connector 10"/>
          <p:cNvCxnSpPr/>
          <p:nvPr/>
        </p:nvCxnSpPr>
        <p:spPr>
          <a:xfrm rot="5400000">
            <a:off x="2217817" y="4045823"/>
            <a:ext cx="4709160" cy="794"/>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a:p>
        </p:txBody>
      </p:sp>
      <p:sp>
        <p:nvSpPr>
          <p:cNvPr id="3" name="Date Placeholder 2"/>
          <p:cNvSpPr>
            <a:spLocks noGrp="1"/>
          </p:cNvSpPr>
          <p:nvPr>
            <p:ph type="dt" sz="half" idx="10"/>
          </p:nvPr>
        </p:nvSpPr>
        <p:spPr/>
        <p:txBody>
          <a:bodyPr/>
          <a:lstStyle/>
          <a:p>
            <a:fld id="{5FF54EB5-4A27-4251-B6A5-517E062DB1E7}" type="datetime1">
              <a:rPr lang="ru-RU" smtClean="0"/>
              <a:t>15.09.2015</a:t>
            </a:fld>
            <a:endParaRPr lang="ru-RU"/>
          </a:p>
        </p:txBody>
      </p:sp>
      <p:sp>
        <p:nvSpPr>
          <p:cNvPr id="4" name="Footer Placeholder 3"/>
          <p:cNvSpPr>
            <a:spLocks noGrp="1"/>
          </p:cNvSpPr>
          <p:nvPr>
            <p:ph type="ftr" sz="quarter" idx="11"/>
          </p:nvPr>
        </p:nvSpPr>
        <p:spPr/>
        <p:txBody>
          <a:bodyPr/>
          <a:lstStyle/>
          <a:p>
            <a:endParaRPr lang="ru-RU"/>
          </a:p>
        </p:txBody>
      </p:sp>
      <p:sp>
        <p:nvSpPr>
          <p:cNvPr id="5" name="Slide Number Placeholder 4"/>
          <p:cNvSpPr>
            <a:spLocks noGrp="1"/>
          </p:cNvSpPr>
          <p:nvPr>
            <p:ph type="sldNum" sz="quarter" idx="12"/>
          </p:nvPr>
        </p:nvSpPr>
        <p:spPr/>
        <p:txBody>
          <a:bodyPr/>
          <a:lstStyle/>
          <a:p>
            <a:fld id="{66B7482C-1060-43B6-90AD-010C370E139C}" type="slidenum">
              <a:rPr lang="ru-RU" smtClean="0"/>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51000A7-04F7-4616-A894-5C45801DFB7F}" type="datetime1">
              <a:rPr lang="ru-RU" smtClean="0"/>
              <a:t>15.09.2015</a:t>
            </a:fld>
            <a:endParaRPr lang="ru-RU"/>
          </a:p>
        </p:txBody>
      </p:sp>
      <p:sp>
        <p:nvSpPr>
          <p:cNvPr id="3" name="Footer Placeholder 2"/>
          <p:cNvSpPr>
            <a:spLocks noGrp="1"/>
          </p:cNvSpPr>
          <p:nvPr>
            <p:ph type="ftr" sz="quarter" idx="11"/>
          </p:nvPr>
        </p:nvSpPr>
        <p:spPr/>
        <p:txBody>
          <a:bodyPr/>
          <a:lstStyle/>
          <a:p>
            <a:endParaRPr lang="ru-RU"/>
          </a:p>
        </p:txBody>
      </p:sp>
      <p:sp>
        <p:nvSpPr>
          <p:cNvPr id="4" name="Slide Number Placeholder 3"/>
          <p:cNvSpPr>
            <a:spLocks noGrp="1"/>
          </p:cNvSpPr>
          <p:nvPr>
            <p:ph type="sldNum" sz="quarter" idx="12"/>
          </p:nvPr>
        </p:nvSpPr>
        <p:spPr/>
        <p:txBody>
          <a:bodyPr/>
          <a:lstStyle/>
          <a:p>
            <a:fld id="{66B7482C-1060-43B6-90AD-010C370E139C}" type="slidenum">
              <a:rPr lang="ru-RU" smtClean="0"/>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457200" y="792080"/>
            <a:ext cx="2139696" cy="1261872"/>
          </a:xfrm>
        </p:spPr>
        <p:txBody>
          <a:bodyPr anchor="b">
            <a:noAutofit/>
          </a:bodyPr>
          <a:lstStyle>
            <a:lvl1pPr algn="l">
              <a:defRPr sz="2400" b="0"/>
            </a:lvl1pPr>
          </a:lstStyle>
          <a:p>
            <a:r>
              <a:rPr lang="ru-RU" smtClean="0"/>
              <a:t>Образец заголовка</a:t>
            </a:r>
            <a:endParaRPr lang="en-US" dirty="0"/>
          </a:p>
        </p:txBody>
      </p:sp>
      <p:sp>
        <p:nvSpPr>
          <p:cNvPr id="3" name="Content Placeholder 2"/>
          <p:cNvSpPr>
            <a:spLocks noGrp="1"/>
          </p:cNvSpPr>
          <p:nvPr>
            <p:ph idx="1"/>
          </p:nvPr>
        </p:nvSpPr>
        <p:spPr>
          <a:xfrm>
            <a:off x="2971800" y="792080"/>
            <a:ext cx="5715000" cy="557784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Text Placeholder 3"/>
          <p:cNvSpPr>
            <a:spLocks noGrp="1"/>
          </p:cNvSpPr>
          <p:nvPr>
            <p:ph type="body" sz="half" idx="2"/>
          </p:nvPr>
        </p:nvSpPr>
        <p:spPr>
          <a:xfrm>
            <a:off x="457201" y="2130552"/>
            <a:ext cx="2139696" cy="4243615"/>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991B6AEB-BB99-4EB3-A850-894526FD7AE8}" type="datetime1">
              <a:rPr lang="ru-RU" smtClean="0"/>
              <a:t>15.09.2015</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66B7482C-1060-43B6-90AD-010C370E139C}" type="slidenum">
              <a:rPr lang="ru-RU" smtClean="0"/>
              <a:t>‹#›</a:t>
            </a:fld>
            <a:endParaRPr lang="ru-RU"/>
          </a:p>
        </p:txBody>
      </p:sp>
      <p:cxnSp>
        <p:nvCxnSpPr>
          <p:cNvPr id="9" name="Straight Connector 8"/>
          <p:cNvCxnSpPr/>
          <p:nvPr/>
        </p:nvCxnSpPr>
        <p:spPr>
          <a:xfrm rot="5400000">
            <a:off x="-13116" y="3580206"/>
            <a:ext cx="5577840" cy="1588"/>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457200" y="792480"/>
            <a:ext cx="2142680" cy="1264920"/>
          </a:xfrm>
        </p:spPr>
        <p:txBody>
          <a:bodyPr anchor="b">
            <a:normAutofit/>
          </a:bodyPr>
          <a:lstStyle>
            <a:lvl1pPr algn="l">
              <a:defRPr sz="2400" b="0"/>
            </a:lvl1pPr>
          </a:lstStyle>
          <a:p>
            <a:r>
              <a:rPr lang="ru-RU" smtClean="0"/>
              <a:t>Образец заголовка</a:t>
            </a:r>
            <a:endParaRPr lang="en-US" dirty="0"/>
          </a:p>
        </p:txBody>
      </p:sp>
      <p:sp>
        <p:nvSpPr>
          <p:cNvPr id="3" name="Picture Placeholder 2"/>
          <p:cNvSpPr>
            <a:spLocks noGrp="1"/>
          </p:cNvSpPr>
          <p:nvPr>
            <p:ph type="pic" idx="1"/>
          </p:nvPr>
        </p:nvSpPr>
        <p:spPr>
          <a:xfrm>
            <a:off x="2858610" y="838201"/>
            <a:ext cx="5904390" cy="5500456"/>
          </a:xfrm>
          <a:solidFill>
            <a:schemeClr val="bg2"/>
          </a:solidFill>
          <a:ln w="76200">
            <a:solidFill>
              <a:srgbClr val="FFFFFF"/>
            </a:solidFill>
            <a:miter lim="800000"/>
          </a:ln>
          <a:effectLst>
            <a:outerShdw blurRad="50800" dist="12700" dir="5400000" algn="t" rotWithShape="0">
              <a:prstClr val="black">
                <a:alpha val="59000"/>
              </a:prstClr>
            </a:outerShdw>
          </a:effectLst>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smtClean="0"/>
              <a:t>Вставка рисунка</a:t>
            </a:r>
            <a:endParaRPr lang="en-US" dirty="0"/>
          </a:p>
        </p:txBody>
      </p:sp>
      <p:sp>
        <p:nvSpPr>
          <p:cNvPr id="4" name="Text Placeholder 3"/>
          <p:cNvSpPr>
            <a:spLocks noGrp="1"/>
          </p:cNvSpPr>
          <p:nvPr>
            <p:ph type="body" sz="half" idx="2"/>
          </p:nvPr>
        </p:nvSpPr>
        <p:spPr>
          <a:xfrm>
            <a:off x="457200" y="2133600"/>
            <a:ext cx="2139696" cy="424281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136677D9-B13B-46AF-B15F-9611381B7EC1}" type="datetime1">
              <a:rPr lang="ru-RU" smtClean="0"/>
              <a:t>15.09.2015</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66B7482C-1060-43B6-90AD-010C370E139C}" type="slidenum">
              <a:rPr lang="ru-RU" smtClean="0"/>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a:p>
        </p:txBody>
      </p:sp>
      <p:sp>
        <p:nvSpPr>
          <p:cNvPr id="3" name="Vertical Text Placeholder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Date Placeholder 3"/>
          <p:cNvSpPr>
            <a:spLocks noGrp="1"/>
          </p:cNvSpPr>
          <p:nvPr>
            <p:ph type="dt" sz="half" idx="10"/>
          </p:nvPr>
        </p:nvSpPr>
        <p:spPr/>
        <p:txBody>
          <a:bodyPr/>
          <a:lstStyle/>
          <a:p>
            <a:fld id="{0FBCFBCD-A24D-4CEF-92F7-68E7DDE4BA44}" type="datetime1">
              <a:rPr lang="ru-RU" smtClean="0"/>
              <a:t>15.09.2015</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66B7482C-1060-43B6-90AD-010C370E139C}" type="slidenum">
              <a:rPr lang="ru-RU" smtClean="0"/>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609600"/>
            <a:ext cx="2057400" cy="5867400"/>
          </a:xfrm>
        </p:spPr>
        <p:txBody>
          <a:bodyPr vert="eaVert" anchor="b"/>
          <a:lstStyle/>
          <a:p>
            <a:r>
              <a:rPr lang="ru-RU" smtClean="0"/>
              <a:t>Образец заголовка</a:t>
            </a:r>
            <a:endParaRPr lang="en-US" dirty="0"/>
          </a:p>
        </p:txBody>
      </p:sp>
      <p:sp>
        <p:nvSpPr>
          <p:cNvPr id="3" name="Vertical Text Placeholder 2"/>
          <p:cNvSpPr>
            <a:spLocks noGrp="1"/>
          </p:cNvSpPr>
          <p:nvPr>
            <p:ph type="body" orient="vert" idx="1"/>
          </p:nvPr>
        </p:nvSpPr>
        <p:spPr>
          <a:xfrm>
            <a:off x="457200" y="609600"/>
            <a:ext cx="6019800" cy="5867400"/>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A9B57848-AEF8-459B-B1AC-ABD3E65EFDD2}" type="datetime1">
              <a:rPr lang="ru-RU" smtClean="0"/>
              <a:t>15.09.2015</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66B7482C-1060-43B6-90AD-010C370E139C}" type="slidenum">
              <a:rPr lang="ru-RU" smtClean="0"/>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Rectangle 9"/>
          <p:cNvSpPr/>
          <p:nvPr/>
        </p:nvSpPr>
        <p:spPr>
          <a:xfrm>
            <a:off x="0" y="220786"/>
            <a:ext cx="9144000" cy="2286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457200" y="533400"/>
            <a:ext cx="8229600" cy="990600"/>
          </a:xfrm>
          <a:prstGeom prst="rect">
            <a:avLst/>
          </a:prstGeom>
        </p:spPr>
        <p:txBody>
          <a:bodyPr vert="horz" lIns="91440" tIns="45720" rIns="91440" bIns="45720" rtlCol="0" anchor="ctr">
            <a:normAutofit/>
          </a:bodyPr>
          <a:lstStyle/>
          <a:p>
            <a:r>
              <a:rPr lang="ru-RU" smtClean="0"/>
              <a:t>Образец заголовка</a:t>
            </a:r>
            <a:endParaRPr lang="en-US" dirty="0"/>
          </a:p>
        </p:txBody>
      </p:sp>
      <p:sp>
        <p:nvSpPr>
          <p:cNvPr id="3" name="Text Placeholder 2"/>
          <p:cNvSpPr>
            <a:spLocks noGrp="1"/>
          </p:cNvSpPr>
          <p:nvPr>
            <p:ph type="body" idx="1"/>
          </p:nvPr>
        </p:nvSpPr>
        <p:spPr>
          <a:xfrm>
            <a:off x="457200" y="1600200"/>
            <a:ext cx="8229600" cy="4876800"/>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7" name="Rectangle 6"/>
          <p:cNvSpPr/>
          <p:nvPr/>
        </p:nvSpPr>
        <p:spPr>
          <a:xfrm>
            <a:off x="0" y="0"/>
            <a:ext cx="9144000" cy="36576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Date Placeholder 3"/>
          <p:cNvSpPr>
            <a:spLocks noGrp="1"/>
          </p:cNvSpPr>
          <p:nvPr>
            <p:ph type="dt" sz="half" idx="2"/>
          </p:nvPr>
        </p:nvSpPr>
        <p:spPr>
          <a:xfrm>
            <a:off x="457200" y="18288"/>
            <a:ext cx="2895600" cy="329184"/>
          </a:xfrm>
          <a:prstGeom prst="rect">
            <a:avLst/>
          </a:prstGeom>
        </p:spPr>
        <p:txBody>
          <a:bodyPr vert="horz" lIns="91440" tIns="45720" rIns="91440" bIns="45720" rtlCol="0" anchor="ctr"/>
          <a:lstStyle>
            <a:lvl1pPr algn="l">
              <a:defRPr sz="1200">
                <a:solidFill>
                  <a:srgbClr val="FFFFFF"/>
                </a:solidFill>
              </a:defRPr>
            </a:lvl1pPr>
          </a:lstStyle>
          <a:p>
            <a:fld id="{0B9ED933-19B6-45CA-A84B-67ADFA3ED772}" type="datetime1">
              <a:rPr lang="ru-RU" smtClean="0"/>
              <a:t>15.09.2015</a:t>
            </a:fld>
            <a:endParaRPr lang="ru-RU"/>
          </a:p>
        </p:txBody>
      </p:sp>
      <p:sp>
        <p:nvSpPr>
          <p:cNvPr id="5" name="Footer Placeholder 4"/>
          <p:cNvSpPr>
            <a:spLocks noGrp="1"/>
          </p:cNvSpPr>
          <p:nvPr>
            <p:ph type="ftr" sz="quarter" idx="3"/>
          </p:nvPr>
        </p:nvSpPr>
        <p:spPr>
          <a:xfrm>
            <a:off x="3429000" y="18288"/>
            <a:ext cx="4114800" cy="329184"/>
          </a:xfrm>
          <a:prstGeom prst="rect">
            <a:avLst/>
          </a:prstGeom>
        </p:spPr>
        <p:txBody>
          <a:bodyPr vert="horz" lIns="91440" tIns="45720" rIns="91440" bIns="45720" rtlCol="0" anchor="ctr"/>
          <a:lstStyle>
            <a:lvl1pPr algn="ctr">
              <a:defRPr sz="1200">
                <a:solidFill>
                  <a:srgbClr val="FFFFFF"/>
                </a:solidFill>
              </a:defRPr>
            </a:lvl1pPr>
          </a:lstStyle>
          <a:p>
            <a:endParaRPr lang="ru-RU"/>
          </a:p>
        </p:txBody>
      </p:sp>
      <p:sp>
        <p:nvSpPr>
          <p:cNvPr id="6" name="Slide Number Placeholder 5"/>
          <p:cNvSpPr>
            <a:spLocks noGrp="1"/>
          </p:cNvSpPr>
          <p:nvPr>
            <p:ph type="sldNum" sz="quarter" idx="4"/>
          </p:nvPr>
        </p:nvSpPr>
        <p:spPr>
          <a:xfrm>
            <a:off x="7620000" y="18288"/>
            <a:ext cx="1066800" cy="329184"/>
          </a:xfrm>
          <a:prstGeom prst="rect">
            <a:avLst/>
          </a:prstGeom>
        </p:spPr>
        <p:txBody>
          <a:bodyPr vert="horz" lIns="91440" tIns="45720" rIns="91440" bIns="45720" rtlCol="0" anchor="ctr"/>
          <a:lstStyle>
            <a:lvl1pPr algn="l">
              <a:defRPr sz="1400" b="1">
                <a:solidFill>
                  <a:srgbClr val="FFFFFF"/>
                </a:solidFill>
              </a:defRPr>
            </a:lvl1pPr>
          </a:lstStyle>
          <a:p>
            <a:fld id="{66B7482C-1060-43B6-90AD-010C370E139C}" type="slidenum">
              <a:rPr lang="ru-RU" smtClean="0"/>
              <a:t>‹#›</a:t>
            </a:fld>
            <a:endParaRPr lang="ru-RU"/>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dt="0"/>
  <p:txStyles>
    <p:titleStyle>
      <a:lvl1pPr algn="l" defTabSz="914400" rtl="0" eaLnBrk="1" latinLnBrk="0" hangingPunct="1">
        <a:spcBef>
          <a:spcPct val="0"/>
        </a:spcBef>
        <a:buNone/>
        <a:defRPr sz="4000" kern="1200" spc="-100" baseline="0">
          <a:solidFill>
            <a:schemeClr val="tx2"/>
          </a:solidFill>
          <a:latin typeface="+mj-lt"/>
          <a:ea typeface="+mj-ea"/>
          <a:cs typeface="+mj-cs"/>
        </a:defRPr>
      </a:lvl1pPr>
    </p:titleStyle>
    <p:bodyStyle>
      <a:lvl1pPr marL="182880" indent="-182880" algn="l" defTabSz="914400" rtl="0" eaLnBrk="1" latinLnBrk="0" hangingPunct="1">
        <a:spcBef>
          <a:spcPct val="20000"/>
        </a:spcBef>
        <a:buClr>
          <a:schemeClr val="accent1"/>
        </a:buClr>
        <a:buSzPct val="85000"/>
        <a:buFont typeface="Arial" pitchFamily="34" charset="0"/>
        <a:buChar char="•"/>
        <a:defRPr sz="2400" kern="1200">
          <a:solidFill>
            <a:schemeClr val="tx1"/>
          </a:solidFill>
          <a:latin typeface="+mn-lt"/>
          <a:ea typeface="+mn-ea"/>
          <a:cs typeface="+mn-cs"/>
        </a:defRPr>
      </a:lvl1pPr>
      <a:lvl2pPr marL="457200" indent="-182880" algn="l" defTabSz="914400" rtl="0" eaLnBrk="1" latinLnBrk="0" hangingPunct="1">
        <a:spcBef>
          <a:spcPct val="20000"/>
        </a:spcBef>
        <a:buClr>
          <a:schemeClr val="accent1"/>
        </a:buClr>
        <a:buSzPct val="85000"/>
        <a:buFont typeface="Arial" pitchFamily="34" charset="0"/>
        <a:buChar char="•"/>
        <a:defRPr sz="2000" kern="1200">
          <a:solidFill>
            <a:schemeClr val="tx1"/>
          </a:solidFill>
          <a:latin typeface="+mn-lt"/>
          <a:ea typeface="+mn-ea"/>
          <a:cs typeface="+mn-cs"/>
        </a:defRPr>
      </a:lvl2pPr>
      <a:lvl3pPr marL="731520" indent="-182880" algn="l" defTabSz="914400" rtl="0" eaLnBrk="1" latinLnBrk="0" hangingPunct="1">
        <a:spcBef>
          <a:spcPct val="20000"/>
        </a:spcBef>
        <a:buClr>
          <a:schemeClr val="accent1"/>
        </a:buClr>
        <a:buSzPct val="90000"/>
        <a:buFont typeface="Arial" pitchFamily="34" charset="0"/>
        <a:buChar char="•"/>
        <a:defRPr sz="1800" kern="1200">
          <a:solidFill>
            <a:schemeClr val="tx1"/>
          </a:solidFill>
          <a:latin typeface="+mn-lt"/>
          <a:ea typeface="+mn-ea"/>
          <a:cs typeface="+mn-cs"/>
        </a:defRPr>
      </a:lvl3pPr>
      <a:lvl4pPr marL="1005840" indent="-182880" algn="l" defTabSz="914400" rtl="0" eaLnBrk="1" latinLnBrk="0" hangingPunct="1">
        <a:spcBef>
          <a:spcPct val="20000"/>
        </a:spcBef>
        <a:buClr>
          <a:schemeClr val="accent1"/>
        </a:buClr>
        <a:buFont typeface="Arial" pitchFamily="34" charset="0"/>
        <a:buChar char="•"/>
        <a:defRPr sz="1600" kern="1200">
          <a:solidFill>
            <a:schemeClr val="tx1"/>
          </a:solidFill>
          <a:latin typeface="+mn-lt"/>
          <a:ea typeface="+mn-ea"/>
          <a:cs typeface="+mn-cs"/>
        </a:defRPr>
      </a:lvl4pPr>
      <a:lvl5pPr marL="1188720" indent="-137160" algn="l" defTabSz="914400" rtl="0" eaLnBrk="1" latinLnBrk="0" hangingPunct="1">
        <a:spcBef>
          <a:spcPct val="20000"/>
        </a:spcBef>
        <a:buClr>
          <a:schemeClr val="accent1"/>
        </a:buClr>
        <a:buSzPct val="100000"/>
        <a:buFont typeface="Arial" pitchFamily="34" charset="0"/>
        <a:buChar char="•"/>
        <a:defRPr sz="1400" kern="1200" baseline="0">
          <a:solidFill>
            <a:schemeClr val="tx1"/>
          </a:solidFill>
          <a:latin typeface="+mn-lt"/>
          <a:ea typeface="+mn-ea"/>
          <a:cs typeface="+mn-cs"/>
        </a:defRPr>
      </a:lvl5pPr>
      <a:lvl6pPr marL="137160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6pPr>
      <a:lvl7pPr marL="155448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7pPr>
      <a:lvl8pPr marL="173736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8pPr>
      <a:lvl9pPr marL="192024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755576" y="476672"/>
            <a:ext cx="7848600" cy="1927225"/>
          </a:xfrm>
        </p:spPr>
        <p:txBody>
          <a:bodyPr anchor="ctr"/>
          <a:lstStyle/>
          <a:p>
            <a:pPr algn="just"/>
            <a:r>
              <a:rPr lang="ru-RU" sz="3600" b="1" dirty="0" err="1" smtClean="0"/>
              <a:t>Энерго</a:t>
            </a:r>
            <a:r>
              <a:rPr lang="ru-RU" sz="3600" b="1" dirty="0" smtClean="0"/>
              <a:t>-  </a:t>
            </a:r>
            <a:r>
              <a:rPr lang="ru-RU" sz="3600" b="1" dirty="0" smtClean="0"/>
              <a:t>и ресурсосбережение в химическом производстве</a:t>
            </a:r>
            <a:endParaRPr lang="ru-RU" sz="3600" b="1" dirty="0"/>
          </a:p>
        </p:txBody>
      </p:sp>
      <p:sp>
        <p:nvSpPr>
          <p:cNvPr id="3" name="Подзаголовок 2"/>
          <p:cNvSpPr>
            <a:spLocks noGrp="1"/>
          </p:cNvSpPr>
          <p:nvPr>
            <p:ph type="subTitle" idx="1"/>
          </p:nvPr>
        </p:nvSpPr>
        <p:spPr>
          <a:xfrm>
            <a:off x="755576" y="2592264"/>
            <a:ext cx="3526160" cy="427856"/>
          </a:xfrm>
        </p:spPr>
        <p:txBody>
          <a:bodyPr>
            <a:normAutofit lnSpcReduction="10000"/>
          </a:bodyPr>
          <a:lstStyle/>
          <a:p>
            <a:r>
              <a:rPr lang="ru-RU" dirty="0" smtClean="0"/>
              <a:t>Троян Анна Алексеевна</a:t>
            </a:r>
            <a:endParaRPr lang="ru-RU" dirty="0"/>
          </a:p>
        </p:txBody>
      </p:sp>
      <p:pic>
        <p:nvPicPr>
          <p:cNvPr id="7170"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55138"/>
          <a:stretch/>
        </p:blipFill>
        <p:spPr bwMode="auto">
          <a:xfrm>
            <a:off x="755576" y="3573016"/>
            <a:ext cx="3672408" cy="265267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Номер слайда 3"/>
          <p:cNvSpPr>
            <a:spLocks noGrp="1"/>
          </p:cNvSpPr>
          <p:nvPr>
            <p:ph type="sldNum" sz="quarter" idx="12"/>
          </p:nvPr>
        </p:nvSpPr>
        <p:spPr/>
        <p:txBody>
          <a:bodyPr/>
          <a:lstStyle/>
          <a:p>
            <a:fld id="{66B7482C-1060-43B6-90AD-010C370E139C}" type="slidenum">
              <a:rPr lang="ru-RU" smtClean="0"/>
              <a:t>1</a:t>
            </a:fld>
            <a:endParaRPr lang="ru-RU"/>
          </a:p>
        </p:txBody>
      </p:sp>
      <p:sp>
        <p:nvSpPr>
          <p:cNvPr id="6" name="Заголовок 1"/>
          <p:cNvSpPr txBox="1">
            <a:spLocks/>
          </p:cNvSpPr>
          <p:nvPr/>
        </p:nvSpPr>
        <p:spPr>
          <a:xfrm>
            <a:off x="4572000" y="3503186"/>
            <a:ext cx="4248472" cy="2590110"/>
          </a:xfrm>
          <a:prstGeom prst="rect">
            <a:avLst/>
          </a:prstGeom>
        </p:spPr>
        <p:txBody>
          <a:bodyPr vert="horz" lIns="91440" tIns="45720" rIns="91440" bIns="45720" rtlCol="0" anchor="ctr">
            <a:noAutofit/>
          </a:bodyPr>
          <a:lstStyle>
            <a:lvl1pPr algn="l" defTabSz="914400" rtl="0" eaLnBrk="1" latinLnBrk="0" hangingPunct="1">
              <a:spcBef>
                <a:spcPct val="0"/>
              </a:spcBef>
              <a:buNone/>
              <a:defRPr sz="5400" kern="1200" cap="all" spc="-100" baseline="0">
                <a:solidFill>
                  <a:schemeClr val="tx2"/>
                </a:solidFill>
                <a:latin typeface="+mj-lt"/>
                <a:ea typeface="+mj-ea"/>
                <a:cs typeface="+mj-cs"/>
              </a:defRPr>
            </a:lvl1pPr>
          </a:lstStyle>
          <a:p>
            <a:pPr marL="742950" indent="-742950" algn="just">
              <a:buFont typeface="+mj-lt"/>
              <a:buAutoNum type="arabicPeriod"/>
            </a:pPr>
            <a:r>
              <a:rPr lang="ru-RU" sz="2000" b="1" dirty="0" smtClean="0"/>
              <a:t>Химико-технологическая Система</a:t>
            </a:r>
          </a:p>
          <a:p>
            <a:pPr marL="742950" indent="-742950" algn="just">
              <a:buFont typeface="+mj-lt"/>
              <a:buAutoNum type="arabicPeriod"/>
            </a:pPr>
            <a:r>
              <a:rPr lang="ru-RU" sz="2000" b="1" dirty="0"/>
              <a:t>Ресурсосбережение </a:t>
            </a:r>
            <a:r>
              <a:rPr lang="ru-RU" sz="2000" b="1" dirty="0" smtClean="0"/>
              <a:t>ХТП</a:t>
            </a:r>
          </a:p>
          <a:p>
            <a:pPr marL="742950" indent="-742950" algn="just">
              <a:buFont typeface="+mj-lt"/>
              <a:buAutoNum type="arabicPeriod"/>
            </a:pPr>
            <a:r>
              <a:rPr lang="ru-RU" sz="2000" b="1" dirty="0" smtClean="0"/>
              <a:t>Энергосбережение ХТП</a:t>
            </a:r>
          </a:p>
          <a:p>
            <a:pPr marL="742950" indent="-742950" algn="just">
              <a:buFont typeface="+mj-lt"/>
              <a:buAutoNum type="arabicPeriod"/>
            </a:pPr>
            <a:endParaRPr lang="ru-RU" sz="2000" b="1" dirty="0" smtClean="0"/>
          </a:p>
          <a:p>
            <a:pPr marL="742950" indent="-742950" algn="just">
              <a:buFont typeface="+mj-lt"/>
              <a:buAutoNum type="arabicPeriod"/>
            </a:pPr>
            <a:endParaRPr lang="ru-RU" sz="2000" b="1" dirty="0" smtClean="0"/>
          </a:p>
          <a:p>
            <a:pPr marL="742950" indent="-742950" algn="just">
              <a:buFont typeface="+mj-lt"/>
              <a:buAutoNum type="arabicPeriod"/>
            </a:pPr>
            <a:endParaRPr lang="ru-RU" sz="2000" b="1" dirty="0"/>
          </a:p>
        </p:txBody>
      </p:sp>
    </p:spTree>
    <p:extLst>
      <p:ext uri="{BB962C8B-B14F-4D97-AF65-F5344CB8AC3E}">
        <p14:creationId xmlns:p14="http://schemas.microsoft.com/office/powerpoint/2010/main" val="243238000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a:t>Химическая технология </a:t>
            </a:r>
          </a:p>
        </p:txBody>
      </p:sp>
      <p:sp>
        <p:nvSpPr>
          <p:cNvPr id="3" name="Объект 2"/>
          <p:cNvSpPr>
            <a:spLocks noGrp="1"/>
          </p:cNvSpPr>
          <p:nvPr>
            <p:ph idx="1"/>
          </p:nvPr>
        </p:nvSpPr>
        <p:spPr/>
        <p:txBody>
          <a:bodyPr>
            <a:normAutofit/>
          </a:bodyPr>
          <a:lstStyle/>
          <a:p>
            <a:pPr marL="0" indent="0" algn="just">
              <a:buNone/>
            </a:pPr>
            <a:r>
              <a:rPr lang="ru-RU" sz="2800" i="1" dirty="0" smtClean="0"/>
              <a:t>представляет </a:t>
            </a:r>
            <a:r>
              <a:rPr lang="ru-RU" sz="2800" i="1" dirty="0"/>
              <a:t>собой набор физических и химических процессов и средств, с </a:t>
            </a:r>
            <a:r>
              <a:rPr lang="ru-RU" sz="2800" i="1" dirty="0" smtClean="0"/>
              <a:t>помощью </a:t>
            </a:r>
            <a:r>
              <a:rPr lang="ru-RU" sz="2800" i="1" dirty="0"/>
              <a:t>которых исходное сырье превращается в целевые продукты. </a:t>
            </a:r>
            <a:endParaRPr lang="ru-RU" sz="2800" i="1" dirty="0" smtClean="0"/>
          </a:p>
          <a:p>
            <a:pPr marL="0" indent="0" algn="just">
              <a:buNone/>
            </a:pPr>
            <a:endParaRPr lang="ru-RU" sz="2800" dirty="0"/>
          </a:p>
          <a:p>
            <a:pPr marL="0" indent="0" algn="just">
              <a:buNone/>
            </a:pPr>
            <a:r>
              <a:rPr lang="ru-RU" sz="2800" dirty="0" smtClean="0"/>
              <a:t>Эта </a:t>
            </a:r>
            <a:r>
              <a:rPr lang="ru-RU" sz="2800" dirty="0"/>
              <a:t>технология предполагает, что химическое производство должно быть обеспечено из других источников </a:t>
            </a:r>
            <a:r>
              <a:rPr lang="ru-RU" sz="2800" i="1" dirty="0">
                <a:solidFill>
                  <a:srgbClr val="FF0000"/>
                </a:solidFill>
              </a:rPr>
              <a:t>сырьем</a:t>
            </a:r>
            <a:r>
              <a:rPr lang="ru-RU" sz="2800" dirty="0"/>
              <a:t> и </a:t>
            </a:r>
            <a:r>
              <a:rPr lang="ru-RU" sz="2800" i="1" dirty="0">
                <a:solidFill>
                  <a:srgbClr val="FF0000"/>
                </a:solidFill>
              </a:rPr>
              <a:t>энергией</a:t>
            </a:r>
            <a:r>
              <a:rPr lang="ru-RU" sz="2800" dirty="0"/>
              <a:t>. </a:t>
            </a:r>
          </a:p>
        </p:txBody>
      </p:sp>
      <p:sp>
        <p:nvSpPr>
          <p:cNvPr id="4" name="Номер слайда 3"/>
          <p:cNvSpPr>
            <a:spLocks noGrp="1"/>
          </p:cNvSpPr>
          <p:nvPr>
            <p:ph type="sldNum" sz="quarter" idx="12"/>
          </p:nvPr>
        </p:nvSpPr>
        <p:spPr/>
        <p:txBody>
          <a:bodyPr/>
          <a:lstStyle/>
          <a:p>
            <a:fld id="{66B7482C-1060-43B6-90AD-010C370E139C}" type="slidenum">
              <a:rPr lang="ru-RU" smtClean="0"/>
              <a:t>2</a:t>
            </a:fld>
            <a:endParaRPr lang="ru-RU"/>
          </a:p>
        </p:txBody>
      </p:sp>
    </p:spTree>
    <p:extLst>
      <p:ext uri="{BB962C8B-B14F-4D97-AF65-F5344CB8AC3E}">
        <p14:creationId xmlns:p14="http://schemas.microsoft.com/office/powerpoint/2010/main" val="401813689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Autofit/>
          </a:bodyPr>
          <a:lstStyle/>
          <a:p>
            <a:pPr algn="ctr"/>
            <a:r>
              <a:rPr lang="ru-RU" sz="3200" dirty="0" smtClean="0"/>
              <a:t>Химическое производство - </a:t>
            </a:r>
            <a:r>
              <a:rPr lang="ru-RU" sz="3200" dirty="0" smtClean="0">
                <a:cs typeface="Times New Roman" panose="02020603050405020304" pitchFamily="18" charset="0"/>
              </a:rPr>
              <a:t>замкнутая </a:t>
            </a:r>
            <a:r>
              <a:rPr lang="ru-RU" sz="3200" dirty="0">
                <a:cs typeface="Times New Roman" panose="02020603050405020304" pitchFamily="18" charset="0"/>
              </a:rPr>
              <a:t>система,  взаимодействующая с окружающей средой. </a:t>
            </a:r>
            <a:endParaRPr lang="ru-RU" sz="3200" dirty="0"/>
          </a:p>
        </p:txBody>
      </p:sp>
      <p:sp>
        <p:nvSpPr>
          <p:cNvPr id="3" name="Объект 2"/>
          <p:cNvSpPr>
            <a:spLocks noGrp="1"/>
          </p:cNvSpPr>
          <p:nvPr>
            <p:ph idx="1"/>
          </p:nvPr>
        </p:nvSpPr>
        <p:spPr>
          <a:xfrm>
            <a:off x="467544" y="2060848"/>
            <a:ext cx="8229600" cy="3138248"/>
          </a:xfrm>
        </p:spPr>
        <p:txBody>
          <a:bodyPr>
            <a:normAutofit/>
          </a:bodyPr>
          <a:lstStyle/>
          <a:p>
            <a:pPr marL="0" indent="0" algn="just">
              <a:buNone/>
            </a:pPr>
            <a:r>
              <a:rPr lang="ru-RU" spc="-100" dirty="0" smtClean="0">
                <a:latin typeface="+mj-lt"/>
                <a:cs typeface="Times New Roman" panose="02020603050405020304" pitchFamily="18" charset="0"/>
              </a:rPr>
              <a:t>Под </a:t>
            </a:r>
            <a:r>
              <a:rPr lang="ru-RU" i="1" spc="-100" dirty="0" smtClean="0">
                <a:solidFill>
                  <a:srgbClr val="FF0000"/>
                </a:solidFill>
                <a:latin typeface="+mj-lt"/>
                <a:cs typeface="Times New Roman" panose="02020603050405020304" pitchFamily="18" charset="0"/>
              </a:rPr>
              <a:t>системой</a:t>
            </a:r>
            <a:r>
              <a:rPr lang="ru-RU" spc="-100" dirty="0" smtClean="0">
                <a:latin typeface="+mj-lt"/>
                <a:cs typeface="Times New Roman" panose="02020603050405020304" pitchFamily="18" charset="0"/>
              </a:rPr>
              <a:t> в общем случае понимают множество элементов</a:t>
            </a:r>
            <a:r>
              <a:rPr lang="ru-RU" spc="-100" dirty="0">
                <a:latin typeface="+mj-lt"/>
                <a:cs typeface="Times New Roman" panose="02020603050405020304" pitchFamily="18" charset="0"/>
              </a:rPr>
              <a:t>, </a:t>
            </a:r>
            <a:r>
              <a:rPr lang="ru-RU" spc="-100" dirty="0" smtClean="0">
                <a:latin typeface="+mj-lt"/>
                <a:cs typeface="Times New Roman" panose="02020603050405020304" pitchFamily="18" charset="0"/>
              </a:rPr>
              <a:t>находящихся в отношениях и связях между собой</a:t>
            </a:r>
            <a:r>
              <a:rPr lang="ru-RU" spc="-100" dirty="0">
                <a:latin typeface="+mj-lt"/>
                <a:cs typeface="Times New Roman" panose="02020603050405020304" pitchFamily="18" charset="0"/>
              </a:rPr>
              <a:t>, </a:t>
            </a:r>
            <a:r>
              <a:rPr lang="ru-RU" spc="-100" dirty="0" smtClean="0">
                <a:latin typeface="+mj-lt"/>
                <a:cs typeface="Times New Roman" panose="02020603050405020304" pitchFamily="18" charset="0"/>
              </a:rPr>
              <a:t>что в совокупности образует определенную целостность</a:t>
            </a:r>
            <a:r>
              <a:rPr lang="ru-RU" spc="-100" dirty="0">
                <a:latin typeface="+mj-lt"/>
                <a:cs typeface="Times New Roman" panose="02020603050405020304" pitchFamily="18" charset="0"/>
              </a:rPr>
              <a:t>, единство. </a:t>
            </a:r>
          </a:p>
          <a:p>
            <a:pPr marL="0" indent="0" algn="just">
              <a:buNone/>
            </a:pPr>
            <a:r>
              <a:rPr lang="ru-RU" spc="-100" dirty="0">
                <a:latin typeface="+mj-lt"/>
                <a:cs typeface="Times New Roman" panose="02020603050405020304" pitchFamily="18" charset="0"/>
              </a:rPr>
              <a:t>     </a:t>
            </a:r>
            <a:r>
              <a:rPr lang="ru-RU" spc="-100" dirty="0" smtClean="0">
                <a:latin typeface="+mj-lt"/>
                <a:cs typeface="Times New Roman" panose="02020603050405020304" pitchFamily="18" charset="0"/>
              </a:rPr>
              <a:t>Любая система связана с окружающей средой</a:t>
            </a:r>
            <a:r>
              <a:rPr lang="ru-RU" spc="-100" dirty="0">
                <a:latin typeface="+mj-lt"/>
                <a:cs typeface="Times New Roman" panose="02020603050405020304" pitchFamily="18" charset="0"/>
              </a:rPr>
              <a:t>, </a:t>
            </a:r>
            <a:r>
              <a:rPr lang="ru-RU" spc="-100" dirty="0" smtClean="0">
                <a:latin typeface="+mj-lt"/>
                <a:cs typeface="Times New Roman" panose="02020603050405020304" pitchFamily="18" charset="0"/>
              </a:rPr>
              <a:t>каждой системе свойственна определенная расчлененность</a:t>
            </a:r>
            <a:r>
              <a:rPr lang="ru-RU" spc="-100" dirty="0">
                <a:latin typeface="+mj-lt"/>
                <a:cs typeface="Times New Roman" panose="02020603050405020304" pitchFamily="18" charset="0"/>
              </a:rPr>
              <a:t>,  </a:t>
            </a:r>
            <a:r>
              <a:rPr lang="ru-RU" spc="-100" dirty="0" smtClean="0">
                <a:latin typeface="+mj-lt"/>
                <a:cs typeface="Times New Roman" panose="02020603050405020304" pitchFamily="18" charset="0"/>
              </a:rPr>
              <a:t>иерархичность (последовательная подчиненность</a:t>
            </a:r>
            <a:r>
              <a:rPr lang="ru-RU" spc="-100" dirty="0">
                <a:latin typeface="+mj-lt"/>
                <a:cs typeface="Times New Roman" panose="02020603050405020304" pitchFamily="18" charset="0"/>
              </a:rPr>
              <a:t>), </a:t>
            </a:r>
            <a:r>
              <a:rPr lang="ru-RU" spc="-100" dirty="0" smtClean="0">
                <a:latin typeface="+mj-lt"/>
                <a:cs typeface="Times New Roman" panose="02020603050405020304" pitchFamily="18" charset="0"/>
              </a:rPr>
              <a:t>наличие многих уровней организации</a:t>
            </a:r>
            <a:r>
              <a:rPr lang="ru-RU" spc="-100" dirty="0">
                <a:latin typeface="+mj-lt"/>
                <a:cs typeface="Times New Roman" panose="02020603050405020304" pitchFamily="18" charset="0"/>
              </a:rPr>
              <a:t>. </a:t>
            </a:r>
          </a:p>
        </p:txBody>
      </p:sp>
      <p:sp>
        <p:nvSpPr>
          <p:cNvPr id="4" name="Номер слайда 3"/>
          <p:cNvSpPr>
            <a:spLocks noGrp="1"/>
          </p:cNvSpPr>
          <p:nvPr>
            <p:ph type="sldNum" sz="quarter" idx="12"/>
          </p:nvPr>
        </p:nvSpPr>
        <p:spPr/>
        <p:txBody>
          <a:bodyPr/>
          <a:lstStyle/>
          <a:p>
            <a:fld id="{66B7482C-1060-43B6-90AD-010C370E139C}" type="slidenum">
              <a:rPr lang="ru-RU" smtClean="0"/>
              <a:t>3</a:t>
            </a:fld>
            <a:endParaRPr lang="ru-RU"/>
          </a:p>
        </p:txBody>
      </p:sp>
    </p:spTree>
    <p:extLst>
      <p:ext uri="{BB962C8B-B14F-4D97-AF65-F5344CB8AC3E}">
        <p14:creationId xmlns:p14="http://schemas.microsoft.com/office/powerpoint/2010/main" val="212716850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pPr algn="ctr"/>
            <a:r>
              <a:rPr lang="ru-RU" dirty="0">
                <a:cs typeface="Times New Roman" panose="02020603050405020304" pitchFamily="18" charset="0"/>
              </a:rPr>
              <a:t>Система отличается двумя особенностями:</a:t>
            </a:r>
            <a:br>
              <a:rPr lang="ru-RU" dirty="0">
                <a:cs typeface="Times New Roman" panose="02020603050405020304" pitchFamily="18" charset="0"/>
              </a:rPr>
            </a:br>
            <a:endParaRPr lang="ru-RU" dirty="0"/>
          </a:p>
        </p:txBody>
      </p:sp>
      <p:sp>
        <p:nvSpPr>
          <p:cNvPr id="3" name="Объект 2"/>
          <p:cNvSpPr>
            <a:spLocks noGrp="1"/>
          </p:cNvSpPr>
          <p:nvPr>
            <p:ph idx="1"/>
          </p:nvPr>
        </p:nvSpPr>
        <p:spPr>
          <a:xfrm>
            <a:off x="457200" y="1600200"/>
            <a:ext cx="8435280" cy="3556992"/>
          </a:xfrm>
        </p:spPr>
        <p:txBody>
          <a:bodyPr>
            <a:normAutofit lnSpcReduction="10000"/>
          </a:bodyPr>
          <a:lstStyle/>
          <a:p>
            <a:pPr algn="just"/>
            <a:r>
              <a:rPr lang="ru-RU" sz="2800" spc="-100" dirty="0" smtClean="0">
                <a:latin typeface="+mj-lt"/>
                <a:cs typeface="Times New Roman" panose="02020603050405020304" pitchFamily="18" charset="0"/>
              </a:rPr>
              <a:t>Сущность  системы невозможно понять</a:t>
            </a:r>
            <a:r>
              <a:rPr lang="ru-RU" sz="2800" spc="-100" dirty="0">
                <a:latin typeface="+mj-lt"/>
                <a:cs typeface="Times New Roman" panose="02020603050405020304" pitchFamily="18" charset="0"/>
              </a:rPr>
              <a:t>, </a:t>
            </a:r>
            <a:r>
              <a:rPr lang="ru-RU" sz="2800" spc="-100" dirty="0" smtClean="0">
                <a:latin typeface="+mj-lt"/>
                <a:cs typeface="Times New Roman" panose="02020603050405020304" pitchFamily="18" charset="0"/>
              </a:rPr>
              <a:t>рассматривая только свойства отдельных элементов</a:t>
            </a:r>
            <a:r>
              <a:rPr lang="ru-RU" sz="2800" spc="-100" dirty="0">
                <a:latin typeface="+mj-lt"/>
                <a:cs typeface="Times New Roman" panose="02020603050405020304" pitchFamily="18" charset="0"/>
              </a:rPr>
              <a:t>. </a:t>
            </a:r>
            <a:r>
              <a:rPr lang="ru-RU" sz="2800" spc="-100" dirty="0" smtClean="0">
                <a:latin typeface="+mj-lt"/>
                <a:cs typeface="Times New Roman" panose="02020603050405020304" pitchFamily="18" charset="0"/>
              </a:rPr>
              <a:t>Для системы важен способ взаимодействия элементов</a:t>
            </a:r>
            <a:r>
              <a:rPr lang="ru-RU" sz="2800" spc="-100" dirty="0">
                <a:latin typeface="+mj-lt"/>
                <a:cs typeface="Times New Roman" panose="02020603050405020304" pitchFamily="18" charset="0"/>
              </a:rPr>
              <a:t>, </a:t>
            </a:r>
            <a:r>
              <a:rPr lang="ru-RU" sz="2800" spc="-100" dirty="0" smtClean="0">
                <a:latin typeface="+mj-lt"/>
                <a:cs typeface="Times New Roman" panose="02020603050405020304" pitchFamily="18" charset="0"/>
              </a:rPr>
              <a:t>выраженный в ее структуре</a:t>
            </a:r>
            <a:r>
              <a:rPr lang="ru-RU" sz="2800" spc="-100" dirty="0">
                <a:latin typeface="+mj-lt"/>
                <a:cs typeface="Times New Roman" panose="02020603050405020304" pitchFamily="18" charset="0"/>
              </a:rPr>
              <a:t>.  </a:t>
            </a:r>
            <a:endParaRPr lang="ru-RU" sz="2800" spc="-100" dirty="0" smtClean="0">
              <a:latin typeface="+mj-lt"/>
              <a:cs typeface="Times New Roman" panose="02020603050405020304" pitchFamily="18" charset="0"/>
            </a:endParaRPr>
          </a:p>
          <a:p>
            <a:pPr marL="0" indent="0" algn="just">
              <a:buNone/>
            </a:pPr>
            <a:endParaRPr lang="ru-RU" sz="2800" spc="-100" dirty="0" smtClean="0">
              <a:latin typeface="+mj-lt"/>
              <a:cs typeface="Times New Roman" panose="02020603050405020304" pitchFamily="18" charset="0"/>
            </a:endParaRPr>
          </a:p>
          <a:p>
            <a:pPr algn="just"/>
            <a:r>
              <a:rPr lang="ru-RU" sz="2800" spc="-100" dirty="0" smtClean="0">
                <a:latin typeface="+mj-lt"/>
                <a:cs typeface="Times New Roman" panose="02020603050405020304" pitchFamily="18" charset="0"/>
              </a:rPr>
              <a:t>Система функционирует обязательно во взаимодействии с окружающей средой</a:t>
            </a:r>
            <a:r>
              <a:rPr lang="ru-RU" sz="2800" spc="-100" dirty="0">
                <a:latin typeface="+mj-lt"/>
                <a:cs typeface="Times New Roman" panose="02020603050405020304" pitchFamily="18" charset="0"/>
              </a:rPr>
              <a:t>. </a:t>
            </a:r>
            <a:r>
              <a:rPr lang="ru-RU" sz="2800" spc="-100" dirty="0" smtClean="0">
                <a:latin typeface="+mj-lt"/>
                <a:cs typeface="Times New Roman" panose="02020603050405020304" pitchFamily="18" charset="0"/>
              </a:rPr>
              <a:t>Без понимания этого взаимодействия невозможно понять ее сущность</a:t>
            </a:r>
            <a:r>
              <a:rPr lang="ru-RU" sz="2800" spc="-100" dirty="0">
                <a:latin typeface="+mj-lt"/>
                <a:cs typeface="Times New Roman" panose="02020603050405020304" pitchFamily="18" charset="0"/>
              </a:rPr>
              <a:t>. </a:t>
            </a:r>
          </a:p>
        </p:txBody>
      </p:sp>
      <p:sp>
        <p:nvSpPr>
          <p:cNvPr id="4" name="Номер слайда 3"/>
          <p:cNvSpPr>
            <a:spLocks noGrp="1"/>
          </p:cNvSpPr>
          <p:nvPr>
            <p:ph type="sldNum" sz="quarter" idx="12"/>
          </p:nvPr>
        </p:nvSpPr>
        <p:spPr/>
        <p:txBody>
          <a:bodyPr/>
          <a:lstStyle/>
          <a:p>
            <a:fld id="{66B7482C-1060-43B6-90AD-010C370E139C}" type="slidenum">
              <a:rPr lang="ru-RU" smtClean="0"/>
              <a:t>4</a:t>
            </a:fld>
            <a:endParaRPr lang="ru-RU"/>
          </a:p>
        </p:txBody>
      </p:sp>
    </p:spTree>
    <p:extLst>
      <p:ext uri="{BB962C8B-B14F-4D97-AF65-F5344CB8AC3E}">
        <p14:creationId xmlns:p14="http://schemas.microsoft.com/office/powerpoint/2010/main" val="379168953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323528" y="764704"/>
            <a:ext cx="8229600" cy="4876800"/>
          </a:xfrm>
        </p:spPr>
        <p:txBody>
          <a:bodyPr>
            <a:normAutofit/>
          </a:bodyPr>
          <a:lstStyle/>
          <a:p>
            <a:pPr marL="0" indent="0" algn="just">
              <a:buNone/>
            </a:pPr>
            <a:r>
              <a:rPr lang="ru-RU" sz="3200" dirty="0" smtClean="0">
                <a:latin typeface="+mj-lt"/>
              </a:rPr>
              <a:t>В химическом производстве как химико-технологической системе (</a:t>
            </a:r>
            <a:r>
              <a:rPr lang="ru-RU" sz="3200" dirty="0">
                <a:latin typeface="+mj-lt"/>
              </a:rPr>
              <a:t>ХТС) </a:t>
            </a:r>
            <a:r>
              <a:rPr lang="ru-RU" sz="3200" dirty="0" smtClean="0">
                <a:latin typeface="+mj-lt"/>
              </a:rPr>
              <a:t>выделяют подсистемы по двум признакам</a:t>
            </a:r>
            <a:r>
              <a:rPr lang="ru-RU" sz="3200" dirty="0">
                <a:latin typeface="+mj-lt"/>
              </a:rPr>
              <a:t>: </a:t>
            </a:r>
          </a:p>
          <a:p>
            <a:pPr algn="just"/>
            <a:r>
              <a:rPr lang="ru-RU" sz="3200" dirty="0">
                <a:latin typeface="+mj-lt"/>
              </a:rPr>
              <a:t>     </a:t>
            </a:r>
            <a:r>
              <a:rPr lang="ru-RU" sz="3200" dirty="0" smtClean="0">
                <a:solidFill>
                  <a:srgbClr val="FF0000"/>
                </a:solidFill>
                <a:latin typeface="+mj-lt"/>
              </a:rPr>
              <a:t>функциональному</a:t>
            </a:r>
            <a:r>
              <a:rPr lang="ru-RU" sz="3200" dirty="0">
                <a:solidFill>
                  <a:srgbClr val="FF0000"/>
                </a:solidFill>
                <a:latin typeface="+mj-lt"/>
              </a:rPr>
              <a:t>; </a:t>
            </a:r>
          </a:p>
          <a:p>
            <a:pPr algn="just"/>
            <a:r>
              <a:rPr lang="ru-RU" sz="3200" dirty="0">
                <a:solidFill>
                  <a:srgbClr val="FF0000"/>
                </a:solidFill>
                <a:latin typeface="+mj-lt"/>
              </a:rPr>
              <a:t>     </a:t>
            </a:r>
            <a:r>
              <a:rPr lang="ru-RU" sz="3200" dirty="0" smtClean="0">
                <a:solidFill>
                  <a:srgbClr val="FF0000"/>
                </a:solidFill>
                <a:latin typeface="+mj-lt"/>
              </a:rPr>
              <a:t>масштабному</a:t>
            </a:r>
            <a:r>
              <a:rPr lang="ru-RU" sz="3200" dirty="0">
                <a:solidFill>
                  <a:srgbClr val="FF0000"/>
                </a:solidFill>
                <a:latin typeface="+mj-lt"/>
              </a:rPr>
              <a:t>. </a:t>
            </a:r>
          </a:p>
        </p:txBody>
      </p:sp>
      <p:sp>
        <p:nvSpPr>
          <p:cNvPr id="4" name="Номер слайда 3"/>
          <p:cNvSpPr>
            <a:spLocks noGrp="1"/>
          </p:cNvSpPr>
          <p:nvPr>
            <p:ph type="sldNum" sz="quarter" idx="12"/>
          </p:nvPr>
        </p:nvSpPr>
        <p:spPr/>
        <p:txBody>
          <a:bodyPr/>
          <a:lstStyle/>
          <a:p>
            <a:fld id="{66B7482C-1060-43B6-90AD-010C370E139C}" type="slidenum">
              <a:rPr lang="ru-RU" smtClean="0"/>
              <a:t>5</a:t>
            </a:fld>
            <a:endParaRPr lang="ru-RU"/>
          </a:p>
        </p:txBody>
      </p:sp>
    </p:spTree>
    <p:extLst>
      <p:ext uri="{BB962C8B-B14F-4D97-AF65-F5344CB8AC3E}">
        <p14:creationId xmlns:p14="http://schemas.microsoft.com/office/powerpoint/2010/main" val="345845646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03040" y="404664"/>
            <a:ext cx="8640960" cy="1455440"/>
          </a:xfrm>
        </p:spPr>
        <p:txBody>
          <a:bodyPr>
            <a:noAutofit/>
          </a:bodyPr>
          <a:lstStyle/>
          <a:p>
            <a:pPr algn="just"/>
            <a:r>
              <a:rPr lang="ru-RU" sz="2800" b="1" dirty="0"/>
              <a:t>Функциональные подсистемы </a:t>
            </a:r>
            <a:r>
              <a:rPr lang="ru-RU" sz="2800" dirty="0"/>
              <a:t>обеспечивают выполнение химического производства и его функционирование в </a:t>
            </a:r>
            <a:r>
              <a:rPr lang="ru-RU" sz="2800" dirty="0" smtClean="0"/>
              <a:t>целом.</a:t>
            </a:r>
            <a:endParaRPr lang="ru-RU" dirty="0"/>
          </a:p>
        </p:txBody>
      </p:sp>
      <p:sp>
        <p:nvSpPr>
          <p:cNvPr id="3" name="Объект 2"/>
          <p:cNvSpPr>
            <a:spLocks noGrp="1"/>
          </p:cNvSpPr>
          <p:nvPr>
            <p:ph idx="1"/>
          </p:nvPr>
        </p:nvSpPr>
        <p:spPr>
          <a:xfrm>
            <a:off x="467544" y="2132856"/>
            <a:ext cx="8136904" cy="4392488"/>
          </a:xfrm>
        </p:spPr>
        <p:txBody>
          <a:bodyPr>
            <a:normAutofit fontScale="92500"/>
          </a:bodyPr>
          <a:lstStyle/>
          <a:p>
            <a:pPr marL="182563" indent="-182563" algn="just"/>
            <a:r>
              <a:rPr lang="ru-RU" b="1" dirty="0" smtClean="0">
                <a:solidFill>
                  <a:srgbClr val="FF0000"/>
                </a:solidFill>
                <a:latin typeface="+mj-lt"/>
              </a:rPr>
              <a:t>технологическая</a:t>
            </a:r>
            <a:r>
              <a:rPr lang="ru-RU" b="1" dirty="0">
                <a:solidFill>
                  <a:srgbClr val="FF0000"/>
                </a:solidFill>
                <a:latin typeface="+mj-lt"/>
              </a:rPr>
              <a:t>; </a:t>
            </a:r>
          </a:p>
          <a:p>
            <a:pPr marL="182563" indent="-182563" algn="just"/>
            <a:r>
              <a:rPr lang="ru-RU" b="1" dirty="0" smtClean="0">
                <a:solidFill>
                  <a:srgbClr val="FF0000"/>
                </a:solidFill>
                <a:latin typeface="+mj-lt"/>
              </a:rPr>
              <a:t>энергетическая</a:t>
            </a:r>
            <a:r>
              <a:rPr lang="ru-RU" b="1" dirty="0">
                <a:solidFill>
                  <a:srgbClr val="FF0000"/>
                </a:solidFill>
                <a:latin typeface="+mj-lt"/>
              </a:rPr>
              <a:t>; </a:t>
            </a:r>
          </a:p>
          <a:p>
            <a:pPr marL="182563" indent="-182563" algn="just"/>
            <a:r>
              <a:rPr lang="ru-RU" b="1" dirty="0" smtClean="0">
                <a:solidFill>
                  <a:srgbClr val="FF0000"/>
                </a:solidFill>
                <a:latin typeface="+mj-lt"/>
              </a:rPr>
              <a:t>подсистема управления</a:t>
            </a:r>
            <a:r>
              <a:rPr lang="ru-RU" b="1" dirty="0">
                <a:solidFill>
                  <a:srgbClr val="FF0000"/>
                </a:solidFill>
                <a:latin typeface="+mj-lt"/>
              </a:rPr>
              <a:t>. </a:t>
            </a:r>
          </a:p>
          <a:p>
            <a:pPr marL="0" indent="0" algn="just">
              <a:buNone/>
            </a:pPr>
            <a:endParaRPr lang="ru-RU" b="1" i="1" dirty="0" smtClean="0">
              <a:latin typeface="+mj-lt"/>
            </a:endParaRPr>
          </a:p>
          <a:p>
            <a:pPr marL="0" indent="0" algn="just">
              <a:buNone/>
            </a:pPr>
            <a:r>
              <a:rPr lang="ru-RU" b="1" i="1" dirty="0" smtClean="0">
                <a:latin typeface="+mj-lt"/>
              </a:rPr>
              <a:t>Технологическая подсистема </a:t>
            </a:r>
            <a:r>
              <a:rPr lang="ru-RU" dirty="0" smtClean="0">
                <a:latin typeface="+mj-lt"/>
              </a:rPr>
              <a:t>–  часть производства</a:t>
            </a:r>
            <a:r>
              <a:rPr lang="ru-RU" dirty="0">
                <a:latin typeface="+mj-lt"/>
              </a:rPr>
              <a:t>, </a:t>
            </a:r>
            <a:r>
              <a:rPr lang="ru-RU" dirty="0" smtClean="0">
                <a:latin typeface="+mj-lt"/>
              </a:rPr>
              <a:t>где осуществляется </a:t>
            </a:r>
            <a:r>
              <a:rPr lang="ru-RU" dirty="0">
                <a:latin typeface="+mj-lt"/>
              </a:rPr>
              <a:t>собственно переработка сырья в продукты</a:t>
            </a:r>
            <a:r>
              <a:rPr lang="ru-RU" dirty="0" smtClean="0">
                <a:latin typeface="+mj-lt"/>
              </a:rPr>
              <a:t>, химико- технологический процесс (ХТП</a:t>
            </a:r>
            <a:r>
              <a:rPr lang="ru-RU" dirty="0">
                <a:latin typeface="+mj-lt"/>
              </a:rPr>
              <a:t>). </a:t>
            </a:r>
          </a:p>
          <a:p>
            <a:pPr marL="0" indent="0" algn="just">
              <a:buNone/>
            </a:pPr>
            <a:r>
              <a:rPr lang="ru-RU" dirty="0">
                <a:latin typeface="+mj-lt"/>
              </a:rPr>
              <a:t> </a:t>
            </a:r>
            <a:r>
              <a:rPr lang="ru-RU" b="1" i="1" dirty="0" smtClean="0">
                <a:latin typeface="+mj-lt"/>
              </a:rPr>
              <a:t>Энергетическая подсистема </a:t>
            </a:r>
            <a:r>
              <a:rPr lang="ru-RU" dirty="0" smtClean="0">
                <a:latin typeface="+mj-lt"/>
              </a:rPr>
              <a:t>–  часть производства</a:t>
            </a:r>
            <a:r>
              <a:rPr lang="ru-RU" dirty="0">
                <a:latin typeface="+mj-lt"/>
              </a:rPr>
              <a:t>,  </a:t>
            </a:r>
            <a:r>
              <a:rPr lang="ru-RU" dirty="0" smtClean="0">
                <a:latin typeface="+mj-lt"/>
              </a:rPr>
              <a:t>служащая для обеспечения энергии ХТП</a:t>
            </a:r>
            <a:r>
              <a:rPr lang="ru-RU" dirty="0">
                <a:latin typeface="+mj-lt"/>
              </a:rPr>
              <a:t>. </a:t>
            </a:r>
            <a:endParaRPr lang="ru-RU" dirty="0" smtClean="0">
              <a:latin typeface="+mj-lt"/>
            </a:endParaRPr>
          </a:p>
          <a:p>
            <a:pPr marL="0" indent="0" algn="just">
              <a:buNone/>
            </a:pPr>
            <a:r>
              <a:rPr lang="ru-RU" b="1" i="1" dirty="0" smtClean="0">
                <a:latin typeface="+mj-lt"/>
              </a:rPr>
              <a:t>Подсистема управления </a:t>
            </a:r>
            <a:r>
              <a:rPr lang="ru-RU" dirty="0" smtClean="0">
                <a:latin typeface="+mj-lt"/>
              </a:rPr>
              <a:t>– часть производства для получения информации о его функционировании и для управления им</a:t>
            </a:r>
            <a:r>
              <a:rPr lang="ru-RU" dirty="0">
                <a:latin typeface="+mj-lt"/>
              </a:rPr>
              <a:t>. </a:t>
            </a:r>
            <a:endParaRPr lang="ru-RU" dirty="0" smtClean="0">
              <a:latin typeface="+mj-lt"/>
            </a:endParaRPr>
          </a:p>
          <a:p>
            <a:pPr algn="just"/>
            <a:endParaRPr lang="ru-RU" dirty="0">
              <a:latin typeface="+mj-lt"/>
            </a:endParaRPr>
          </a:p>
        </p:txBody>
      </p:sp>
      <p:sp>
        <p:nvSpPr>
          <p:cNvPr id="4" name="Номер слайда 3"/>
          <p:cNvSpPr>
            <a:spLocks noGrp="1"/>
          </p:cNvSpPr>
          <p:nvPr>
            <p:ph type="sldNum" sz="quarter" idx="12"/>
          </p:nvPr>
        </p:nvSpPr>
        <p:spPr/>
        <p:txBody>
          <a:bodyPr/>
          <a:lstStyle/>
          <a:p>
            <a:fld id="{66B7482C-1060-43B6-90AD-010C370E139C}" type="slidenum">
              <a:rPr lang="ru-RU" smtClean="0"/>
              <a:t>6</a:t>
            </a:fld>
            <a:endParaRPr lang="ru-RU"/>
          </a:p>
        </p:txBody>
      </p:sp>
    </p:spTree>
    <p:extLst>
      <p:ext uri="{BB962C8B-B14F-4D97-AF65-F5344CB8AC3E}">
        <p14:creationId xmlns:p14="http://schemas.microsoft.com/office/powerpoint/2010/main" val="160989185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74984" y="620688"/>
            <a:ext cx="8507288" cy="990600"/>
          </a:xfrm>
        </p:spPr>
        <p:txBody>
          <a:bodyPr>
            <a:noAutofit/>
          </a:bodyPr>
          <a:lstStyle/>
          <a:p>
            <a:pPr algn="just"/>
            <a:r>
              <a:rPr lang="ru-RU" sz="2400" b="1" dirty="0"/>
              <a:t>Масштабные подсистемы ХТС можно систематизировать в виде иерархической последовательности </a:t>
            </a:r>
            <a:r>
              <a:rPr lang="ru-RU" sz="2400" b="1" dirty="0" smtClean="0"/>
              <a:t>– иерархической структуры ХТС </a:t>
            </a:r>
            <a:r>
              <a:rPr lang="ru-RU" sz="2400" b="1" dirty="0"/>
              <a:t/>
            </a:r>
            <a:br>
              <a:rPr lang="ru-RU" sz="2400" b="1" dirty="0"/>
            </a:br>
            <a:endParaRPr lang="ru-RU" sz="2400" b="1" dirty="0"/>
          </a:p>
        </p:txBody>
      </p:sp>
      <p:pic>
        <p:nvPicPr>
          <p:cNvPr id="1026"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17155" t="22268" r="12877" b="18344"/>
          <a:stretch/>
        </p:blipFill>
        <p:spPr bwMode="auto">
          <a:xfrm>
            <a:off x="107504" y="1556792"/>
            <a:ext cx="8823047" cy="468052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Номер слайда 3"/>
          <p:cNvSpPr>
            <a:spLocks noGrp="1"/>
          </p:cNvSpPr>
          <p:nvPr>
            <p:ph type="sldNum" sz="quarter" idx="12"/>
          </p:nvPr>
        </p:nvSpPr>
        <p:spPr/>
        <p:txBody>
          <a:bodyPr/>
          <a:lstStyle/>
          <a:p>
            <a:fld id="{66B7482C-1060-43B6-90AD-010C370E139C}" type="slidenum">
              <a:rPr lang="ru-RU" smtClean="0"/>
              <a:t>7</a:t>
            </a:fld>
            <a:endParaRPr lang="ru-RU"/>
          </a:p>
        </p:txBody>
      </p:sp>
    </p:spTree>
    <p:extLst>
      <p:ext uri="{BB962C8B-B14F-4D97-AF65-F5344CB8AC3E}">
        <p14:creationId xmlns:p14="http://schemas.microsoft.com/office/powerpoint/2010/main" val="289368042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pPr algn="ctr"/>
            <a:r>
              <a:rPr lang="ru-RU" sz="3200" b="1" dirty="0" smtClean="0"/>
              <a:t>Классификация элементов ХТС по назначению </a:t>
            </a:r>
            <a:endParaRPr lang="ru-RU" sz="3200" b="1" dirty="0"/>
          </a:p>
        </p:txBody>
      </p:sp>
      <p:sp>
        <p:nvSpPr>
          <p:cNvPr id="3" name="Объект 2"/>
          <p:cNvSpPr>
            <a:spLocks noGrp="1"/>
          </p:cNvSpPr>
          <p:nvPr>
            <p:ph idx="1"/>
          </p:nvPr>
        </p:nvSpPr>
        <p:spPr/>
        <p:txBody>
          <a:bodyPr>
            <a:normAutofit/>
          </a:bodyPr>
          <a:lstStyle/>
          <a:p>
            <a:r>
              <a:rPr lang="ru-RU" sz="2800" dirty="0" smtClean="0">
                <a:latin typeface="+mj-lt"/>
              </a:rPr>
              <a:t>механические и гидромеханические</a:t>
            </a:r>
            <a:r>
              <a:rPr lang="ru-RU" sz="2800" dirty="0">
                <a:latin typeface="+mj-lt"/>
              </a:rPr>
              <a:t>; </a:t>
            </a:r>
          </a:p>
          <a:p>
            <a:r>
              <a:rPr lang="ru-RU" sz="2800" dirty="0" smtClean="0">
                <a:latin typeface="+mj-lt"/>
              </a:rPr>
              <a:t>теплообменные</a:t>
            </a:r>
            <a:r>
              <a:rPr lang="ru-RU" sz="2800" dirty="0">
                <a:latin typeface="+mj-lt"/>
              </a:rPr>
              <a:t>; </a:t>
            </a:r>
          </a:p>
          <a:p>
            <a:r>
              <a:rPr lang="ru-RU" sz="2800" dirty="0">
                <a:latin typeface="+mj-lt"/>
              </a:rPr>
              <a:t> </a:t>
            </a:r>
            <a:r>
              <a:rPr lang="ru-RU" sz="2800" dirty="0" smtClean="0">
                <a:latin typeface="+mj-lt"/>
              </a:rPr>
              <a:t>массообменные</a:t>
            </a:r>
            <a:r>
              <a:rPr lang="ru-RU" sz="2800" dirty="0">
                <a:latin typeface="+mj-lt"/>
              </a:rPr>
              <a:t>; </a:t>
            </a:r>
          </a:p>
          <a:p>
            <a:r>
              <a:rPr lang="ru-RU" sz="2800" dirty="0">
                <a:latin typeface="+mj-lt"/>
              </a:rPr>
              <a:t> </a:t>
            </a:r>
            <a:r>
              <a:rPr lang="ru-RU" sz="2800" dirty="0" smtClean="0">
                <a:latin typeface="+mj-lt"/>
              </a:rPr>
              <a:t>реакционные</a:t>
            </a:r>
            <a:r>
              <a:rPr lang="ru-RU" sz="2800" dirty="0">
                <a:latin typeface="+mj-lt"/>
              </a:rPr>
              <a:t>; </a:t>
            </a:r>
          </a:p>
          <a:p>
            <a:r>
              <a:rPr lang="ru-RU" sz="2800" dirty="0">
                <a:latin typeface="+mj-lt"/>
              </a:rPr>
              <a:t> </a:t>
            </a:r>
            <a:r>
              <a:rPr lang="ru-RU" sz="2800" dirty="0" smtClean="0">
                <a:latin typeface="+mj-lt"/>
              </a:rPr>
              <a:t>энергетические</a:t>
            </a:r>
            <a:r>
              <a:rPr lang="ru-RU" sz="2800" dirty="0">
                <a:latin typeface="+mj-lt"/>
              </a:rPr>
              <a:t>; </a:t>
            </a:r>
          </a:p>
          <a:p>
            <a:r>
              <a:rPr lang="ru-RU" sz="2800" dirty="0">
                <a:latin typeface="+mj-lt"/>
              </a:rPr>
              <a:t> </a:t>
            </a:r>
            <a:r>
              <a:rPr lang="ru-RU" sz="2800" dirty="0" smtClean="0">
                <a:latin typeface="+mj-lt"/>
              </a:rPr>
              <a:t>контроля и управления</a:t>
            </a:r>
            <a:r>
              <a:rPr lang="ru-RU" sz="2800" dirty="0">
                <a:latin typeface="+mj-lt"/>
              </a:rPr>
              <a:t>. </a:t>
            </a:r>
          </a:p>
        </p:txBody>
      </p:sp>
      <p:sp>
        <p:nvSpPr>
          <p:cNvPr id="4" name="Номер слайда 3"/>
          <p:cNvSpPr>
            <a:spLocks noGrp="1"/>
          </p:cNvSpPr>
          <p:nvPr>
            <p:ph type="sldNum" sz="quarter" idx="12"/>
          </p:nvPr>
        </p:nvSpPr>
        <p:spPr/>
        <p:txBody>
          <a:bodyPr/>
          <a:lstStyle/>
          <a:p>
            <a:fld id="{66B7482C-1060-43B6-90AD-010C370E139C}" type="slidenum">
              <a:rPr lang="ru-RU" smtClean="0"/>
              <a:t>8</a:t>
            </a:fld>
            <a:endParaRPr lang="ru-RU"/>
          </a:p>
        </p:txBody>
      </p:sp>
    </p:spTree>
    <p:extLst>
      <p:ext uri="{BB962C8B-B14F-4D97-AF65-F5344CB8AC3E}">
        <p14:creationId xmlns:p14="http://schemas.microsoft.com/office/powerpoint/2010/main" val="92318008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23528" y="404664"/>
            <a:ext cx="8229600" cy="990600"/>
          </a:xfrm>
        </p:spPr>
        <p:txBody>
          <a:bodyPr>
            <a:normAutofit fontScale="90000"/>
          </a:bodyPr>
          <a:lstStyle/>
          <a:p>
            <a:r>
              <a:rPr lang="ru-RU" dirty="0" smtClean="0"/>
              <a:t>Модели  химико-технологической системы </a:t>
            </a:r>
            <a:endParaRPr lang="ru-RU" dirty="0"/>
          </a:p>
        </p:txBody>
      </p:sp>
      <p:sp>
        <p:nvSpPr>
          <p:cNvPr id="3" name="Объект 2"/>
          <p:cNvSpPr>
            <a:spLocks noGrp="1"/>
          </p:cNvSpPr>
          <p:nvPr>
            <p:ph idx="1"/>
          </p:nvPr>
        </p:nvSpPr>
        <p:spPr>
          <a:xfrm>
            <a:off x="323528" y="1412776"/>
            <a:ext cx="8640960" cy="4876800"/>
          </a:xfrm>
        </p:spPr>
        <p:txBody>
          <a:bodyPr>
            <a:normAutofit/>
          </a:bodyPr>
          <a:lstStyle/>
          <a:p>
            <a:pPr algn="just"/>
            <a:r>
              <a:rPr lang="ru-RU" sz="2800" i="1" dirty="0" smtClean="0">
                <a:solidFill>
                  <a:srgbClr val="FF0000"/>
                </a:solidFill>
              </a:rPr>
              <a:t>Описательные</a:t>
            </a:r>
            <a:r>
              <a:rPr lang="ru-RU" sz="2800" dirty="0" smtClean="0"/>
              <a:t> (в виде формул</a:t>
            </a:r>
            <a:r>
              <a:rPr lang="ru-RU" sz="2800" dirty="0"/>
              <a:t>, уравнений); </a:t>
            </a:r>
          </a:p>
          <a:p>
            <a:pPr algn="just"/>
            <a:r>
              <a:rPr lang="ru-RU" sz="2800" i="1" dirty="0" smtClean="0">
                <a:solidFill>
                  <a:srgbClr val="FF0000"/>
                </a:solidFill>
              </a:rPr>
              <a:t>Графические</a:t>
            </a:r>
            <a:r>
              <a:rPr lang="ru-RU" sz="2800" dirty="0" smtClean="0"/>
              <a:t> (в виде схем и других графических изображений</a:t>
            </a:r>
            <a:r>
              <a:rPr lang="ru-RU" sz="2800" dirty="0"/>
              <a:t>). </a:t>
            </a:r>
          </a:p>
          <a:p>
            <a:pPr marL="0" indent="0">
              <a:buNone/>
              <a:tabLst>
                <a:tab pos="357188" algn="l"/>
                <a:tab pos="447675" algn="l"/>
              </a:tabLst>
            </a:pPr>
            <a:r>
              <a:rPr lang="ru-RU" sz="2800" dirty="0" smtClean="0"/>
              <a:t>	</a:t>
            </a:r>
            <a:r>
              <a:rPr lang="ru-RU" sz="2800" dirty="0"/>
              <a:t>	</a:t>
            </a:r>
            <a:r>
              <a:rPr lang="ru-RU" sz="2800" dirty="0" smtClean="0"/>
              <a:t>						</a:t>
            </a:r>
            <a:r>
              <a:rPr lang="ru-RU" sz="2800" dirty="0"/>
              <a:t>	</a:t>
            </a:r>
            <a:r>
              <a:rPr lang="ru-RU" sz="2800" dirty="0" smtClean="0"/>
              <a:t>					 </a:t>
            </a:r>
            <a:r>
              <a:rPr lang="ru-RU" sz="2800" dirty="0"/>
              <a:t>	</a:t>
            </a:r>
            <a:r>
              <a:rPr lang="ru-RU" sz="2800" dirty="0" smtClean="0"/>
              <a:t>	</a:t>
            </a:r>
          </a:p>
          <a:p>
            <a:pPr marL="0" indent="0" algn="just">
              <a:buNone/>
              <a:tabLst>
                <a:tab pos="357188" algn="l"/>
                <a:tab pos="447675" algn="l"/>
              </a:tabLst>
            </a:pPr>
            <a:r>
              <a:rPr lang="ru-RU" sz="2800" dirty="0"/>
              <a:t>	</a:t>
            </a:r>
            <a:r>
              <a:rPr lang="ru-RU" sz="2800" dirty="0" smtClean="0"/>
              <a:t>																				</a:t>
            </a:r>
            <a:endParaRPr lang="ru-RU" sz="2800" dirty="0"/>
          </a:p>
        </p:txBody>
      </p:sp>
      <p:sp>
        <p:nvSpPr>
          <p:cNvPr id="4" name="Номер слайда 3"/>
          <p:cNvSpPr>
            <a:spLocks noGrp="1"/>
          </p:cNvSpPr>
          <p:nvPr>
            <p:ph type="sldNum" sz="quarter" idx="12"/>
          </p:nvPr>
        </p:nvSpPr>
        <p:spPr/>
        <p:txBody>
          <a:bodyPr/>
          <a:lstStyle/>
          <a:p>
            <a:fld id="{66B7482C-1060-43B6-90AD-010C370E139C}" type="slidenum">
              <a:rPr lang="ru-RU" smtClean="0"/>
              <a:t>9</a:t>
            </a:fld>
            <a:endParaRPr lang="ru-RU"/>
          </a:p>
        </p:txBody>
      </p:sp>
      <p:graphicFrame>
        <p:nvGraphicFramePr>
          <p:cNvPr id="6" name="Таблица 5"/>
          <p:cNvGraphicFramePr>
            <a:graphicFrameLocks noGrp="1"/>
          </p:cNvGraphicFramePr>
          <p:nvPr>
            <p:extLst>
              <p:ext uri="{D42A27DB-BD31-4B8C-83A1-F6EECF244321}">
                <p14:modId xmlns:p14="http://schemas.microsoft.com/office/powerpoint/2010/main" val="4212741192"/>
              </p:ext>
            </p:extLst>
          </p:nvPr>
        </p:nvGraphicFramePr>
        <p:xfrm>
          <a:off x="683568" y="2996952"/>
          <a:ext cx="7704856" cy="2743200"/>
        </p:xfrm>
        <a:graphic>
          <a:graphicData uri="http://schemas.openxmlformats.org/drawingml/2006/table">
            <a:tbl>
              <a:tblPr firstRow="1" bandRow="1">
                <a:tableStyleId>{5C22544A-7EE6-4342-B048-85BDC9FD1C3A}</a:tableStyleId>
              </a:tblPr>
              <a:tblGrid>
                <a:gridCol w="3852428"/>
                <a:gridCol w="3852428"/>
              </a:tblGrid>
              <a:tr h="576064">
                <a:tc>
                  <a:txBody>
                    <a:bodyPr/>
                    <a:lstStyle/>
                    <a:p>
                      <a:r>
                        <a:rPr lang="ru-RU" sz="2800" dirty="0" smtClean="0"/>
                        <a:t>Описательные модели</a:t>
                      </a:r>
                      <a:endParaRPr lang="ru-RU" sz="2800" dirty="0"/>
                    </a:p>
                  </a:txBody>
                  <a:tcPr/>
                </a:tc>
                <a:tc>
                  <a:txBody>
                    <a:bodyPr/>
                    <a:lstStyle/>
                    <a:p>
                      <a:pPr marL="0" marR="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ru-RU" sz="2800" dirty="0" smtClean="0"/>
                        <a:t>Графические модели</a:t>
                      </a:r>
                    </a:p>
                    <a:p>
                      <a:pPr marL="457200" marR="0" indent="-4572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ru-RU" sz="2800" dirty="0"/>
                    </a:p>
                  </a:txBody>
                  <a:tcPr/>
                </a:tc>
              </a:tr>
              <a:tr h="1715850">
                <a:tc>
                  <a:txBody>
                    <a:bodyPr/>
                    <a:lstStyle/>
                    <a:p>
                      <a:pPr marL="457200" marR="0" indent="-4572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ru-RU" sz="2800" dirty="0" smtClean="0"/>
                        <a:t>операционная</a:t>
                      </a:r>
                    </a:p>
                    <a:p>
                      <a:pPr marL="457200" marR="0" indent="-4572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ru-RU" sz="2800" dirty="0" smtClean="0"/>
                        <a:t>математическая</a:t>
                      </a:r>
                    </a:p>
                    <a:p>
                      <a:pPr marL="457200" marR="0" indent="-4572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ru-RU" sz="2800" dirty="0" smtClean="0"/>
                        <a:t>химическая </a:t>
                      </a:r>
                    </a:p>
                    <a:p>
                      <a:endParaRPr lang="ru-RU" sz="2800" dirty="0"/>
                    </a:p>
                  </a:txBody>
                  <a:tcPr/>
                </a:tc>
                <a:tc>
                  <a:txBody>
                    <a:bodyPr/>
                    <a:lstStyle/>
                    <a:p>
                      <a:pPr marL="457200" indent="-457200">
                        <a:buFont typeface="Arial" panose="020B0604020202020204" pitchFamily="34" charset="0"/>
                        <a:buChar char="•"/>
                      </a:pPr>
                      <a:r>
                        <a:rPr lang="ru-RU" sz="2800" dirty="0" smtClean="0"/>
                        <a:t>функциональная</a:t>
                      </a:r>
                      <a:endParaRPr lang="ru-RU" sz="2800" dirty="0"/>
                    </a:p>
                    <a:p>
                      <a:pPr marL="457200" marR="0" indent="-4572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ru-RU" sz="2800" dirty="0" smtClean="0"/>
                        <a:t>технологическая  </a:t>
                      </a:r>
                    </a:p>
                    <a:p>
                      <a:pPr marL="457200" marR="0" indent="-4572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ru-RU" sz="2800" dirty="0" smtClean="0"/>
                        <a:t>структурная </a:t>
                      </a:r>
                    </a:p>
                    <a:p>
                      <a:pPr marL="457200" marR="0" indent="-4572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ru-RU" sz="2800" dirty="0" smtClean="0"/>
                        <a:t>специальная</a:t>
                      </a:r>
                      <a:endParaRPr lang="ru-RU" sz="2800" dirty="0"/>
                    </a:p>
                  </a:txBody>
                  <a:tcPr/>
                </a:tc>
              </a:tr>
            </a:tbl>
          </a:graphicData>
        </a:graphic>
      </p:graphicFrame>
    </p:spTree>
    <p:extLst>
      <p:ext uri="{BB962C8B-B14F-4D97-AF65-F5344CB8AC3E}">
        <p14:creationId xmlns:p14="http://schemas.microsoft.com/office/powerpoint/2010/main" val="122409608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323528" y="1268760"/>
            <a:ext cx="8229600" cy="2880320"/>
          </a:xfrm>
        </p:spPr>
        <p:txBody>
          <a:bodyPr/>
          <a:lstStyle/>
          <a:p>
            <a:pPr algn="just"/>
            <a:r>
              <a:rPr lang="ru-RU" b="1" dirty="0" smtClean="0">
                <a:solidFill>
                  <a:srgbClr val="FF0000"/>
                </a:solidFill>
              </a:rPr>
              <a:t>Химическая модель </a:t>
            </a:r>
            <a:r>
              <a:rPr lang="ru-RU" dirty="0" smtClean="0"/>
              <a:t>(схема) представлена в основном реакциями (химическими уравнениями</a:t>
            </a:r>
            <a:r>
              <a:rPr lang="ru-RU" dirty="0"/>
              <a:t>), </a:t>
            </a:r>
            <a:r>
              <a:rPr lang="ru-RU" dirty="0" smtClean="0"/>
              <a:t>которые обеспечивают переработку сырья в конечный продукт</a:t>
            </a:r>
            <a:r>
              <a:rPr lang="ru-RU" dirty="0"/>
              <a:t>. </a:t>
            </a:r>
            <a:endParaRPr lang="ru-RU" dirty="0" smtClean="0"/>
          </a:p>
          <a:p>
            <a:pPr marL="0" indent="0" algn="just">
              <a:buNone/>
            </a:pPr>
            <a:endParaRPr lang="ru-RU" dirty="0" smtClean="0"/>
          </a:p>
          <a:p>
            <a:pPr algn="just"/>
            <a:r>
              <a:rPr lang="ru-RU" b="1" dirty="0" smtClean="0">
                <a:solidFill>
                  <a:srgbClr val="FF0000"/>
                </a:solidFill>
              </a:rPr>
              <a:t>Операционная модель </a:t>
            </a:r>
            <a:r>
              <a:rPr lang="ru-RU" dirty="0" smtClean="0"/>
              <a:t>представляет основные стадии (операции</a:t>
            </a:r>
            <a:r>
              <a:rPr lang="ru-RU" dirty="0"/>
              <a:t>) </a:t>
            </a:r>
            <a:r>
              <a:rPr lang="ru-RU" dirty="0" smtClean="0"/>
              <a:t>переработки сырья в продукт, в том числе обеспечивающие протекание основных превращений</a:t>
            </a:r>
            <a:r>
              <a:rPr lang="ru-RU" dirty="0"/>
              <a:t>. </a:t>
            </a:r>
          </a:p>
          <a:p>
            <a:pPr algn="just"/>
            <a:endParaRPr lang="ru-RU" dirty="0"/>
          </a:p>
        </p:txBody>
      </p:sp>
      <p:sp>
        <p:nvSpPr>
          <p:cNvPr id="4" name="Номер слайда 3"/>
          <p:cNvSpPr>
            <a:spLocks noGrp="1"/>
          </p:cNvSpPr>
          <p:nvPr>
            <p:ph type="sldNum" sz="quarter" idx="12"/>
          </p:nvPr>
        </p:nvSpPr>
        <p:spPr/>
        <p:txBody>
          <a:bodyPr/>
          <a:lstStyle/>
          <a:p>
            <a:fld id="{66B7482C-1060-43B6-90AD-010C370E139C}" type="slidenum">
              <a:rPr lang="ru-RU" smtClean="0"/>
              <a:t>10</a:t>
            </a:fld>
            <a:endParaRPr lang="ru-RU"/>
          </a:p>
        </p:txBody>
      </p:sp>
    </p:spTree>
    <p:extLst>
      <p:ext uri="{BB962C8B-B14F-4D97-AF65-F5344CB8AC3E}">
        <p14:creationId xmlns:p14="http://schemas.microsoft.com/office/powerpoint/2010/main" val="53542927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533400"/>
            <a:ext cx="8579296" cy="990600"/>
          </a:xfrm>
        </p:spPr>
        <p:txBody>
          <a:bodyPr>
            <a:noAutofit/>
          </a:bodyPr>
          <a:lstStyle/>
          <a:p>
            <a:r>
              <a:rPr lang="ru-RU" sz="3200" b="1" dirty="0" smtClean="0"/>
              <a:t>Типовые химические и физические процессы</a:t>
            </a:r>
            <a:endParaRPr lang="ru-RU" sz="3200" b="1" dirty="0"/>
          </a:p>
        </p:txBody>
      </p:sp>
      <p:sp>
        <p:nvSpPr>
          <p:cNvPr id="3" name="Объект 2"/>
          <p:cNvSpPr>
            <a:spLocks noGrp="1"/>
          </p:cNvSpPr>
          <p:nvPr>
            <p:ph idx="1"/>
          </p:nvPr>
        </p:nvSpPr>
        <p:spPr>
          <a:xfrm>
            <a:off x="899592" y="1484784"/>
            <a:ext cx="7272808" cy="4876800"/>
          </a:xfrm>
        </p:spPr>
        <p:txBody>
          <a:bodyPr>
            <a:normAutofit/>
          </a:bodyPr>
          <a:lstStyle/>
          <a:p>
            <a:pPr algn="just"/>
            <a:r>
              <a:rPr lang="ru-RU" sz="2800" b="1" i="1" dirty="0" smtClean="0"/>
              <a:t>массообменные</a:t>
            </a:r>
            <a:r>
              <a:rPr lang="ru-RU" sz="2800" dirty="0" smtClean="0"/>
              <a:t> (ректификация</a:t>
            </a:r>
            <a:r>
              <a:rPr lang="ru-RU" sz="2800" dirty="0"/>
              <a:t>, абсорбция); </a:t>
            </a:r>
          </a:p>
          <a:p>
            <a:pPr algn="just"/>
            <a:r>
              <a:rPr lang="ru-RU" sz="2800" b="1" i="1" dirty="0" smtClean="0"/>
              <a:t>теплообменные</a:t>
            </a:r>
            <a:r>
              <a:rPr lang="ru-RU" sz="2800" dirty="0" smtClean="0"/>
              <a:t> (подогрев</a:t>
            </a:r>
            <a:r>
              <a:rPr lang="ru-RU" sz="2800" dirty="0"/>
              <a:t>, конденсация, охлаждение); </a:t>
            </a:r>
          </a:p>
          <a:p>
            <a:pPr algn="just"/>
            <a:r>
              <a:rPr lang="ru-RU" sz="2800" b="1" i="1" dirty="0" smtClean="0"/>
              <a:t>гидромеханические</a:t>
            </a:r>
            <a:r>
              <a:rPr lang="ru-RU" sz="2800" dirty="0" smtClean="0"/>
              <a:t> (перемешивание</a:t>
            </a:r>
            <a:r>
              <a:rPr lang="ru-RU" sz="2800" dirty="0"/>
              <a:t>,           </a:t>
            </a:r>
            <a:r>
              <a:rPr lang="ru-RU" sz="2800" dirty="0" smtClean="0"/>
              <a:t>транспортирование жидких</a:t>
            </a:r>
            <a:r>
              <a:rPr lang="ru-RU" sz="2800" dirty="0"/>
              <a:t>, </a:t>
            </a:r>
            <a:r>
              <a:rPr lang="ru-RU" sz="2800" dirty="0" smtClean="0"/>
              <a:t>твердых и газообразных материалов</a:t>
            </a:r>
            <a:r>
              <a:rPr lang="ru-RU" sz="2800" dirty="0"/>
              <a:t>); </a:t>
            </a:r>
          </a:p>
          <a:p>
            <a:pPr algn="just"/>
            <a:r>
              <a:rPr lang="ru-RU" sz="2800" b="1" i="1" dirty="0" smtClean="0"/>
              <a:t>химические </a:t>
            </a:r>
            <a:r>
              <a:rPr lang="ru-RU" sz="2800" dirty="0" smtClean="0"/>
              <a:t>(гидрирование</a:t>
            </a:r>
            <a:r>
              <a:rPr lang="ru-RU" sz="2800" dirty="0"/>
              <a:t>,         окисление,   полимеризация,     </a:t>
            </a:r>
            <a:r>
              <a:rPr lang="ru-RU" sz="2800" dirty="0" smtClean="0"/>
              <a:t>поликонденсация</a:t>
            </a:r>
            <a:r>
              <a:rPr lang="ru-RU" sz="2800" dirty="0"/>
              <a:t>, </a:t>
            </a:r>
            <a:r>
              <a:rPr lang="ru-RU" sz="2800" dirty="0" smtClean="0"/>
              <a:t>изомеризация и т</a:t>
            </a:r>
            <a:r>
              <a:rPr lang="ru-RU" sz="2800" dirty="0"/>
              <a:t>. д.).</a:t>
            </a:r>
          </a:p>
        </p:txBody>
      </p:sp>
      <p:sp>
        <p:nvSpPr>
          <p:cNvPr id="4" name="Номер слайда 3"/>
          <p:cNvSpPr>
            <a:spLocks noGrp="1"/>
          </p:cNvSpPr>
          <p:nvPr>
            <p:ph type="sldNum" sz="quarter" idx="12"/>
          </p:nvPr>
        </p:nvSpPr>
        <p:spPr/>
        <p:txBody>
          <a:bodyPr/>
          <a:lstStyle/>
          <a:p>
            <a:fld id="{66B7482C-1060-43B6-90AD-010C370E139C}" type="slidenum">
              <a:rPr lang="ru-RU" smtClean="0"/>
              <a:t>11</a:t>
            </a:fld>
            <a:endParaRPr lang="ru-RU"/>
          </a:p>
        </p:txBody>
      </p:sp>
    </p:spTree>
    <p:extLst>
      <p:ext uri="{BB962C8B-B14F-4D97-AF65-F5344CB8AC3E}">
        <p14:creationId xmlns:p14="http://schemas.microsoft.com/office/powerpoint/2010/main" val="171696532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Функциональная модель (схема</a:t>
            </a:r>
            <a:r>
              <a:rPr lang="ru-RU" dirty="0"/>
              <a:t>) </a:t>
            </a:r>
          </a:p>
        </p:txBody>
      </p:sp>
      <p:sp>
        <p:nvSpPr>
          <p:cNvPr id="3" name="Объект 2"/>
          <p:cNvSpPr>
            <a:spLocks noGrp="1"/>
          </p:cNvSpPr>
          <p:nvPr>
            <p:ph idx="1"/>
          </p:nvPr>
        </p:nvSpPr>
        <p:spPr/>
        <p:txBody>
          <a:bodyPr>
            <a:normAutofit/>
          </a:bodyPr>
          <a:lstStyle/>
          <a:p>
            <a:pPr marL="0" indent="0" algn="just">
              <a:buNone/>
            </a:pPr>
            <a:r>
              <a:rPr lang="ru-RU" sz="2800" dirty="0" smtClean="0"/>
              <a:t>Строится на основе химической и операционной и наглядно отражает основные стадии ХТП и их взаимосвязи</a:t>
            </a:r>
            <a:r>
              <a:rPr lang="ru-RU" sz="2800" dirty="0"/>
              <a:t>. </a:t>
            </a:r>
            <a:r>
              <a:rPr lang="ru-RU" sz="2800" dirty="0" smtClean="0"/>
              <a:t>Каждая из них представлена прямоугольником</a:t>
            </a:r>
            <a:r>
              <a:rPr lang="ru-RU" sz="2800" dirty="0"/>
              <a:t>, </a:t>
            </a:r>
            <a:r>
              <a:rPr lang="ru-RU" sz="2800" dirty="0" smtClean="0"/>
              <a:t>линии между ними - связи</a:t>
            </a:r>
            <a:r>
              <a:rPr lang="ru-RU" sz="2800" dirty="0"/>
              <a:t>.</a:t>
            </a:r>
          </a:p>
        </p:txBody>
      </p:sp>
      <p:sp>
        <p:nvSpPr>
          <p:cNvPr id="4" name="Номер слайда 3"/>
          <p:cNvSpPr>
            <a:spLocks noGrp="1"/>
          </p:cNvSpPr>
          <p:nvPr>
            <p:ph type="sldNum" sz="quarter" idx="12"/>
          </p:nvPr>
        </p:nvSpPr>
        <p:spPr/>
        <p:txBody>
          <a:bodyPr/>
          <a:lstStyle/>
          <a:p>
            <a:fld id="{66B7482C-1060-43B6-90AD-010C370E139C}" type="slidenum">
              <a:rPr lang="ru-RU" smtClean="0"/>
              <a:t>12</a:t>
            </a:fld>
            <a:endParaRPr lang="ru-RU"/>
          </a:p>
        </p:txBody>
      </p:sp>
    </p:spTree>
    <p:extLst>
      <p:ext uri="{BB962C8B-B14F-4D97-AF65-F5344CB8AC3E}">
        <p14:creationId xmlns:p14="http://schemas.microsoft.com/office/powerpoint/2010/main" val="3432989741"/>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39552" y="269404"/>
            <a:ext cx="8064896" cy="567308"/>
          </a:xfrm>
        </p:spPr>
        <p:txBody>
          <a:bodyPr>
            <a:normAutofit fontScale="90000"/>
          </a:bodyPr>
          <a:lstStyle/>
          <a:p>
            <a:r>
              <a:rPr lang="ru-RU" dirty="0" smtClean="0"/>
              <a:t>Схема стадий технологического процесса </a:t>
            </a:r>
            <a:endParaRPr lang="ru-RU" dirty="0"/>
          </a:p>
        </p:txBody>
      </p:sp>
      <p:pic>
        <p:nvPicPr>
          <p:cNvPr id="2050"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15297" t="30634" r="13158" b="18756"/>
          <a:stretch/>
        </p:blipFill>
        <p:spPr bwMode="auto">
          <a:xfrm>
            <a:off x="1474504" y="845872"/>
            <a:ext cx="7272808" cy="321547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Номер слайда 4"/>
          <p:cNvSpPr>
            <a:spLocks noGrp="1"/>
          </p:cNvSpPr>
          <p:nvPr>
            <p:ph type="sldNum" sz="quarter" idx="12"/>
          </p:nvPr>
        </p:nvSpPr>
        <p:spPr/>
        <p:txBody>
          <a:bodyPr/>
          <a:lstStyle/>
          <a:p>
            <a:fld id="{66B7482C-1060-43B6-90AD-010C370E139C}" type="slidenum">
              <a:rPr lang="ru-RU" smtClean="0"/>
              <a:t>13</a:t>
            </a:fld>
            <a:endParaRPr lang="ru-RU"/>
          </a:p>
        </p:txBody>
      </p:sp>
      <p:sp>
        <p:nvSpPr>
          <p:cNvPr id="4" name="Прямоугольник 3"/>
          <p:cNvSpPr/>
          <p:nvPr/>
        </p:nvSpPr>
        <p:spPr>
          <a:xfrm>
            <a:off x="251520" y="3645024"/>
            <a:ext cx="8495792" cy="3139321"/>
          </a:xfrm>
          <a:prstGeom prst="rect">
            <a:avLst/>
          </a:prstGeom>
        </p:spPr>
        <p:txBody>
          <a:bodyPr wrap="square">
            <a:spAutoFit/>
          </a:bodyPr>
          <a:lstStyle/>
          <a:p>
            <a:pPr marL="342900" indent="-342900" algn="just">
              <a:buFont typeface="+mj-lt"/>
              <a:buAutoNum type="arabicPeriod"/>
            </a:pPr>
            <a:r>
              <a:rPr lang="ru-RU" sz="2200" dirty="0" smtClean="0"/>
              <a:t>стадия подготовки сырья</a:t>
            </a:r>
            <a:r>
              <a:rPr lang="ru-RU" sz="2200" dirty="0"/>
              <a:t>; </a:t>
            </a:r>
            <a:endParaRPr lang="ru-RU" sz="2200" dirty="0" smtClean="0"/>
          </a:p>
          <a:p>
            <a:pPr marL="342900" indent="-342900" algn="just">
              <a:buFont typeface="+mj-lt"/>
              <a:buAutoNum type="arabicPeriod"/>
            </a:pPr>
            <a:r>
              <a:rPr lang="ru-RU" sz="2200" dirty="0" smtClean="0"/>
              <a:t>стадия химического превращения</a:t>
            </a:r>
            <a:r>
              <a:rPr lang="ru-RU" sz="2200" dirty="0"/>
              <a:t>; </a:t>
            </a:r>
            <a:endParaRPr lang="ru-RU" sz="2200" dirty="0" smtClean="0"/>
          </a:p>
          <a:p>
            <a:pPr marL="342900" indent="-342900" algn="just">
              <a:buFont typeface="+mj-lt"/>
              <a:buAutoNum type="arabicPeriod"/>
            </a:pPr>
            <a:r>
              <a:rPr lang="ru-RU" sz="2200" dirty="0" smtClean="0"/>
              <a:t>стадия выделения не превращённого исходного вещества</a:t>
            </a:r>
            <a:r>
              <a:rPr lang="ru-RU" sz="2200" dirty="0"/>
              <a:t>; </a:t>
            </a:r>
            <a:endParaRPr lang="ru-RU" sz="2200" dirty="0" smtClean="0"/>
          </a:p>
          <a:p>
            <a:pPr marL="342900" indent="-342900" algn="just">
              <a:buFont typeface="+mj-lt"/>
              <a:buAutoNum type="arabicPeriod"/>
            </a:pPr>
            <a:r>
              <a:rPr lang="ru-RU" sz="2200" dirty="0" smtClean="0"/>
              <a:t>стадия выделения и очистки целевого продукта</a:t>
            </a:r>
            <a:r>
              <a:rPr lang="ru-RU" sz="2200" dirty="0"/>
              <a:t>; </a:t>
            </a:r>
            <a:endParaRPr lang="ru-RU" sz="2200" dirty="0" smtClean="0"/>
          </a:p>
          <a:p>
            <a:pPr marL="342900" indent="-342900" algn="just">
              <a:buFont typeface="+mj-lt"/>
              <a:buAutoNum type="arabicPeriod"/>
            </a:pPr>
            <a:r>
              <a:rPr lang="ru-RU" sz="2200" dirty="0" smtClean="0"/>
              <a:t>стадия придания товарной формы целевому продукту</a:t>
            </a:r>
            <a:r>
              <a:rPr lang="ru-RU" sz="2200" dirty="0"/>
              <a:t>; </a:t>
            </a:r>
            <a:endParaRPr lang="ru-RU" sz="2200" dirty="0" smtClean="0"/>
          </a:p>
          <a:p>
            <a:pPr marL="342900" indent="-342900" algn="just">
              <a:buFont typeface="+mj-lt"/>
              <a:buAutoNum type="arabicPeriod"/>
            </a:pPr>
            <a:r>
              <a:rPr lang="ru-RU" sz="2200" dirty="0" smtClean="0"/>
              <a:t>стадия регенерации и очистки не прореагировавшего сырья</a:t>
            </a:r>
            <a:r>
              <a:rPr lang="ru-RU" sz="2200" dirty="0"/>
              <a:t>; </a:t>
            </a:r>
            <a:endParaRPr lang="ru-RU" sz="2200" dirty="0" smtClean="0"/>
          </a:p>
          <a:p>
            <a:pPr marL="342900" indent="-342900" algn="just">
              <a:buFont typeface="+mj-lt"/>
              <a:buAutoNum type="arabicPeriod"/>
            </a:pPr>
            <a:r>
              <a:rPr lang="ru-RU" sz="2200" dirty="0" smtClean="0"/>
              <a:t>стадия регенерации и очистки вспомогательных веществ и материалов</a:t>
            </a:r>
            <a:r>
              <a:rPr lang="ru-RU" sz="2200" dirty="0"/>
              <a:t>; </a:t>
            </a:r>
            <a:endParaRPr lang="ru-RU" sz="2200" dirty="0" smtClean="0"/>
          </a:p>
          <a:p>
            <a:pPr marL="342900" indent="-342900" algn="just">
              <a:buFont typeface="+mj-lt"/>
              <a:buAutoNum type="arabicPeriod"/>
            </a:pPr>
            <a:r>
              <a:rPr lang="ru-RU" sz="2200" dirty="0" smtClean="0"/>
              <a:t>стадия обезвреживания отходов производства </a:t>
            </a:r>
            <a:endParaRPr lang="ru-RU" sz="2200" dirty="0"/>
          </a:p>
        </p:txBody>
      </p:sp>
    </p:spTree>
    <p:extLst>
      <p:ext uri="{BB962C8B-B14F-4D97-AF65-F5344CB8AC3E}">
        <p14:creationId xmlns:p14="http://schemas.microsoft.com/office/powerpoint/2010/main" val="2724297847"/>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95536" y="332656"/>
            <a:ext cx="8229600" cy="375320"/>
          </a:xfrm>
        </p:spPr>
        <p:txBody>
          <a:bodyPr>
            <a:normAutofit fontScale="90000"/>
          </a:bodyPr>
          <a:lstStyle/>
          <a:p>
            <a:pPr algn="ctr"/>
            <a:r>
              <a:rPr lang="ru-RU" dirty="0" smtClean="0"/>
              <a:t>Технологическая модель (схема</a:t>
            </a:r>
            <a:r>
              <a:rPr lang="ru-RU" dirty="0"/>
              <a:t>) </a:t>
            </a:r>
          </a:p>
        </p:txBody>
      </p:sp>
      <p:pic>
        <p:nvPicPr>
          <p:cNvPr id="3074"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20564" t="17220" r="18426" b="25875"/>
          <a:stretch/>
        </p:blipFill>
        <p:spPr bwMode="auto">
          <a:xfrm>
            <a:off x="272957" y="2852936"/>
            <a:ext cx="6819323" cy="397524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Прямоугольник 3"/>
          <p:cNvSpPr/>
          <p:nvPr/>
        </p:nvSpPr>
        <p:spPr>
          <a:xfrm>
            <a:off x="3275856" y="2924944"/>
            <a:ext cx="5724128" cy="1200329"/>
          </a:xfrm>
          <a:prstGeom prst="rect">
            <a:avLst/>
          </a:prstGeom>
        </p:spPr>
        <p:txBody>
          <a:bodyPr wrap="square">
            <a:spAutoFit/>
          </a:bodyPr>
          <a:lstStyle/>
          <a:p>
            <a:pPr algn="just"/>
            <a:r>
              <a:rPr lang="ru-RU" dirty="0" smtClean="0"/>
              <a:t>Схема процесса производства </a:t>
            </a:r>
            <a:r>
              <a:rPr lang="ru-RU" dirty="0" err="1" smtClean="0"/>
              <a:t>полиакрилатов</a:t>
            </a:r>
            <a:r>
              <a:rPr lang="ru-RU" dirty="0" smtClean="0"/>
              <a:t> полимеризацией в суспензии</a:t>
            </a:r>
            <a:r>
              <a:rPr lang="ru-RU" dirty="0"/>
              <a:t>: </a:t>
            </a:r>
          </a:p>
          <a:p>
            <a:pPr algn="just"/>
            <a:r>
              <a:rPr lang="ru-RU" dirty="0" smtClean="0"/>
              <a:t>1 </a:t>
            </a:r>
            <a:r>
              <a:rPr lang="ru-RU" dirty="0"/>
              <a:t>– </a:t>
            </a:r>
            <a:r>
              <a:rPr lang="ru-RU" dirty="0" err="1" smtClean="0"/>
              <a:t>полимеризатор</a:t>
            </a:r>
            <a:r>
              <a:rPr lang="ru-RU" dirty="0" smtClean="0"/>
              <a:t> высокого давления</a:t>
            </a:r>
            <a:r>
              <a:rPr lang="ru-RU" dirty="0"/>
              <a:t>; 2 – </a:t>
            </a:r>
            <a:r>
              <a:rPr lang="ru-RU" dirty="0" smtClean="0"/>
              <a:t>мерник воды и мономера</a:t>
            </a:r>
            <a:r>
              <a:rPr lang="ru-RU" dirty="0"/>
              <a:t>; </a:t>
            </a:r>
            <a:r>
              <a:rPr lang="ru-RU" dirty="0" smtClean="0"/>
              <a:t>3 </a:t>
            </a:r>
            <a:r>
              <a:rPr lang="ru-RU" dirty="0"/>
              <a:t>– центрифуга; 4 – </a:t>
            </a:r>
            <a:r>
              <a:rPr lang="ru-RU" dirty="0" smtClean="0"/>
              <a:t>сушилка. </a:t>
            </a:r>
            <a:endParaRPr lang="ru-RU" dirty="0"/>
          </a:p>
        </p:txBody>
      </p:sp>
      <p:sp>
        <p:nvSpPr>
          <p:cNvPr id="5" name="Номер слайда 4"/>
          <p:cNvSpPr>
            <a:spLocks noGrp="1"/>
          </p:cNvSpPr>
          <p:nvPr>
            <p:ph type="sldNum" sz="quarter" idx="12"/>
          </p:nvPr>
        </p:nvSpPr>
        <p:spPr/>
        <p:txBody>
          <a:bodyPr/>
          <a:lstStyle/>
          <a:p>
            <a:fld id="{66B7482C-1060-43B6-90AD-010C370E139C}" type="slidenum">
              <a:rPr lang="ru-RU" smtClean="0"/>
              <a:t>14</a:t>
            </a:fld>
            <a:endParaRPr lang="ru-RU"/>
          </a:p>
        </p:txBody>
      </p:sp>
      <p:sp>
        <p:nvSpPr>
          <p:cNvPr id="3" name="Объект 2"/>
          <p:cNvSpPr>
            <a:spLocks noGrp="1"/>
          </p:cNvSpPr>
          <p:nvPr>
            <p:ph idx="1"/>
          </p:nvPr>
        </p:nvSpPr>
        <p:spPr>
          <a:xfrm>
            <a:off x="251520" y="908720"/>
            <a:ext cx="8579296" cy="2016224"/>
          </a:xfrm>
        </p:spPr>
        <p:txBody>
          <a:bodyPr/>
          <a:lstStyle/>
          <a:p>
            <a:pPr marL="0" indent="0" algn="just">
              <a:buNone/>
            </a:pPr>
            <a:r>
              <a:rPr lang="ru-RU" dirty="0" smtClean="0"/>
              <a:t>Показывает элементы системы</a:t>
            </a:r>
            <a:r>
              <a:rPr lang="ru-RU" dirty="0"/>
              <a:t>, </a:t>
            </a:r>
            <a:r>
              <a:rPr lang="ru-RU" dirty="0" smtClean="0"/>
              <a:t>порядок их соединения и последовательность технологических операций</a:t>
            </a:r>
            <a:r>
              <a:rPr lang="ru-RU" dirty="0"/>
              <a:t>. </a:t>
            </a:r>
            <a:endParaRPr lang="ru-RU" dirty="0" smtClean="0"/>
          </a:p>
          <a:p>
            <a:pPr marL="0" indent="0" algn="just">
              <a:buNone/>
            </a:pPr>
            <a:r>
              <a:rPr lang="ru-RU" dirty="0" smtClean="0"/>
              <a:t>Технологическую схему составляют в результате научной разработки данного способа производства</a:t>
            </a:r>
            <a:r>
              <a:rPr lang="ru-RU" dirty="0"/>
              <a:t>,  </a:t>
            </a:r>
            <a:r>
              <a:rPr lang="ru-RU" dirty="0" smtClean="0"/>
              <a:t>технологической и конструкторской проработки схемы</a:t>
            </a:r>
            <a:r>
              <a:rPr lang="ru-RU" dirty="0"/>
              <a:t>, </a:t>
            </a:r>
            <a:r>
              <a:rPr lang="ru-RU" dirty="0" smtClean="0"/>
              <a:t>узлов и аппаратов</a:t>
            </a:r>
            <a:r>
              <a:rPr lang="ru-RU" dirty="0"/>
              <a:t>. </a:t>
            </a:r>
          </a:p>
        </p:txBody>
      </p:sp>
    </p:spTree>
    <p:extLst>
      <p:ext uri="{BB962C8B-B14F-4D97-AF65-F5344CB8AC3E}">
        <p14:creationId xmlns:p14="http://schemas.microsoft.com/office/powerpoint/2010/main" val="1184585461"/>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115616" y="332656"/>
            <a:ext cx="6897960" cy="648072"/>
          </a:xfrm>
        </p:spPr>
        <p:txBody>
          <a:bodyPr>
            <a:normAutofit fontScale="90000"/>
          </a:bodyPr>
          <a:lstStyle/>
          <a:p>
            <a:r>
              <a:rPr lang="ru-RU" dirty="0" smtClean="0"/>
              <a:t>Структурная модель (схема)</a:t>
            </a:r>
            <a:endParaRPr lang="ru-RU" dirty="0"/>
          </a:p>
        </p:txBody>
      </p:sp>
      <p:sp>
        <p:nvSpPr>
          <p:cNvPr id="3" name="Объект 2"/>
          <p:cNvSpPr>
            <a:spLocks noGrp="1"/>
          </p:cNvSpPr>
          <p:nvPr>
            <p:ph idx="1"/>
          </p:nvPr>
        </p:nvSpPr>
        <p:spPr>
          <a:xfrm>
            <a:off x="385828" y="1124744"/>
            <a:ext cx="8229600" cy="4876800"/>
          </a:xfrm>
        </p:spPr>
        <p:txBody>
          <a:bodyPr/>
          <a:lstStyle/>
          <a:p>
            <a:pPr marL="0" indent="0">
              <a:buNone/>
            </a:pPr>
            <a:r>
              <a:rPr lang="ru-RU" dirty="0" smtClean="0"/>
              <a:t>В отличие от технологической</a:t>
            </a:r>
            <a:r>
              <a:rPr lang="ru-RU" dirty="0"/>
              <a:t>, </a:t>
            </a:r>
            <a:r>
              <a:rPr lang="ru-RU" dirty="0" smtClean="0"/>
              <a:t>включает элементы ХТС в виде технологических операторов.</a:t>
            </a:r>
            <a:endParaRPr lang="ru-RU" dirty="0"/>
          </a:p>
        </p:txBody>
      </p:sp>
      <p:sp>
        <p:nvSpPr>
          <p:cNvPr id="4" name="Прямоугольник 3"/>
          <p:cNvSpPr/>
          <p:nvPr/>
        </p:nvSpPr>
        <p:spPr>
          <a:xfrm>
            <a:off x="334388" y="4869160"/>
            <a:ext cx="7992888" cy="1569660"/>
          </a:xfrm>
          <a:prstGeom prst="rect">
            <a:avLst/>
          </a:prstGeom>
        </p:spPr>
        <p:txBody>
          <a:bodyPr wrap="square">
            <a:spAutoFit/>
          </a:bodyPr>
          <a:lstStyle/>
          <a:p>
            <a:r>
              <a:rPr lang="ru-RU" sz="2400" dirty="0" smtClean="0"/>
              <a:t>Технологические операторы</a:t>
            </a:r>
            <a:r>
              <a:rPr lang="ru-RU" sz="2400" dirty="0"/>
              <a:t>: </a:t>
            </a:r>
            <a:endParaRPr lang="ru-RU" sz="2400" dirty="0" smtClean="0"/>
          </a:p>
          <a:p>
            <a:r>
              <a:rPr lang="ru-RU" sz="2400" dirty="0" smtClean="0"/>
              <a:t>а-химические превращения</a:t>
            </a:r>
            <a:r>
              <a:rPr lang="ru-RU" sz="2400" dirty="0"/>
              <a:t>; </a:t>
            </a:r>
            <a:r>
              <a:rPr lang="ru-RU" sz="2400" dirty="0" smtClean="0"/>
              <a:t>б-</a:t>
            </a:r>
            <a:r>
              <a:rPr lang="ru-RU" sz="2400" dirty="0" err="1" smtClean="0"/>
              <a:t>массообмен</a:t>
            </a:r>
            <a:r>
              <a:rPr lang="ru-RU" sz="2400" dirty="0"/>
              <a:t>; </a:t>
            </a:r>
            <a:r>
              <a:rPr lang="ru-RU" sz="2400" dirty="0" smtClean="0"/>
              <a:t>в-смешение</a:t>
            </a:r>
            <a:r>
              <a:rPr lang="ru-RU" sz="2400" dirty="0"/>
              <a:t>; </a:t>
            </a:r>
            <a:endParaRPr lang="ru-RU" sz="2400" dirty="0" smtClean="0"/>
          </a:p>
          <a:p>
            <a:r>
              <a:rPr lang="ru-RU" sz="2400" dirty="0" smtClean="0"/>
              <a:t>г-разделение</a:t>
            </a:r>
            <a:r>
              <a:rPr lang="ru-RU" sz="2400" dirty="0"/>
              <a:t>; </a:t>
            </a:r>
            <a:r>
              <a:rPr lang="ru-RU" sz="2400" dirty="0" smtClean="0"/>
              <a:t>д-теплообмен</a:t>
            </a:r>
            <a:r>
              <a:rPr lang="ru-RU" sz="2400" dirty="0"/>
              <a:t>; </a:t>
            </a:r>
            <a:r>
              <a:rPr lang="ru-RU" sz="2400" dirty="0" smtClean="0"/>
              <a:t>е-сжатие</a:t>
            </a:r>
            <a:r>
              <a:rPr lang="ru-RU" sz="2400" dirty="0"/>
              <a:t>; </a:t>
            </a:r>
            <a:r>
              <a:rPr lang="ru-RU" sz="2400" dirty="0" smtClean="0"/>
              <a:t>ж-изменение агрегатного состояния </a:t>
            </a:r>
            <a:endParaRPr lang="ru-RU" sz="2400" dirty="0"/>
          </a:p>
        </p:txBody>
      </p:sp>
      <p:pic>
        <p:nvPicPr>
          <p:cNvPr id="4098"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21494" t="29782" r="20338" b="34664"/>
          <a:stretch/>
        </p:blipFill>
        <p:spPr bwMode="auto">
          <a:xfrm>
            <a:off x="560861" y="1988840"/>
            <a:ext cx="7539942" cy="288032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Номер слайда 4"/>
          <p:cNvSpPr>
            <a:spLocks noGrp="1"/>
          </p:cNvSpPr>
          <p:nvPr>
            <p:ph type="sldNum" sz="quarter" idx="12"/>
          </p:nvPr>
        </p:nvSpPr>
        <p:spPr/>
        <p:txBody>
          <a:bodyPr/>
          <a:lstStyle/>
          <a:p>
            <a:fld id="{66B7482C-1060-43B6-90AD-010C370E139C}" type="slidenum">
              <a:rPr lang="ru-RU" smtClean="0"/>
              <a:t>15</a:t>
            </a:fld>
            <a:endParaRPr lang="ru-RU"/>
          </a:p>
        </p:txBody>
      </p:sp>
    </p:spTree>
    <p:extLst>
      <p:ext uri="{BB962C8B-B14F-4D97-AF65-F5344CB8AC3E}">
        <p14:creationId xmlns:p14="http://schemas.microsoft.com/office/powerpoint/2010/main" val="14591282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pPr algn="ctr"/>
            <a:r>
              <a:rPr lang="ru-RU" dirty="0" smtClean="0"/>
              <a:t>Фрагмент операторной схемы </a:t>
            </a:r>
            <a:br>
              <a:rPr lang="ru-RU" dirty="0" smtClean="0"/>
            </a:br>
            <a:r>
              <a:rPr lang="ru-RU" dirty="0" smtClean="0"/>
              <a:t>синтеза аммиака</a:t>
            </a:r>
            <a:endParaRPr lang="ru-RU" dirty="0"/>
          </a:p>
        </p:txBody>
      </p:sp>
      <p:pic>
        <p:nvPicPr>
          <p:cNvPr id="5122" name="Picture 2"/>
          <p:cNvPicPr>
            <a:picLocks noGrp="1" noChangeAspect="1" noChangeArrowheads="1"/>
          </p:cNvPicPr>
          <p:nvPr>
            <p:ph idx="1"/>
          </p:nvPr>
        </p:nvPicPr>
        <p:blipFill rotWithShape="1">
          <a:blip r:embed="rId2">
            <a:extLst>
              <a:ext uri="{28A0092B-C50C-407E-A947-70E740481C1C}">
                <a14:useLocalDpi xmlns:a14="http://schemas.microsoft.com/office/drawing/2010/main" val="0"/>
              </a:ext>
            </a:extLst>
          </a:blip>
          <a:srcRect l="15195" t="27937" r="15078" b="45813"/>
          <a:stretch/>
        </p:blipFill>
        <p:spPr bwMode="auto">
          <a:xfrm>
            <a:off x="359532" y="1916832"/>
            <a:ext cx="8568952" cy="201622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Прямоугольник 3"/>
          <p:cNvSpPr/>
          <p:nvPr/>
        </p:nvSpPr>
        <p:spPr>
          <a:xfrm>
            <a:off x="755576" y="4365104"/>
            <a:ext cx="7776864" cy="1200329"/>
          </a:xfrm>
          <a:prstGeom prst="rect">
            <a:avLst/>
          </a:prstGeom>
        </p:spPr>
        <p:txBody>
          <a:bodyPr wrap="square">
            <a:spAutoFit/>
          </a:bodyPr>
          <a:lstStyle/>
          <a:p>
            <a:pPr algn="just"/>
            <a:r>
              <a:rPr lang="ru-RU" sz="2400" dirty="0" smtClean="0"/>
              <a:t>1 - колонна синтеза </a:t>
            </a:r>
            <a:r>
              <a:rPr lang="en-US" sz="2400" dirty="0" smtClean="0"/>
              <a:t>NH</a:t>
            </a:r>
            <a:r>
              <a:rPr lang="ru-RU" sz="2400" dirty="0" smtClean="0"/>
              <a:t>3</a:t>
            </a:r>
            <a:r>
              <a:rPr lang="en-US" sz="2400" dirty="0" smtClean="0"/>
              <a:t>; </a:t>
            </a:r>
            <a:r>
              <a:rPr lang="en-US" sz="2400" dirty="0"/>
              <a:t>2 </a:t>
            </a:r>
            <a:r>
              <a:rPr lang="ru-RU" sz="2400" dirty="0" smtClean="0"/>
              <a:t> - водяной холодильник</a:t>
            </a:r>
            <a:r>
              <a:rPr lang="ru-RU" sz="2400" dirty="0"/>
              <a:t>; </a:t>
            </a:r>
            <a:endParaRPr lang="ru-RU" sz="2400" dirty="0" smtClean="0"/>
          </a:p>
          <a:p>
            <a:pPr algn="just"/>
            <a:r>
              <a:rPr lang="ru-RU" sz="2400" dirty="0" smtClean="0"/>
              <a:t>3 -  теплообменник</a:t>
            </a:r>
            <a:r>
              <a:rPr lang="ru-RU" sz="2400" dirty="0"/>
              <a:t>; </a:t>
            </a:r>
            <a:r>
              <a:rPr lang="ru-RU" sz="2400" dirty="0" smtClean="0"/>
              <a:t>4 - воздушный холодильник</a:t>
            </a:r>
            <a:r>
              <a:rPr lang="ru-RU" sz="2400" dirty="0"/>
              <a:t>; </a:t>
            </a:r>
            <a:endParaRPr lang="ru-RU" sz="2400" dirty="0" smtClean="0"/>
          </a:p>
          <a:p>
            <a:pPr algn="just"/>
            <a:r>
              <a:rPr lang="ru-RU" sz="2400" dirty="0" smtClean="0"/>
              <a:t>5  - сепаратор</a:t>
            </a:r>
            <a:r>
              <a:rPr lang="ru-RU" sz="2400" dirty="0"/>
              <a:t>; </a:t>
            </a:r>
            <a:r>
              <a:rPr lang="ru-RU" sz="2400" dirty="0" smtClean="0"/>
              <a:t>6 - сборник аммиака.</a:t>
            </a:r>
            <a:endParaRPr lang="ru-RU" sz="2400" dirty="0"/>
          </a:p>
        </p:txBody>
      </p:sp>
      <p:sp>
        <p:nvSpPr>
          <p:cNvPr id="5" name="Номер слайда 4"/>
          <p:cNvSpPr>
            <a:spLocks noGrp="1"/>
          </p:cNvSpPr>
          <p:nvPr>
            <p:ph type="sldNum" sz="quarter" idx="12"/>
          </p:nvPr>
        </p:nvSpPr>
        <p:spPr/>
        <p:txBody>
          <a:bodyPr/>
          <a:lstStyle/>
          <a:p>
            <a:fld id="{66B7482C-1060-43B6-90AD-010C370E139C}" type="slidenum">
              <a:rPr lang="ru-RU" smtClean="0"/>
              <a:t>16</a:t>
            </a:fld>
            <a:endParaRPr lang="ru-RU"/>
          </a:p>
        </p:txBody>
      </p:sp>
    </p:spTree>
    <p:extLst>
      <p:ext uri="{BB962C8B-B14F-4D97-AF65-F5344CB8AC3E}">
        <p14:creationId xmlns:p14="http://schemas.microsoft.com/office/powerpoint/2010/main" val="1888888802"/>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pPr algn="ctr"/>
            <a:r>
              <a:rPr lang="ru-RU" dirty="0"/>
              <a:t>Математическая модель (описание</a:t>
            </a:r>
            <a:r>
              <a:rPr lang="ru-RU" dirty="0" smtClean="0"/>
              <a:t>)</a:t>
            </a:r>
            <a:endParaRPr lang="ru-RU" dirty="0"/>
          </a:p>
        </p:txBody>
      </p:sp>
      <p:sp>
        <p:nvSpPr>
          <p:cNvPr id="3" name="Объект 2"/>
          <p:cNvSpPr>
            <a:spLocks noGrp="1"/>
          </p:cNvSpPr>
          <p:nvPr>
            <p:ph idx="1"/>
          </p:nvPr>
        </p:nvSpPr>
        <p:spPr>
          <a:xfrm>
            <a:off x="457200" y="1340768"/>
            <a:ext cx="8229600" cy="4876800"/>
          </a:xfrm>
        </p:spPr>
        <p:txBody>
          <a:bodyPr/>
          <a:lstStyle/>
          <a:p>
            <a:pPr marL="0" indent="0" algn="just">
              <a:buNone/>
            </a:pPr>
            <a:r>
              <a:rPr lang="ru-RU" dirty="0" smtClean="0"/>
              <a:t>Для количественных выводов о функционировании системы необходимо иметь математическую модель.</a:t>
            </a:r>
          </a:p>
          <a:p>
            <a:pPr marL="0" indent="0" algn="just">
              <a:buNone/>
            </a:pPr>
            <a:endParaRPr lang="ru-RU" dirty="0"/>
          </a:p>
          <a:p>
            <a:pPr marL="0" indent="0" algn="just">
              <a:buNone/>
            </a:pPr>
            <a:r>
              <a:rPr lang="ru-RU" dirty="0" smtClean="0"/>
              <a:t>Она устанавливает связь параметров выходящих потоков </a:t>
            </a:r>
            <a:r>
              <a:rPr lang="ru-RU" dirty="0" err="1" smtClean="0"/>
              <a:t>Yn</a:t>
            </a:r>
            <a:r>
              <a:rPr lang="ru-RU" dirty="0" smtClean="0"/>
              <a:t> из элемента и входящих в него </a:t>
            </a:r>
            <a:r>
              <a:rPr lang="ru-RU" dirty="0" err="1" smtClean="0"/>
              <a:t>Xn</a:t>
            </a:r>
            <a:r>
              <a:rPr lang="ru-RU" dirty="0"/>
              <a:t>, </a:t>
            </a:r>
            <a:r>
              <a:rPr lang="ru-RU" dirty="0" err="1" smtClean="0"/>
              <a:t>Zn</a:t>
            </a:r>
            <a:r>
              <a:rPr lang="ru-RU" dirty="0"/>
              <a:t>, </a:t>
            </a:r>
            <a:r>
              <a:rPr lang="ru-RU" dirty="0" err="1" smtClean="0"/>
              <a:t>Hn</a:t>
            </a:r>
            <a:r>
              <a:rPr lang="ru-RU" dirty="0"/>
              <a:t>.</a:t>
            </a:r>
          </a:p>
        </p:txBody>
      </p:sp>
      <p:sp>
        <p:nvSpPr>
          <p:cNvPr id="4" name="Номер слайда 3"/>
          <p:cNvSpPr>
            <a:spLocks noGrp="1"/>
          </p:cNvSpPr>
          <p:nvPr>
            <p:ph type="sldNum" sz="quarter" idx="12"/>
          </p:nvPr>
        </p:nvSpPr>
        <p:spPr/>
        <p:txBody>
          <a:bodyPr/>
          <a:lstStyle/>
          <a:p>
            <a:fld id="{66B7482C-1060-43B6-90AD-010C370E139C}" type="slidenum">
              <a:rPr lang="ru-RU" smtClean="0"/>
              <a:t>17</a:t>
            </a:fld>
            <a:endParaRPr lang="ru-RU"/>
          </a:p>
        </p:txBody>
      </p:sp>
      <p:pic>
        <p:nvPicPr>
          <p:cNvPr id="5" name="Рисунок 4"/>
          <p:cNvPicPr>
            <a:picLocks noChangeAspect="1"/>
          </p:cNvPicPr>
          <p:nvPr/>
        </p:nvPicPr>
        <p:blipFill rotWithShape="1">
          <a:blip r:embed="rId2"/>
          <a:srcRect l="37843" t="42695" r="38869" b="30136"/>
          <a:stretch/>
        </p:blipFill>
        <p:spPr>
          <a:xfrm>
            <a:off x="1547664" y="3356992"/>
            <a:ext cx="5112568" cy="3355121"/>
          </a:xfrm>
          <a:prstGeom prst="rect">
            <a:avLst/>
          </a:prstGeom>
        </p:spPr>
      </p:pic>
    </p:spTree>
    <p:extLst>
      <p:ext uri="{BB962C8B-B14F-4D97-AF65-F5344CB8AC3E}">
        <p14:creationId xmlns:p14="http://schemas.microsoft.com/office/powerpoint/2010/main" val="462365010"/>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11560" y="347472"/>
            <a:ext cx="8229600" cy="990600"/>
          </a:xfrm>
        </p:spPr>
        <p:txBody>
          <a:bodyPr/>
          <a:lstStyle/>
          <a:p>
            <a:pPr algn="ctr"/>
            <a:r>
              <a:rPr lang="ru-RU" dirty="0" smtClean="0"/>
              <a:t>Метод «черного ящика</a:t>
            </a:r>
            <a:r>
              <a:rPr lang="ru-RU" dirty="0"/>
              <a:t>»</a:t>
            </a:r>
          </a:p>
        </p:txBody>
      </p:sp>
      <p:sp>
        <p:nvSpPr>
          <p:cNvPr id="3" name="Объект 2"/>
          <p:cNvSpPr>
            <a:spLocks noGrp="1"/>
          </p:cNvSpPr>
          <p:nvPr>
            <p:ph idx="1"/>
          </p:nvPr>
        </p:nvSpPr>
        <p:spPr>
          <a:xfrm>
            <a:off x="656192" y="1052736"/>
            <a:ext cx="7948256" cy="3456384"/>
          </a:xfrm>
        </p:spPr>
        <p:txBody>
          <a:bodyPr>
            <a:normAutofit lnSpcReduction="10000"/>
          </a:bodyPr>
          <a:lstStyle/>
          <a:p>
            <a:pPr marL="0" indent="0" algn="just">
              <a:buNone/>
            </a:pPr>
            <a:r>
              <a:rPr lang="ru-RU" dirty="0" smtClean="0"/>
              <a:t>Позволяет рассчитывать процесс и управлять его работой даже в том случае</a:t>
            </a:r>
            <a:r>
              <a:rPr lang="ru-RU" dirty="0"/>
              <a:t>, </a:t>
            </a:r>
            <a:r>
              <a:rPr lang="ru-RU" dirty="0" smtClean="0"/>
              <a:t>когда нет никаких данных по химии процесса</a:t>
            </a:r>
            <a:r>
              <a:rPr lang="ru-RU" dirty="0"/>
              <a:t>, </a:t>
            </a:r>
            <a:r>
              <a:rPr lang="ru-RU" dirty="0" smtClean="0"/>
              <a:t>ни по тепловому и гидродинамическому режимам работы агрегатов.</a:t>
            </a:r>
            <a:endParaRPr lang="ru-RU" dirty="0"/>
          </a:p>
          <a:p>
            <a:pPr marL="0" indent="0" algn="just">
              <a:buNone/>
            </a:pPr>
            <a:r>
              <a:rPr lang="ru-RU" i="1" dirty="0" smtClean="0">
                <a:solidFill>
                  <a:srgbClr val="FF0000"/>
                </a:solidFill>
              </a:rPr>
              <a:t>Сущность метода </a:t>
            </a:r>
            <a:r>
              <a:rPr lang="ru-RU" dirty="0" smtClean="0"/>
              <a:t>состоит в статистическом построении вероятных полиноминальных зависимостей выходных данных ХТП </a:t>
            </a:r>
            <a:r>
              <a:rPr lang="ru-RU" dirty="0"/>
              <a:t>(</a:t>
            </a:r>
            <a:r>
              <a:rPr lang="ru-RU" dirty="0" smtClean="0"/>
              <a:t>откликов</a:t>
            </a:r>
            <a:r>
              <a:rPr lang="ru-RU" dirty="0"/>
              <a:t>) </a:t>
            </a:r>
            <a:r>
              <a:rPr lang="ru-RU" dirty="0" smtClean="0"/>
              <a:t>от управляющих параметров (факторов</a:t>
            </a:r>
            <a:r>
              <a:rPr lang="ru-RU" dirty="0"/>
              <a:t>) </a:t>
            </a:r>
            <a:r>
              <a:rPr lang="ru-RU" dirty="0" smtClean="0"/>
              <a:t>на основе имеющегося небольшого набора данных по измерению этих величин.</a:t>
            </a:r>
            <a:endParaRPr lang="ru-RU" dirty="0"/>
          </a:p>
        </p:txBody>
      </p:sp>
      <p:sp>
        <p:nvSpPr>
          <p:cNvPr id="4" name="Номер слайда 3"/>
          <p:cNvSpPr>
            <a:spLocks noGrp="1"/>
          </p:cNvSpPr>
          <p:nvPr>
            <p:ph type="sldNum" sz="quarter" idx="12"/>
          </p:nvPr>
        </p:nvSpPr>
        <p:spPr/>
        <p:txBody>
          <a:bodyPr/>
          <a:lstStyle/>
          <a:p>
            <a:fld id="{66B7482C-1060-43B6-90AD-010C370E139C}" type="slidenum">
              <a:rPr lang="ru-RU" smtClean="0"/>
              <a:t>18</a:t>
            </a:fld>
            <a:endParaRPr lang="ru-RU"/>
          </a:p>
        </p:txBody>
      </p:sp>
      <p:pic>
        <p:nvPicPr>
          <p:cNvPr id="5" name="Рисунок 4"/>
          <p:cNvPicPr>
            <a:picLocks noChangeAspect="1"/>
          </p:cNvPicPr>
          <p:nvPr/>
        </p:nvPicPr>
        <p:blipFill rotWithShape="1">
          <a:blip r:embed="rId2"/>
          <a:srcRect l="32652" t="36983" r="33037" b="49478"/>
          <a:stretch/>
        </p:blipFill>
        <p:spPr>
          <a:xfrm>
            <a:off x="201828" y="4365104"/>
            <a:ext cx="8856984" cy="1965960"/>
          </a:xfrm>
          <a:prstGeom prst="rect">
            <a:avLst/>
          </a:prstGeom>
        </p:spPr>
      </p:pic>
    </p:spTree>
    <p:extLst>
      <p:ext uri="{BB962C8B-B14F-4D97-AF65-F5344CB8AC3E}">
        <p14:creationId xmlns:p14="http://schemas.microsoft.com/office/powerpoint/2010/main" val="2951888098"/>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395536" y="476672"/>
            <a:ext cx="8544992" cy="5976664"/>
          </a:xfrm>
        </p:spPr>
        <p:txBody>
          <a:bodyPr/>
          <a:lstStyle/>
          <a:p>
            <a:pPr marL="0" indent="0" algn="just">
              <a:buNone/>
            </a:pPr>
            <a:r>
              <a:rPr lang="ru-RU" dirty="0" smtClean="0"/>
              <a:t>Химические </a:t>
            </a:r>
            <a:r>
              <a:rPr lang="ru-RU" dirty="0"/>
              <a:t>предприятия являются источниками материальных и энергетических отходов, сбрасываемых в окружающую среду. </a:t>
            </a:r>
            <a:endParaRPr lang="ru-RU" dirty="0" smtClean="0"/>
          </a:p>
          <a:p>
            <a:pPr marL="0" indent="0" algn="just">
              <a:buNone/>
            </a:pPr>
            <a:endParaRPr lang="ru-RU" dirty="0" smtClean="0"/>
          </a:p>
          <a:p>
            <a:pPr marL="0" indent="0" algn="just">
              <a:buNone/>
            </a:pPr>
            <a:endParaRPr lang="ru-RU" dirty="0" smtClean="0"/>
          </a:p>
          <a:p>
            <a:pPr marL="0" indent="0" algn="just">
              <a:buNone/>
            </a:pPr>
            <a:endParaRPr lang="ru-RU" dirty="0"/>
          </a:p>
          <a:p>
            <a:pPr marL="0" indent="0" algn="just">
              <a:buNone/>
            </a:pPr>
            <a:endParaRPr lang="ru-RU" dirty="0" smtClean="0"/>
          </a:p>
          <a:p>
            <a:pPr marL="0" indent="0" algn="just">
              <a:buNone/>
            </a:pPr>
            <a:endParaRPr lang="ru-RU" dirty="0" smtClean="0"/>
          </a:p>
          <a:p>
            <a:pPr marL="0" indent="0" algn="just">
              <a:buNone/>
            </a:pPr>
            <a:endParaRPr lang="ru-RU" dirty="0"/>
          </a:p>
          <a:p>
            <a:pPr marL="0" indent="0" algn="just">
              <a:buNone/>
            </a:pPr>
            <a:endParaRPr lang="ru-RU" dirty="0" smtClean="0"/>
          </a:p>
          <a:p>
            <a:pPr marL="0" indent="0" algn="just">
              <a:buNone/>
            </a:pPr>
            <a:endParaRPr lang="ru-RU" dirty="0"/>
          </a:p>
          <a:p>
            <a:pPr marL="0" indent="0" algn="just">
              <a:buNone/>
            </a:pPr>
            <a:endParaRPr lang="ru-RU" dirty="0" smtClean="0"/>
          </a:p>
          <a:p>
            <a:pPr marL="0" indent="0" algn="just">
              <a:buNone/>
            </a:pPr>
            <a:r>
              <a:rPr lang="ru-RU" dirty="0" smtClean="0"/>
              <a:t>Экономические </a:t>
            </a:r>
            <a:r>
              <a:rPr lang="ru-RU" dirty="0"/>
              <a:t>показатели работы химических производств, </a:t>
            </a:r>
            <a:r>
              <a:rPr lang="ru-RU" dirty="0" smtClean="0"/>
              <a:t>определяются </a:t>
            </a:r>
            <a:r>
              <a:rPr lang="ru-RU" dirty="0"/>
              <a:t>совершенством технологии, зависят от масштабов потребляемого сырья и отходов производства. </a:t>
            </a:r>
          </a:p>
        </p:txBody>
      </p:sp>
      <p:sp>
        <p:nvSpPr>
          <p:cNvPr id="4" name="Номер слайда 3"/>
          <p:cNvSpPr>
            <a:spLocks noGrp="1"/>
          </p:cNvSpPr>
          <p:nvPr>
            <p:ph type="sldNum" sz="quarter" idx="12"/>
          </p:nvPr>
        </p:nvSpPr>
        <p:spPr/>
        <p:txBody>
          <a:bodyPr/>
          <a:lstStyle/>
          <a:p>
            <a:fld id="{66B7482C-1060-43B6-90AD-010C370E139C}" type="slidenum">
              <a:rPr lang="ru-RU" smtClean="0"/>
              <a:t>19</a:t>
            </a:fld>
            <a:endParaRPr lang="ru-RU"/>
          </a:p>
        </p:txBody>
      </p:sp>
      <p:pic>
        <p:nvPicPr>
          <p:cNvPr id="6" name="Рисунок 5"/>
          <p:cNvPicPr>
            <a:picLocks noChangeAspect="1"/>
          </p:cNvPicPr>
          <p:nvPr/>
        </p:nvPicPr>
        <p:blipFill>
          <a:blip r:embed="rId2"/>
          <a:stretch>
            <a:fillRect/>
          </a:stretch>
        </p:blipFill>
        <p:spPr>
          <a:xfrm>
            <a:off x="2339752" y="1844824"/>
            <a:ext cx="4176464" cy="3060615"/>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1184557636"/>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533400"/>
            <a:ext cx="8229600" cy="735360"/>
          </a:xfrm>
        </p:spPr>
        <p:txBody>
          <a:bodyPr/>
          <a:lstStyle/>
          <a:p>
            <a:pPr algn="ctr"/>
            <a:r>
              <a:rPr lang="ru-RU" dirty="0" smtClean="0"/>
              <a:t>Ресурсосбережение ХТП</a:t>
            </a:r>
            <a:endParaRPr lang="ru-RU" dirty="0"/>
          </a:p>
        </p:txBody>
      </p:sp>
      <p:sp>
        <p:nvSpPr>
          <p:cNvPr id="3" name="Объект 2"/>
          <p:cNvSpPr>
            <a:spLocks noGrp="1"/>
          </p:cNvSpPr>
          <p:nvPr>
            <p:ph idx="1"/>
          </p:nvPr>
        </p:nvSpPr>
        <p:spPr>
          <a:xfrm>
            <a:off x="395536" y="1340768"/>
            <a:ext cx="8229600" cy="4876800"/>
          </a:xfrm>
        </p:spPr>
        <p:txBody>
          <a:bodyPr>
            <a:normAutofit/>
          </a:bodyPr>
          <a:lstStyle/>
          <a:p>
            <a:pPr marL="0" indent="0" algn="just">
              <a:buNone/>
            </a:pPr>
            <a:r>
              <a:rPr lang="ru-RU" sz="2800" dirty="0"/>
              <a:t>Влияние промышленного производства на истощение природных ресурсов </a:t>
            </a:r>
            <a:r>
              <a:rPr lang="ru-RU" sz="2800" dirty="0" smtClean="0"/>
              <a:t>связано с:</a:t>
            </a:r>
          </a:p>
          <a:p>
            <a:pPr algn="just"/>
            <a:r>
              <a:rPr lang="ru-RU" sz="2800" b="1" dirty="0" smtClean="0"/>
              <a:t>добычей </a:t>
            </a:r>
            <a:r>
              <a:rPr lang="ru-RU" sz="2800" b="1" dirty="0"/>
              <a:t>полезных </a:t>
            </a:r>
            <a:r>
              <a:rPr lang="ru-RU" sz="2800" b="1" dirty="0" smtClean="0"/>
              <a:t>ископаемых,</a:t>
            </a:r>
          </a:p>
          <a:p>
            <a:pPr algn="just"/>
            <a:r>
              <a:rPr lang="ru-RU" sz="2800" b="1" dirty="0" smtClean="0"/>
              <a:t>сжиганием </a:t>
            </a:r>
            <a:r>
              <a:rPr lang="ru-RU" sz="2800" b="1" dirty="0"/>
              <a:t>химического топлива, </a:t>
            </a:r>
            <a:endParaRPr lang="ru-RU" sz="2800" b="1" dirty="0" smtClean="0"/>
          </a:p>
          <a:p>
            <a:pPr algn="just"/>
            <a:r>
              <a:rPr lang="ru-RU" sz="2800" b="1" dirty="0" smtClean="0"/>
              <a:t>потреблением </a:t>
            </a:r>
            <a:r>
              <a:rPr lang="ru-RU" sz="2800" b="1" dirty="0"/>
              <a:t>пресной воды и т.п. </a:t>
            </a:r>
          </a:p>
        </p:txBody>
      </p:sp>
      <p:sp>
        <p:nvSpPr>
          <p:cNvPr id="4" name="Номер слайда 3"/>
          <p:cNvSpPr>
            <a:spLocks noGrp="1"/>
          </p:cNvSpPr>
          <p:nvPr>
            <p:ph type="sldNum" sz="quarter" idx="12"/>
          </p:nvPr>
        </p:nvSpPr>
        <p:spPr/>
        <p:txBody>
          <a:bodyPr/>
          <a:lstStyle/>
          <a:p>
            <a:fld id="{66B7482C-1060-43B6-90AD-010C370E139C}" type="slidenum">
              <a:rPr lang="ru-RU" smtClean="0"/>
              <a:t>20</a:t>
            </a:fld>
            <a:endParaRPr lang="ru-RU"/>
          </a:p>
        </p:txBody>
      </p:sp>
    </p:spTree>
    <p:extLst>
      <p:ext uri="{BB962C8B-B14F-4D97-AF65-F5344CB8AC3E}">
        <p14:creationId xmlns:p14="http://schemas.microsoft.com/office/powerpoint/2010/main" val="3748023230"/>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Autofit/>
          </a:bodyPr>
          <a:lstStyle/>
          <a:p>
            <a:r>
              <a:rPr lang="ru-RU" sz="3200" dirty="0" smtClean="0"/>
              <a:t>ПРИНЦИП КОМПЛЕКСНОГО ИСПОЛЬЗОВАНИЯ </a:t>
            </a:r>
            <a:r>
              <a:rPr lang="ru-RU" sz="3200" dirty="0"/>
              <a:t/>
            </a:r>
            <a:br>
              <a:rPr lang="ru-RU" sz="3200" dirty="0"/>
            </a:br>
            <a:r>
              <a:rPr lang="ru-RU" sz="3200" dirty="0"/>
              <a:t>                        </a:t>
            </a:r>
            <a:r>
              <a:rPr lang="ru-RU" sz="3200" dirty="0" smtClean="0"/>
              <a:t>СЫРЬЕВЫХ РЕСУРСОВ </a:t>
            </a:r>
            <a:endParaRPr lang="ru-RU" sz="3200" dirty="0"/>
          </a:p>
        </p:txBody>
      </p:sp>
      <p:sp>
        <p:nvSpPr>
          <p:cNvPr id="3" name="Объект 2"/>
          <p:cNvSpPr>
            <a:spLocks noGrp="1"/>
          </p:cNvSpPr>
          <p:nvPr>
            <p:ph idx="1"/>
          </p:nvPr>
        </p:nvSpPr>
        <p:spPr/>
        <p:txBody>
          <a:bodyPr>
            <a:normAutofit/>
          </a:bodyPr>
          <a:lstStyle/>
          <a:p>
            <a:pPr marL="0" indent="0" algn="just">
              <a:buNone/>
            </a:pPr>
            <a:r>
              <a:rPr lang="ru-RU" b="1" dirty="0" smtClean="0"/>
              <a:t>Комплексное использование природных ресурсов </a:t>
            </a:r>
            <a:r>
              <a:rPr lang="ru-RU" dirty="0" smtClean="0"/>
              <a:t>–  это удовлетворение потребностей общества в определенных видах природных ресурсов</a:t>
            </a:r>
            <a:r>
              <a:rPr lang="ru-RU" dirty="0"/>
              <a:t>, </a:t>
            </a:r>
            <a:r>
              <a:rPr lang="ru-RU" dirty="0" smtClean="0"/>
              <a:t>основанное на экономически и экологически оправданном использовании всех их полезных свойств</a:t>
            </a:r>
            <a:r>
              <a:rPr lang="ru-RU" dirty="0"/>
              <a:t>, </a:t>
            </a:r>
            <a:r>
              <a:rPr lang="ru-RU" dirty="0" smtClean="0"/>
              <a:t>а также на максимально полной переработке и всестороннем вовлечении природных ресурсов в хозяйственный оборот с ростом перспектив развития различных отраслей промышленности</a:t>
            </a:r>
            <a:r>
              <a:rPr lang="ru-RU" dirty="0"/>
              <a:t>, </a:t>
            </a:r>
            <a:r>
              <a:rPr lang="ru-RU" dirty="0" smtClean="0"/>
              <a:t> природоохранных норм и требований, интересов настоящего и будущих поколений людей</a:t>
            </a:r>
            <a:r>
              <a:rPr lang="ru-RU" dirty="0"/>
              <a:t>. </a:t>
            </a:r>
          </a:p>
        </p:txBody>
      </p:sp>
      <p:sp>
        <p:nvSpPr>
          <p:cNvPr id="4" name="Номер слайда 3"/>
          <p:cNvSpPr>
            <a:spLocks noGrp="1"/>
          </p:cNvSpPr>
          <p:nvPr>
            <p:ph type="sldNum" sz="quarter" idx="12"/>
          </p:nvPr>
        </p:nvSpPr>
        <p:spPr/>
        <p:txBody>
          <a:bodyPr/>
          <a:lstStyle/>
          <a:p>
            <a:fld id="{66B7482C-1060-43B6-90AD-010C370E139C}" type="slidenum">
              <a:rPr lang="ru-RU" smtClean="0"/>
              <a:t>21</a:t>
            </a:fld>
            <a:endParaRPr lang="ru-RU"/>
          </a:p>
        </p:txBody>
      </p:sp>
    </p:spTree>
    <p:extLst>
      <p:ext uri="{BB962C8B-B14F-4D97-AF65-F5344CB8AC3E}">
        <p14:creationId xmlns:p14="http://schemas.microsoft.com/office/powerpoint/2010/main" val="2159159610"/>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75556" y="476672"/>
            <a:ext cx="7992888" cy="648072"/>
          </a:xfrm>
        </p:spPr>
        <p:txBody>
          <a:bodyPr>
            <a:normAutofit fontScale="90000"/>
          </a:bodyPr>
          <a:lstStyle/>
          <a:p>
            <a:pPr algn="just"/>
            <a:r>
              <a:rPr lang="ru-RU" dirty="0" smtClean="0"/>
              <a:t>Сущность комплексного использования</a:t>
            </a:r>
            <a:endParaRPr lang="ru-RU" dirty="0"/>
          </a:p>
        </p:txBody>
      </p:sp>
      <p:sp>
        <p:nvSpPr>
          <p:cNvPr id="3" name="Объект 2"/>
          <p:cNvSpPr>
            <a:spLocks noGrp="1"/>
          </p:cNvSpPr>
          <p:nvPr>
            <p:ph idx="1"/>
          </p:nvPr>
        </p:nvSpPr>
        <p:spPr>
          <a:xfrm>
            <a:off x="432064" y="1253944"/>
            <a:ext cx="8229600" cy="4876800"/>
          </a:xfrm>
        </p:spPr>
        <p:txBody>
          <a:bodyPr>
            <a:normAutofit/>
          </a:bodyPr>
          <a:lstStyle/>
          <a:p>
            <a:pPr marL="0" indent="0" algn="just">
              <a:buNone/>
            </a:pPr>
            <a:r>
              <a:rPr lang="ru-RU" i="1" dirty="0" smtClean="0"/>
              <a:t>Заключается в последовательной переработке сырья сложного состава в различные ценные продукты</a:t>
            </a:r>
            <a:r>
              <a:rPr lang="ru-RU" dirty="0"/>
              <a:t>. </a:t>
            </a:r>
            <a:endParaRPr lang="ru-RU" dirty="0" smtClean="0"/>
          </a:p>
          <a:p>
            <a:pPr marL="0" indent="0" algn="just">
              <a:buNone/>
            </a:pPr>
            <a:endParaRPr lang="ru-RU" dirty="0" smtClean="0"/>
          </a:p>
          <a:p>
            <a:pPr marL="0" indent="0" algn="just">
              <a:buNone/>
            </a:pPr>
            <a:r>
              <a:rPr lang="ru-RU" dirty="0" smtClean="0"/>
              <a:t>В случае комплексного использования сырья основным технологическим операциям сопутствуют</a:t>
            </a:r>
            <a:r>
              <a:rPr lang="ru-RU" dirty="0"/>
              <a:t>: </a:t>
            </a:r>
          </a:p>
          <a:p>
            <a:pPr algn="just">
              <a:buClr>
                <a:srgbClr val="FF0000"/>
              </a:buClr>
            </a:pPr>
            <a:r>
              <a:rPr lang="ru-RU" dirty="0" smtClean="0"/>
              <a:t>извлечение полезных</a:t>
            </a:r>
            <a:r>
              <a:rPr lang="ru-RU" dirty="0"/>
              <a:t>,  </a:t>
            </a:r>
            <a:r>
              <a:rPr lang="ru-RU" dirty="0" smtClean="0"/>
              <a:t>но ненужных основному производству веществ</a:t>
            </a:r>
            <a:r>
              <a:rPr lang="ru-RU" dirty="0"/>
              <a:t>; </a:t>
            </a:r>
          </a:p>
          <a:p>
            <a:pPr algn="just">
              <a:buClr>
                <a:srgbClr val="FF0000"/>
              </a:buClr>
            </a:pPr>
            <a:r>
              <a:rPr lang="ru-RU" dirty="0" smtClean="0"/>
              <a:t>переработка этих веществ в целевые продукты или полуфабрикаты, поставляемые собственному основному производству или другим предприятиям</a:t>
            </a:r>
            <a:r>
              <a:rPr lang="ru-RU" dirty="0"/>
              <a:t>. </a:t>
            </a:r>
          </a:p>
        </p:txBody>
      </p:sp>
      <p:sp>
        <p:nvSpPr>
          <p:cNvPr id="4" name="Номер слайда 3"/>
          <p:cNvSpPr>
            <a:spLocks noGrp="1"/>
          </p:cNvSpPr>
          <p:nvPr>
            <p:ph type="sldNum" sz="quarter" idx="12"/>
          </p:nvPr>
        </p:nvSpPr>
        <p:spPr/>
        <p:txBody>
          <a:bodyPr/>
          <a:lstStyle/>
          <a:p>
            <a:fld id="{66B7482C-1060-43B6-90AD-010C370E139C}" type="slidenum">
              <a:rPr lang="ru-RU" smtClean="0"/>
              <a:t>22</a:t>
            </a:fld>
            <a:endParaRPr lang="ru-RU"/>
          </a:p>
        </p:txBody>
      </p:sp>
    </p:spTree>
    <p:extLst>
      <p:ext uri="{BB962C8B-B14F-4D97-AF65-F5344CB8AC3E}">
        <p14:creationId xmlns:p14="http://schemas.microsoft.com/office/powerpoint/2010/main" val="3889413483"/>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18356" y="400460"/>
            <a:ext cx="8646132" cy="1199740"/>
          </a:xfrm>
        </p:spPr>
        <p:txBody>
          <a:bodyPr>
            <a:noAutofit/>
          </a:bodyPr>
          <a:lstStyle/>
          <a:p>
            <a:pPr algn="just"/>
            <a:r>
              <a:rPr lang="ru-RU" sz="2800" dirty="0" smtClean="0"/>
              <a:t>Пути решения максимально полного использования природного сырья</a:t>
            </a:r>
            <a:r>
              <a:rPr lang="ru-RU" sz="2800" dirty="0"/>
              <a:t>,  </a:t>
            </a:r>
            <a:r>
              <a:rPr lang="ru-RU" sz="2800" dirty="0" smtClean="0"/>
              <a:t>энергии с минимальным воздействием на окружающую среду следующие</a:t>
            </a:r>
            <a:r>
              <a:rPr lang="ru-RU" sz="2800" dirty="0"/>
              <a:t>: </a:t>
            </a:r>
            <a:endParaRPr lang="ru-RU" dirty="0"/>
          </a:p>
        </p:txBody>
      </p:sp>
      <p:sp>
        <p:nvSpPr>
          <p:cNvPr id="3" name="Объект 2"/>
          <p:cNvSpPr>
            <a:spLocks noGrp="1"/>
          </p:cNvSpPr>
          <p:nvPr>
            <p:ph idx="1"/>
          </p:nvPr>
        </p:nvSpPr>
        <p:spPr>
          <a:xfrm>
            <a:off x="457200" y="1653188"/>
            <a:ext cx="8229600" cy="4876800"/>
          </a:xfrm>
        </p:spPr>
        <p:txBody>
          <a:bodyPr>
            <a:normAutofit/>
          </a:bodyPr>
          <a:lstStyle/>
          <a:p>
            <a:pPr algn="just"/>
            <a:r>
              <a:rPr lang="ru-RU" dirty="0" smtClean="0"/>
              <a:t>Создание бессточных технологических систем на базе существующих</a:t>
            </a:r>
            <a:r>
              <a:rPr lang="ru-RU" dirty="0"/>
              <a:t>,    </a:t>
            </a:r>
            <a:r>
              <a:rPr lang="ru-RU" dirty="0" smtClean="0"/>
              <a:t>внедряемых в настоящее время</a:t>
            </a:r>
            <a:r>
              <a:rPr lang="ru-RU" dirty="0"/>
              <a:t>, </a:t>
            </a:r>
            <a:r>
              <a:rPr lang="ru-RU" dirty="0" smtClean="0"/>
              <a:t>и перспективных способов очистки водных систем от растворенных и взвешенных загрязняющих примесей</a:t>
            </a:r>
            <a:r>
              <a:rPr lang="ru-RU" dirty="0"/>
              <a:t>; </a:t>
            </a:r>
          </a:p>
          <a:p>
            <a:pPr algn="just"/>
            <a:r>
              <a:rPr lang="ru-RU" dirty="0" smtClean="0"/>
              <a:t>Разработка и внедрение систем утилизации отходов основного производства</a:t>
            </a:r>
            <a:r>
              <a:rPr lang="ru-RU" dirty="0"/>
              <a:t>; </a:t>
            </a:r>
          </a:p>
          <a:p>
            <a:pPr algn="just"/>
            <a:r>
              <a:rPr lang="ru-RU" dirty="0" smtClean="0"/>
              <a:t>Создание новых технологических процессов получения традиционных видов продукции с сокращением стадий</a:t>
            </a:r>
            <a:r>
              <a:rPr lang="ru-RU" dirty="0"/>
              <a:t>, </a:t>
            </a:r>
            <a:r>
              <a:rPr lang="ru-RU" dirty="0" smtClean="0"/>
              <a:t>на которых образуется основное количество отходов</a:t>
            </a:r>
            <a:r>
              <a:rPr lang="ru-RU" dirty="0"/>
              <a:t>; </a:t>
            </a:r>
          </a:p>
          <a:p>
            <a:pPr algn="just"/>
            <a:r>
              <a:rPr lang="ru-RU" dirty="0" smtClean="0"/>
              <a:t>Создание территориально-производственных комплексов с замкнутой внутри них структурой материальных потоков сырья</a:t>
            </a:r>
            <a:r>
              <a:rPr lang="ru-RU" dirty="0"/>
              <a:t>, продукции </a:t>
            </a:r>
            <a:r>
              <a:rPr lang="ru-RU" dirty="0" smtClean="0"/>
              <a:t>и отходов</a:t>
            </a:r>
            <a:r>
              <a:rPr lang="ru-RU" dirty="0"/>
              <a:t>. </a:t>
            </a:r>
          </a:p>
        </p:txBody>
      </p:sp>
      <p:sp>
        <p:nvSpPr>
          <p:cNvPr id="4" name="Номер слайда 3"/>
          <p:cNvSpPr>
            <a:spLocks noGrp="1"/>
          </p:cNvSpPr>
          <p:nvPr>
            <p:ph type="sldNum" sz="quarter" idx="12"/>
          </p:nvPr>
        </p:nvSpPr>
        <p:spPr/>
        <p:txBody>
          <a:bodyPr/>
          <a:lstStyle/>
          <a:p>
            <a:fld id="{66B7482C-1060-43B6-90AD-010C370E139C}" type="slidenum">
              <a:rPr lang="ru-RU" smtClean="0"/>
              <a:t>23</a:t>
            </a:fld>
            <a:endParaRPr lang="ru-RU"/>
          </a:p>
        </p:txBody>
      </p:sp>
    </p:spTree>
    <p:extLst>
      <p:ext uri="{BB962C8B-B14F-4D97-AF65-F5344CB8AC3E}">
        <p14:creationId xmlns:p14="http://schemas.microsoft.com/office/powerpoint/2010/main" val="1377648981"/>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pPr algn="ctr"/>
            <a:r>
              <a:rPr lang="ru-RU" dirty="0" smtClean="0"/>
              <a:t>Пример комплексного использования сырья и вторичных материальных ресурсов </a:t>
            </a:r>
            <a:endParaRPr lang="ru-RU" dirty="0"/>
          </a:p>
        </p:txBody>
      </p:sp>
      <p:sp>
        <p:nvSpPr>
          <p:cNvPr id="4" name="Прямоугольник 3"/>
          <p:cNvSpPr/>
          <p:nvPr/>
        </p:nvSpPr>
        <p:spPr>
          <a:xfrm>
            <a:off x="1979712" y="6021288"/>
            <a:ext cx="4968552" cy="523220"/>
          </a:xfrm>
          <a:prstGeom prst="rect">
            <a:avLst/>
          </a:prstGeom>
        </p:spPr>
        <p:txBody>
          <a:bodyPr wrap="square">
            <a:spAutoFit/>
          </a:bodyPr>
          <a:lstStyle/>
          <a:p>
            <a:r>
              <a:rPr lang="ru-RU" sz="2800" i="1" dirty="0" smtClean="0">
                <a:solidFill>
                  <a:srgbClr val="FF0000"/>
                </a:solidFill>
              </a:rPr>
              <a:t>Схема переработки нефти </a:t>
            </a:r>
            <a:endParaRPr lang="ru-RU" sz="2800" i="1" dirty="0">
              <a:solidFill>
                <a:srgbClr val="FF0000"/>
              </a:solidFill>
            </a:endParaRPr>
          </a:p>
        </p:txBody>
      </p:sp>
      <p:pic>
        <p:nvPicPr>
          <p:cNvPr id="6146" name="Picture 2"/>
          <p:cNvPicPr>
            <a:picLocks noGrp="1" noChangeAspect="1" noChangeArrowheads="1"/>
          </p:cNvPicPr>
          <p:nvPr>
            <p:ph idx="1"/>
          </p:nvPr>
        </p:nvPicPr>
        <p:blipFill rotWithShape="1">
          <a:blip r:embed="rId3">
            <a:extLst>
              <a:ext uri="{28A0092B-C50C-407E-A947-70E740481C1C}">
                <a14:useLocalDpi xmlns:a14="http://schemas.microsoft.com/office/drawing/2010/main" val="0"/>
              </a:ext>
            </a:extLst>
          </a:blip>
          <a:srcRect l="28086" t="20250" r="27969" b="37187"/>
          <a:stretch/>
        </p:blipFill>
        <p:spPr bwMode="auto">
          <a:xfrm>
            <a:off x="1043608" y="1709928"/>
            <a:ext cx="6840760" cy="414094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Номер слайда 4"/>
          <p:cNvSpPr>
            <a:spLocks noGrp="1"/>
          </p:cNvSpPr>
          <p:nvPr>
            <p:ph type="sldNum" sz="quarter" idx="12"/>
          </p:nvPr>
        </p:nvSpPr>
        <p:spPr/>
        <p:txBody>
          <a:bodyPr/>
          <a:lstStyle/>
          <a:p>
            <a:fld id="{66B7482C-1060-43B6-90AD-010C370E139C}" type="slidenum">
              <a:rPr lang="ru-RU" smtClean="0"/>
              <a:t>24</a:t>
            </a:fld>
            <a:endParaRPr lang="ru-RU"/>
          </a:p>
        </p:txBody>
      </p:sp>
    </p:spTree>
    <p:extLst>
      <p:ext uri="{BB962C8B-B14F-4D97-AF65-F5344CB8AC3E}">
        <p14:creationId xmlns:p14="http://schemas.microsoft.com/office/powerpoint/2010/main" val="3331430930"/>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475656" y="347472"/>
            <a:ext cx="5698976" cy="663352"/>
          </a:xfrm>
        </p:spPr>
        <p:txBody>
          <a:bodyPr>
            <a:normAutofit fontScale="90000"/>
          </a:bodyPr>
          <a:lstStyle/>
          <a:p>
            <a:pPr algn="ctr"/>
            <a:r>
              <a:rPr lang="ru-RU" dirty="0"/>
              <a:t>Энергосбережение </a:t>
            </a:r>
          </a:p>
        </p:txBody>
      </p:sp>
      <p:sp>
        <p:nvSpPr>
          <p:cNvPr id="3" name="Объект 2"/>
          <p:cNvSpPr>
            <a:spLocks noGrp="1"/>
          </p:cNvSpPr>
          <p:nvPr>
            <p:ph idx="1"/>
          </p:nvPr>
        </p:nvSpPr>
        <p:spPr>
          <a:xfrm>
            <a:off x="395536" y="1268760"/>
            <a:ext cx="8229600" cy="4876800"/>
          </a:xfrm>
        </p:spPr>
        <p:txBody>
          <a:bodyPr>
            <a:normAutofit/>
          </a:bodyPr>
          <a:lstStyle/>
          <a:p>
            <a:pPr marL="0" indent="0" algn="just">
              <a:buNone/>
            </a:pPr>
            <a:r>
              <a:rPr lang="ru-RU" dirty="0" smtClean="0"/>
              <a:t>Состояние экономики России и</a:t>
            </a:r>
            <a:r>
              <a:rPr lang="ru-RU" dirty="0"/>
              <a:t>, </a:t>
            </a:r>
            <a:r>
              <a:rPr lang="ru-RU" dirty="0" smtClean="0"/>
              <a:t>как следствие</a:t>
            </a:r>
            <a:r>
              <a:rPr lang="ru-RU" dirty="0"/>
              <a:t>,  </a:t>
            </a:r>
            <a:r>
              <a:rPr lang="ru-RU" dirty="0" smtClean="0"/>
              <a:t>жизненный уровень людей </a:t>
            </a:r>
            <a:r>
              <a:rPr lang="ru-RU" dirty="0"/>
              <a:t>во многом определяются наличием запасов </a:t>
            </a:r>
            <a:r>
              <a:rPr lang="ru-RU" dirty="0" smtClean="0"/>
              <a:t>топливно-энергетических ресурсов и эффективностью их использования.</a:t>
            </a:r>
          </a:p>
        </p:txBody>
      </p:sp>
      <p:sp>
        <p:nvSpPr>
          <p:cNvPr id="4" name="Номер слайда 3"/>
          <p:cNvSpPr>
            <a:spLocks noGrp="1"/>
          </p:cNvSpPr>
          <p:nvPr>
            <p:ph type="sldNum" sz="quarter" idx="12"/>
          </p:nvPr>
        </p:nvSpPr>
        <p:spPr/>
        <p:txBody>
          <a:bodyPr/>
          <a:lstStyle/>
          <a:p>
            <a:fld id="{66B7482C-1060-43B6-90AD-010C370E139C}" type="slidenum">
              <a:rPr lang="ru-RU" smtClean="0"/>
              <a:t>25</a:t>
            </a:fld>
            <a:endParaRPr lang="ru-RU"/>
          </a:p>
        </p:txBody>
      </p:sp>
      <p:sp>
        <p:nvSpPr>
          <p:cNvPr id="6" name="Прямоугольник 5"/>
          <p:cNvSpPr/>
          <p:nvPr/>
        </p:nvSpPr>
        <p:spPr>
          <a:xfrm>
            <a:off x="496144" y="3140968"/>
            <a:ext cx="8190656" cy="2677656"/>
          </a:xfrm>
          <a:prstGeom prst="rect">
            <a:avLst/>
          </a:prstGeom>
        </p:spPr>
        <p:txBody>
          <a:bodyPr wrap="square">
            <a:spAutoFit/>
          </a:bodyPr>
          <a:lstStyle/>
          <a:p>
            <a:pPr lvl="0" algn="just">
              <a:spcBef>
                <a:spcPct val="20000"/>
              </a:spcBef>
              <a:buClr>
                <a:srgbClr val="93A299"/>
              </a:buClr>
              <a:buSzPct val="85000"/>
            </a:pPr>
            <a:r>
              <a:rPr lang="ru-RU" sz="2400" dirty="0">
                <a:solidFill>
                  <a:srgbClr val="292934"/>
                </a:solidFill>
              </a:rPr>
              <a:t>Государственной Думой 13 марта 1996 года принят Федеральный закон №228-Ф3 «</a:t>
            </a:r>
            <a:r>
              <a:rPr lang="ru-RU" sz="2400" dirty="0">
                <a:solidFill>
                  <a:srgbClr val="FF0000"/>
                </a:solidFill>
              </a:rPr>
              <a:t>Об энергосбережении</a:t>
            </a:r>
            <a:r>
              <a:rPr lang="ru-RU" sz="2400" dirty="0">
                <a:solidFill>
                  <a:srgbClr val="292934"/>
                </a:solidFill>
              </a:rPr>
              <a:t>», который ставит своей целью регулирование отношений, возникающих в процессе деятельности в области энергосбережения, а также создание экономических и организационных условий для эффективного использования энергетических ресурсов.</a:t>
            </a:r>
          </a:p>
        </p:txBody>
      </p:sp>
    </p:spTree>
    <p:extLst>
      <p:ext uri="{BB962C8B-B14F-4D97-AF65-F5344CB8AC3E}">
        <p14:creationId xmlns:p14="http://schemas.microsoft.com/office/powerpoint/2010/main" val="1989507850"/>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pPr algn="ctr"/>
            <a:r>
              <a:rPr lang="ru-RU" dirty="0" smtClean="0"/>
              <a:t>Источники энергии</a:t>
            </a:r>
            <a:endParaRPr lang="ru-RU" dirty="0"/>
          </a:p>
        </p:txBody>
      </p:sp>
      <p:pic>
        <p:nvPicPr>
          <p:cNvPr id="5" name="Объект 4"/>
          <p:cNvPicPr>
            <a:picLocks noGrp="1" noChangeAspect="1"/>
          </p:cNvPicPr>
          <p:nvPr>
            <p:ph idx="1"/>
          </p:nvPr>
        </p:nvPicPr>
        <p:blipFill>
          <a:blip r:embed="rId3"/>
          <a:stretch>
            <a:fillRect/>
          </a:stretch>
        </p:blipFill>
        <p:spPr>
          <a:xfrm>
            <a:off x="644167" y="1740876"/>
            <a:ext cx="7855666" cy="4178860"/>
          </a:xfrm>
          <a:prstGeom prst="rect">
            <a:avLst/>
          </a:prstGeom>
        </p:spPr>
      </p:pic>
      <p:sp>
        <p:nvSpPr>
          <p:cNvPr id="4" name="Номер слайда 3"/>
          <p:cNvSpPr>
            <a:spLocks noGrp="1"/>
          </p:cNvSpPr>
          <p:nvPr>
            <p:ph type="sldNum" sz="quarter" idx="12"/>
          </p:nvPr>
        </p:nvSpPr>
        <p:spPr/>
        <p:txBody>
          <a:bodyPr/>
          <a:lstStyle/>
          <a:p>
            <a:fld id="{66B7482C-1060-43B6-90AD-010C370E139C}" type="slidenum">
              <a:rPr lang="ru-RU" smtClean="0"/>
              <a:t>26</a:t>
            </a:fld>
            <a:endParaRPr lang="ru-RU"/>
          </a:p>
        </p:txBody>
      </p:sp>
    </p:spTree>
    <p:extLst>
      <p:ext uri="{BB962C8B-B14F-4D97-AF65-F5344CB8AC3E}">
        <p14:creationId xmlns:p14="http://schemas.microsoft.com/office/powerpoint/2010/main" val="1921792202"/>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 </a:t>
            </a:r>
            <a:endParaRPr lang="ru-RU" dirty="0"/>
          </a:p>
        </p:txBody>
      </p:sp>
      <p:sp>
        <p:nvSpPr>
          <p:cNvPr id="3" name="Объект 2"/>
          <p:cNvSpPr>
            <a:spLocks noGrp="1"/>
          </p:cNvSpPr>
          <p:nvPr>
            <p:ph idx="1"/>
          </p:nvPr>
        </p:nvSpPr>
        <p:spPr>
          <a:xfrm>
            <a:off x="323528" y="467591"/>
            <a:ext cx="8136904" cy="1521249"/>
          </a:xfrm>
        </p:spPr>
        <p:txBody>
          <a:bodyPr>
            <a:noAutofit/>
          </a:bodyPr>
          <a:lstStyle/>
          <a:p>
            <a:pPr marL="0" indent="0" algn="just">
              <a:buNone/>
            </a:pPr>
            <a:r>
              <a:rPr lang="ru-RU" sz="2800" dirty="0"/>
              <a:t>Подавляющую часть энергоресурсов представляют в настоящее время так называемые </a:t>
            </a:r>
            <a:r>
              <a:rPr lang="ru-RU" sz="2800" i="1" dirty="0" err="1">
                <a:solidFill>
                  <a:srgbClr val="FF0000"/>
                </a:solidFill>
              </a:rPr>
              <a:t>невозобновляемые</a:t>
            </a:r>
            <a:r>
              <a:rPr lang="ru-RU" sz="2800" i="1" dirty="0">
                <a:solidFill>
                  <a:srgbClr val="FF0000"/>
                </a:solidFill>
              </a:rPr>
              <a:t> источники энергии </a:t>
            </a:r>
            <a:r>
              <a:rPr lang="ru-RU" sz="2800" dirty="0"/>
              <a:t>в виде органического </a:t>
            </a:r>
            <a:r>
              <a:rPr lang="ru-RU" sz="2800" dirty="0" smtClean="0"/>
              <a:t>и минерального </a:t>
            </a:r>
            <a:r>
              <a:rPr lang="ru-RU" sz="2800" dirty="0"/>
              <a:t>топлива. </a:t>
            </a:r>
          </a:p>
        </p:txBody>
      </p:sp>
      <p:sp>
        <p:nvSpPr>
          <p:cNvPr id="4" name="Номер слайда 3"/>
          <p:cNvSpPr>
            <a:spLocks noGrp="1"/>
          </p:cNvSpPr>
          <p:nvPr>
            <p:ph type="sldNum" sz="quarter" idx="12"/>
          </p:nvPr>
        </p:nvSpPr>
        <p:spPr/>
        <p:txBody>
          <a:bodyPr/>
          <a:lstStyle/>
          <a:p>
            <a:fld id="{66B7482C-1060-43B6-90AD-010C370E139C}" type="slidenum">
              <a:rPr lang="ru-RU" smtClean="0"/>
              <a:t>27</a:t>
            </a:fld>
            <a:endParaRPr lang="ru-RU"/>
          </a:p>
        </p:txBody>
      </p:sp>
      <p:pic>
        <p:nvPicPr>
          <p:cNvPr id="6" name="Рисунок 5"/>
          <p:cNvPicPr>
            <a:picLocks noChangeAspect="1"/>
          </p:cNvPicPr>
          <p:nvPr/>
        </p:nvPicPr>
        <p:blipFill rotWithShape="1">
          <a:blip r:embed="rId3"/>
          <a:srcRect l="43233" t="41174" r="38238" b="27259"/>
          <a:stretch/>
        </p:blipFill>
        <p:spPr>
          <a:xfrm>
            <a:off x="5508104" y="2564904"/>
            <a:ext cx="3497084" cy="3351372"/>
          </a:xfrm>
          <a:prstGeom prst="rect">
            <a:avLst/>
          </a:prstGeom>
        </p:spPr>
      </p:pic>
      <p:sp>
        <p:nvSpPr>
          <p:cNvPr id="5" name="Объект 2"/>
          <p:cNvSpPr txBox="1">
            <a:spLocks/>
          </p:cNvSpPr>
          <p:nvPr/>
        </p:nvSpPr>
        <p:spPr>
          <a:xfrm>
            <a:off x="251520" y="3212976"/>
            <a:ext cx="4773216" cy="2703300"/>
          </a:xfrm>
          <a:prstGeom prst="rect">
            <a:avLst/>
          </a:prstGeom>
        </p:spPr>
        <p:txBody>
          <a:bodyPr vert="horz" lIns="91440" tIns="45720" rIns="91440" bIns="45720" rtlCol="0">
            <a:noAutofit/>
          </a:bodyPr>
          <a:lstStyle>
            <a:lvl1pPr marL="182880" indent="-182880" algn="l" defTabSz="914400" rtl="0" eaLnBrk="1" latinLnBrk="0" hangingPunct="1">
              <a:spcBef>
                <a:spcPct val="20000"/>
              </a:spcBef>
              <a:buClr>
                <a:schemeClr val="accent1"/>
              </a:buClr>
              <a:buSzPct val="85000"/>
              <a:buFont typeface="Arial" pitchFamily="34" charset="0"/>
              <a:buChar char="•"/>
              <a:defRPr sz="2400" kern="1200">
                <a:solidFill>
                  <a:schemeClr val="tx1"/>
                </a:solidFill>
                <a:latin typeface="+mn-lt"/>
                <a:ea typeface="+mn-ea"/>
                <a:cs typeface="+mn-cs"/>
              </a:defRPr>
            </a:lvl1pPr>
            <a:lvl2pPr marL="457200" indent="-182880" algn="l" defTabSz="914400" rtl="0" eaLnBrk="1" latinLnBrk="0" hangingPunct="1">
              <a:spcBef>
                <a:spcPct val="20000"/>
              </a:spcBef>
              <a:buClr>
                <a:schemeClr val="accent1"/>
              </a:buClr>
              <a:buSzPct val="85000"/>
              <a:buFont typeface="Arial" pitchFamily="34" charset="0"/>
              <a:buChar char="•"/>
              <a:defRPr sz="2000" kern="1200">
                <a:solidFill>
                  <a:schemeClr val="tx1"/>
                </a:solidFill>
                <a:latin typeface="+mn-lt"/>
                <a:ea typeface="+mn-ea"/>
                <a:cs typeface="+mn-cs"/>
              </a:defRPr>
            </a:lvl2pPr>
            <a:lvl3pPr marL="731520" indent="-182880" algn="l" defTabSz="914400" rtl="0" eaLnBrk="1" latinLnBrk="0" hangingPunct="1">
              <a:spcBef>
                <a:spcPct val="20000"/>
              </a:spcBef>
              <a:buClr>
                <a:schemeClr val="accent1"/>
              </a:buClr>
              <a:buSzPct val="90000"/>
              <a:buFont typeface="Arial" pitchFamily="34" charset="0"/>
              <a:buChar char="•"/>
              <a:defRPr sz="1800" kern="1200">
                <a:solidFill>
                  <a:schemeClr val="tx1"/>
                </a:solidFill>
                <a:latin typeface="+mn-lt"/>
                <a:ea typeface="+mn-ea"/>
                <a:cs typeface="+mn-cs"/>
              </a:defRPr>
            </a:lvl3pPr>
            <a:lvl4pPr marL="1005840" indent="-182880" algn="l" defTabSz="914400" rtl="0" eaLnBrk="1" latinLnBrk="0" hangingPunct="1">
              <a:spcBef>
                <a:spcPct val="20000"/>
              </a:spcBef>
              <a:buClr>
                <a:schemeClr val="accent1"/>
              </a:buClr>
              <a:buFont typeface="Arial" pitchFamily="34" charset="0"/>
              <a:buChar char="•"/>
              <a:defRPr sz="1600" kern="1200">
                <a:solidFill>
                  <a:schemeClr val="tx1"/>
                </a:solidFill>
                <a:latin typeface="+mn-lt"/>
                <a:ea typeface="+mn-ea"/>
                <a:cs typeface="+mn-cs"/>
              </a:defRPr>
            </a:lvl4pPr>
            <a:lvl5pPr marL="1188720" indent="-137160" algn="l" defTabSz="914400" rtl="0" eaLnBrk="1" latinLnBrk="0" hangingPunct="1">
              <a:spcBef>
                <a:spcPct val="20000"/>
              </a:spcBef>
              <a:buClr>
                <a:schemeClr val="accent1"/>
              </a:buClr>
              <a:buSzPct val="100000"/>
              <a:buFont typeface="Arial" pitchFamily="34" charset="0"/>
              <a:buChar char="•"/>
              <a:defRPr sz="1400" kern="1200" baseline="0">
                <a:solidFill>
                  <a:schemeClr val="tx1"/>
                </a:solidFill>
                <a:latin typeface="+mn-lt"/>
                <a:ea typeface="+mn-ea"/>
                <a:cs typeface="+mn-cs"/>
              </a:defRPr>
            </a:lvl5pPr>
            <a:lvl6pPr marL="137160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6pPr>
            <a:lvl7pPr marL="155448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7pPr>
            <a:lvl8pPr marL="173736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8pPr>
            <a:lvl9pPr marL="192024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9pPr>
          </a:lstStyle>
          <a:p>
            <a:pPr marL="0" indent="0" algn="just">
              <a:buNone/>
            </a:pPr>
            <a:r>
              <a:rPr lang="ru-RU" dirty="0" smtClean="0"/>
              <a:t>Использование этих видов топлива в качестве энергетических источников приводит и к значительным выбросам как парниковых газов, так и вредных веществ (пыли, оксидов серы и азота и так далее). </a:t>
            </a:r>
          </a:p>
        </p:txBody>
      </p:sp>
    </p:spTree>
    <p:extLst>
      <p:ext uri="{BB962C8B-B14F-4D97-AF65-F5344CB8AC3E}">
        <p14:creationId xmlns:p14="http://schemas.microsoft.com/office/powerpoint/2010/main" val="4065805163"/>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533400"/>
            <a:ext cx="8435280" cy="1743472"/>
          </a:xfrm>
        </p:spPr>
        <p:txBody>
          <a:bodyPr>
            <a:normAutofit fontScale="90000"/>
          </a:bodyPr>
          <a:lstStyle/>
          <a:p>
            <a:pPr algn="just"/>
            <a:r>
              <a:rPr lang="ru-RU" dirty="0" smtClean="0"/>
              <a:t>Основные </a:t>
            </a:r>
            <a:r>
              <a:rPr lang="ru-RU" dirty="0"/>
              <a:t>стратегические подходы и методы рационального использования </a:t>
            </a:r>
            <a:r>
              <a:rPr lang="ru-RU" dirty="0" smtClean="0"/>
              <a:t>энергоресурсов</a:t>
            </a:r>
            <a:endParaRPr lang="ru-RU" dirty="0"/>
          </a:p>
        </p:txBody>
      </p:sp>
      <p:sp>
        <p:nvSpPr>
          <p:cNvPr id="3" name="Объект 2"/>
          <p:cNvSpPr>
            <a:spLocks noGrp="1"/>
          </p:cNvSpPr>
          <p:nvPr>
            <p:ph idx="1"/>
          </p:nvPr>
        </p:nvSpPr>
        <p:spPr>
          <a:xfrm>
            <a:off x="457200" y="2276872"/>
            <a:ext cx="8301629" cy="4248317"/>
          </a:xfrm>
        </p:spPr>
        <p:txBody>
          <a:bodyPr>
            <a:noAutofit/>
          </a:bodyPr>
          <a:lstStyle/>
          <a:p>
            <a:pPr algn="just"/>
            <a:r>
              <a:rPr lang="ru-RU" sz="2800" dirty="0" smtClean="0"/>
              <a:t>применение </a:t>
            </a:r>
            <a:r>
              <a:rPr lang="ru-RU" sz="2800" dirty="0"/>
              <a:t>ресурсосберегающих технологий в сфере энерготехнологических объектов, </a:t>
            </a:r>
            <a:endParaRPr lang="ru-RU" sz="2800" dirty="0" smtClean="0"/>
          </a:p>
          <a:p>
            <a:pPr algn="just"/>
            <a:r>
              <a:rPr lang="ru-RU" sz="2800" dirty="0" smtClean="0"/>
              <a:t>использование </a:t>
            </a:r>
            <a:r>
              <a:rPr lang="ru-RU" sz="2800" dirty="0"/>
              <a:t>методов математического моделирования и оптимизации при проектировании и реконструкции предприятий различных отраслей промышленности, </a:t>
            </a:r>
            <a:endParaRPr lang="ru-RU" sz="2800" dirty="0" smtClean="0"/>
          </a:p>
          <a:p>
            <a:pPr algn="just"/>
            <a:r>
              <a:rPr lang="ru-RU" sz="2800" dirty="0" smtClean="0"/>
              <a:t>более </a:t>
            </a:r>
            <a:r>
              <a:rPr lang="ru-RU" sz="2800" dirty="0"/>
              <a:t>широкое использование возобновляемых источников энергии </a:t>
            </a:r>
            <a:r>
              <a:rPr lang="ru-RU" sz="2800" dirty="0" smtClean="0"/>
              <a:t>- </a:t>
            </a:r>
            <a:r>
              <a:rPr lang="ru-RU" sz="2800" dirty="0"/>
              <a:t>ветра, солнца, биомассы и других.</a:t>
            </a:r>
          </a:p>
        </p:txBody>
      </p:sp>
      <p:sp>
        <p:nvSpPr>
          <p:cNvPr id="4" name="Номер слайда 3"/>
          <p:cNvSpPr>
            <a:spLocks noGrp="1"/>
          </p:cNvSpPr>
          <p:nvPr>
            <p:ph type="sldNum" sz="quarter" idx="12"/>
          </p:nvPr>
        </p:nvSpPr>
        <p:spPr/>
        <p:txBody>
          <a:bodyPr/>
          <a:lstStyle/>
          <a:p>
            <a:fld id="{66B7482C-1060-43B6-90AD-010C370E139C}" type="slidenum">
              <a:rPr lang="ru-RU" smtClean="0"/>
              <a:t>28</a:t>
            </a:fld>
            <a:endParaRPr lang="ru-RU"/>
          </a:p>
        </p:txBody>
      </p:sp>
    </p:spTree>
    <p:extLst>
      <p:ext uri="{BB962C8B-B14F-4D97-AF65-F5344CB8AC3E}">
        <p14:creationId xmlns:p14="http://schemas.microsoft.com/office/powerpoint/2010/main" val="34360109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down)">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down)">
                                      <p:cBhvr>
                                        <p:cTn id="1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345434"/>
            <a:ext cx="8229600" cy="990600"/>
          </a:xfrm>
        </p:spPr>
        <p:txBody>
          <a:bodyPr/>
          <a:lstStyle/>
          <a:p>
            <a:pPr algn="ctr"/>
            <a:r>
              <a:rPr lang="ru-RU" dirty="0" smtClean="0"/>
              <a:t>ВИДЫ </a:t>
            </a:r>
            <a:r>
              <a:rPr lang="ru-RU" dirty="0"/>
              <a:t>ЭНЕРГИИ И РЕСУРСОВ</a:t>
            </a:r>
          </a:p>
        </p:txBody>
      </p:sp>
      <p:sp>
        <p:nvSpPr>
          <p:cNvPr id="3" name="Объект 2"/>
          <p:cNvSpPr>
            <a:spLocks noGrp="1"/>
          </p:cNvSpPr>
          <p:nvPr>
            <p:ph idx="1"/>
          </p:nvPr>
        </p:nvSpPr>
        <p:spPr>
          <a:xfrm>
            <a:off x="430932" y="1328169"/>
            <a:ext cx="8229600" cy="4876800"/>
          </a:xfrm>
        </p:spPr>
        <p:txBody>
          <a:bodyPr>
            <a:noAutofit/>
          </a:bodyPr>
          <a:lstStyle/>
          <a:p>
            <a:pPr algn="just"/>
            <a:r>
              <a:rPr lang="ru-RU" b="1" i="1" dirty="0" smtClean="0"/>
              <a:t>Ядерная </a:t>
            </a:r>
            <a:r>
              <a:rPr lang="ru-RU" b="1" i="1" dirty="0"/>
              <a:t>энергия </a:t>
            </a:r>
            <a:r>
              <a:rPr lang="ru-RU" dirty="0" smtClean="0"/>
              <a:t>- </a:t>
            </a:r>
            <a:r>
              <a:rPr lang="ru-RU" dirty="0"/>
              <a:t>энергия связи нейтронов и протонов в ядре, освобождающаяся в различных видах при делении тяжелых и синтезе легких ядер; в последнем случае ее называют термоядерной</a:t>
            </a:r>
            <a:r>
              <a:rPr lang="ru-RU" dirty="0" smtClean="0"/>
              <a:t>.</a:t>
            </a:r>
          </a:p>
          <a:p>
            <a:pPr marL="0" indent="0" algn="just">
              <a:buNone/>
            </a:pPr>
            <a:endParaRPr lang="ru-RU" dirty="0"/>
          </a:p>
          <a:p>
            <a:pPr algn="just"/>
            <a:r>
              <a:rPr lang="ru-RU" b="1" i="1" dirty="0" smtClean="0"/>
              <a:t>Химическая (атомная</a:t>
            </a:r>
            <a:r>
              <a:rPr lang="ru-RU" b="1" i="1" dirty="0"/>
              <a:t>) энергия </a:t>
            </a:r>
            <a:r>
              <a:rPr lang="ru-RU" dirty="0" smtClean="0"/>
              <a:t>- энергия </a:t>
            </a:r>
            <a:r>
              <a:rPr lang="ru-RU" dirty="0"/>
              <a:t>системы из двух или более реагирующих между собой веществ. Эта энергия высвобождается в результате перестройки электронных оболочек атомов и молекул при химических реакциях. </a:t>
            </a:r>
            <a:endParaRPr lang="ru-RU" dirty="0" smtClean="0"/>
          </a:p>
        </p:txBody>
      </p:sp>
      <p:sp>
        <p:nvSpPr>
          <p:cNvPr id="4" name="Номер слайда 3"/>
          <p:cNvSpPr>
            <a:spLocks noGrp="1"/>
          </p:cNvSpPr>
          <p:nvPr>
            <p:ph type="sldNum" sz="quarter" idx="12"/>
          </p:nvPr>
        </p:nvSpPr>
        <p:spPr/>
        <p:txBody>
          <a:bodyPr/>
          <a:lstStyle/>
          <a:p>
            <a:fld id="{66B7482C-1060-43B6-90AD-010C370E139C}" type="slidenum">
              <a:rPr lang="ru-RU" smtClean="0"/>
              <a:t>29</a:t>
            </a:fld>
            <a:endParaRPr lang="ru-RU"/>
          </a:p>
        </p:txBody>
      </p:sp>
    </p:spTree>
    <p:extLst>
      <p:ext uri="{BB962C8B-B14F-4D97-AF65-F5344CB8AC3E}">
        <p14:creationId xmlns:p14="http://schemas.microsoft.com/office/powerpoint/2010/main" val="136898607"/>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395536" y="1361767"/>
            <a:ext cx="8229600" cy="4876800"/>
          </a:xfrm>
        </p:spPr>
        <p:txBody>
          <a:bodyPr>
            <a:noAutofit/>
          </a:bodyPr>
          <a:lstStyle/>
          <a:p>
            <a:pPr algn="just"/>
            <a:r>
              <a:rPr lang="ru-RU" b="1" i="1" dirty="0" smtClean="0"/>
              <a:t>Электростатическая </a:t>
            </a:r>
            <a:r>
              <a:rPr lang="ru-RU" b="1" i="1" dirty="0"/>
              <a:t>энергия </a:t>
            </a:r>
            <a:r>
              <a:rPr lang="ru-RU" dirty="0" smtClean="0"/>
              <a:t>- </a:t>
            </a:r>
            <a:r>
              <a:rPr lang="ru-RU" dirty="0"/>
              <a:t>потенциальная энергия </a:t>
            </a:r>
            <a:r>
              <a:rPr lang="ru-RU" dirty="0" smtClean="0"/>
              <a:t>взаимодействия </a:t>
            </a:r>
            <a:r>
              <a:rPr lang="ru-RU" dirty="0"/>
              <a:t>электрических зарядов, то есть запас энергии электрически </a:t>
            </a:r>
            <a:r>
              <a:rPr lang="ru-RU" dirty="0" smtClean="0"/>
              <a:t>заряженного </a:t>
            </a:r>
            <a:r>
              <a:rPr lang="ru-RU" dirty="0"/>
              <a:t>тела, накапливаемый в процессе преодоления им сил электрического поля</a:t>
            </a:r>
            <a:r>
              <a:rPr lang="ru-RU" dirty="0" smtClean="0"/>
              <a:t>.</a:t>
            </a:r>
          </a:p>
          <a:p>
            <a:pPr marL="0" indent="0" algn="just">
              <a:buNone/>
            </a:pPr>
            <a:endParaRPr lang="ru-RU" dirty="0"/>
          </a:p>
          <a:p>
            <a:pPr algn="just"/>
            <a:r>
              <a:rPr lang="ru-RU" b="1" i="1" dirty="0" smtClean="0"/>
              <a:t>Магнитостатическая </a:t>
            </a:r>
            <a:r>
              <a:rPr lang="ru-RU" b="1" i="1" dirty="0"/>
              <a:t>энергия </a:t>
            </a:r>
            <a:r>
              <a:rPr lang="ru-RU" dirty="0" smtClean="0"/>
              <a:t>- </a:t>
            </a:r>
            <a:r>
              <a:rPr lang="ru-RU" dirty="0"/>
              <a:t>потенциальная энергия взаимодействия «магнитных зарядов», или запас энергии, накапливаемый телом, способным преодолеть силы магнитного поля в процессе перемещения против направления действия этих сил. Источником магнитного поля может быть постоянный магнит, электрический ток</a:t>
            </a:r>
            <a:r>
              <a:rPr lang="ru-RU" dirty="0" smtClean="0"/>
              <a:t>.</a:t>
            </a:r>
            <a:endParaRPr lang="ru-RU" dirty="0"/>
          </a:p>
        </p:txBody>
      </p:sp>
      <p:sp>
        <p:nvSpPr>
          <p:cNvPr id="4" name="Номер слайда 3"/>
          <p:cNvSpPr>
            <a:spLocks noGrp="1"/>
          </p:cNvSpPr>
          <p:nvPr>
            <p:ph type="sldNum" sz="quarter" idx="12"/>
          </p:nvPr>
        </p:nvSpPr>
        <p:spPr/>
        <p:txBody>
          <a:bodyPr/>
          <a:lstStyle/>
          <a:p>
            <a:fld id="{66B7482C-1060-43B6-90AD-010C370E139C}" type="slidenum">
              <a:rPr lang="ru-RU" smtClean="0"/>
              <a:t>30</a:t>
            </a:fld>
            <a:endParaRPr lang="ru-RU"/>
          </a:p>
        </p:txBody>
      </p:sp>
    </p:spTree>
    <p:extLst>
      <p:ext uri="{BB962C8B-B14F-4D97-AF65-F5344CB8AC3E}">
        <p14:creationId xmlns:p14="http://schemas.microsoft.com/office/powerpoint/2010/main" val="3008881168"/>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457200" y="764704"/>
            <a:ext cx="8229600" cy="4876800"/>
          </a:xfrm>
        </p:spPr>
        <p:txBody>
          <a:bodyPr>
            <a:normAutofit/>
          </a:bodyPr>
          <a:lstStyle/>
          <a:p>
            <a:pPr algn="just"/>
            <a:r>
              <a:rPr lang="ru-RU" b="1" i="1" dirty="0" err="1" smtClean="0"/>
              <a:t>Упругостная</a:t>
            </a:r>
            <a:r>
              <a:rPr lang="ru-RU" b="1" i="1" dirty="0" smtClean="0"/>
              <a:t> </a:t>
            </a:r>
            <a:r>
              <a:rPr lang="ru-RU" b="1" i="1" dirty="0"/>
              <a:t>энергия </a:t>
            </a:r>
            <a:r>
              <a:rPr lang="ru-RU" dirty="0" smtClean="0"/>
              <a:t>- </a:t>
            </a:r>
            <a:r>
              <a:rPr lang="ru-RU" dirty="0"/>
              <a:t>потенциальная энергия механически </a:t>
            </a:r>
            <a:r>
              <a:rPr lang="ru-RU" dirty="0" smtClean="0"/>
              <a:t>упруго-измененного </a:t>
            </a:r>
            <a:r>
              <a:rPr lang="ru-RU" dirty="0"/>
              <a:t>тела (сжатая пружина, газ), освобождающаяся при снятии нагрузки чаще всего в виде механической </a:t>
            </a:r>
            <a:r>
              <a:rPr lang="ru-RU" dirty="0" smtClean="0"/>
              <a:t>энергии.</a:t>
            </a:r>
          </a:p>
          <a:p>
            <a:pPr algn="just"/>
            <a:endParaRPr lang="ru-RU" dirty="0" smtClean="0"/>
          </a:p>
          <a:p>
            <a:pPr algn="just"/>
            <a:r>
              <a:rPr lang="ru-RU" b="1" i="1" dirty="0" smtClean="0"/>
              <a:t>Тепловая </a:t>
            </a:r>
            <a:r>
              <a:rPr lang="ru-RU" b="1" i="1" dirty="0"/>
              <a:t>энергия </a:t>
            </a:r>
            <a:r>
              <a:rPr lang="ru-RU" dirty="0" smtClean="0"/>
              <a:t>- </a:t>
            </a:r>
            <a:r>
              <a:rPr lang="ru-RU" dirty="0"/>
              <a:t>часть энергии теплового движения частиц тел, которая освобождается при наличии разности температур между данным телом и телами окружающей среды</a:t>
            </a:r>
            <a:r>
              <a:rPr lang="ru-RU" dirty="0" smtClean="0"/>
              <a:t>.</a:t>
            </a:r>
          </a:p>
          <a:p>
            <a:pPr algn="just"/>
            <a:endParaRPr lang="ru-RU" dirty="0" smtClean="0"/>
          </a:p>
          <a:p>
            <a:pPr algn="just"/>
            <a:r>
              <a:rPr lang="ru-RU" b="1" i="1" dirty="0" smtClean="0"/>
              <a:t>Механическая </a:t>
            </a:r>
            <a:r>
              <a:rPr lang="ru-RU" b="1" i="1" dirty="0"/>
              <a:t>энергия </a:t>
            </a:r>
            <a:r>
              <a:rPr lang="ru-RU" dirty="0" smtClean="0"/>
              <a:t>- </a:t>
            </a:r>
            <a:r>
              <a:rPr lang="ru-RU" dirty="0"/>
              <a:t>кинетическая энергия свободно движущихся тел и отдельных частиц.</a:t>
            </a:r>
          </a:p>
          <a:p>
            <a:pPr algn="just"/>
            <a:endParaRPr lang="ru-RU" dirty="0"/>
          </a:p>
        </p:txBody>
      </p:sp>
      <p:sp>
        <p:nvSpPr>
          <p:cNvPr id="4" name="Номер слайда 3"/>
          <p:cNvSpPr>
            <a:spLocks noGrp="1"/>
          </p:cNvSpPr>
          <p:nvPr>
            <p:ph type="sldNum" sz="quarter" idx="12"/>
          </p:nvPr>
        </p:nvSpPr>
        <p:spPr/>
        <p:txBody>
          <a:bodyPr/>
          <a:lstStyle/>
          <a:p>
            <a:fld id="{66B7482C-1060-43B6-90AD-010C370E139C}" type="slidenum">
              <a:rPr lang="ru-RU" smtClean="0"/>
              <a:t>31</a:t>
            </a:fld>
            <a:endParaRPr lang="ru-RU"/>
          </a:p>
        </p:txBody>
      </p:sp>
    </p:spTree>
    <p:extLst>
      <p:ext uri="{BB962C8B-B14F-4D97-AF65-F5344CB8AC3E}">
        <p14:creationId xmlns:p14="http://schemas.microsoft.com/office/powerpoint/2010/main" val="4071304195"/>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539552" y="476672"/>
            <a:ext cx="7920880" cy="4093771"/>
          </a:xfrm>
        </p:spPr>
        <p:txBody>
          <a:bodyPr>
            <a:normAutofit/>
          </a:bodyPr>
          <a:lstStyle/>
          <a:p>
            <a:pPr algn="just"/>
            <a:r>
              <a:rPr lang="ru-RU" b="1" i="1" dirty="0" smtClean="0"/>
              <a:t>Электрическая</a:t>
            </a:r>
            <a:r>
              <a:rPr lang="ru-RU" dirty="0" smtClean="0"/>
              <a:t> </a:t>
            </a:r>
            <a:r>
              <a:rPr lang="ru-RU" dirty="0"/>
              <a:t>(электродинамическая) энергия </a:t>
            </a:r>
            <a:r>
              <a:rPr lang="ru-RU" dirty="0" smtClean="0"/>
              <a:t>- </a:t>
            </a:r>
            <a:r>
              <a:rPr lang="ru-RU" dirty="0"/>
              <a:t>энергия </a:t>
            </a:r>
            <a:r>
              <a:rPr lang="ru-RU" dirty="0" smtClean="0"/>
              <a:t>электрического </a:t>
            </a:r>
            <a:r>
              <a:rPr lang="ru-RU" dirty="0"/>
              <a:t>тока во всех его формах</a:t>
            </a:r>
            <a:r>
              <a:rPr lang="ru-RU" dirty="0" smtClean="0"/>
              <a:t>.</a:t>
            </a:r>
          </a:p>
          <a:p>
            <a:pPr algn="just"/>
            <a:r>
              <a:rPr lang="ru-RU" b="1" i="1" dirty="0" smtClean="0"/>
              <a:t>Электромагнитная </a:t>
            </a:r>
            <a:r>
              <a:rPr lang="ru-RU" dirty="0"/>
              <a:t>(фотонная) энергия </a:t>
            </a:r>
            <a:r>
              <a:rPr lang="ru-RU" dirty="0" smtClean="0"/>
              <a:t>- </a:t>
            </a:r>
            <a:r>
              <a:rPr lang="ru-RU" dirty="0"/>
              <a:t>энергия движения фотонов электромагнитного поля</a:t>
            </a:r>
            <a:r>
              <a:rPr lang="ru-RU" dirty="0" smtClean="0"/>
              <a:t>.</a:t>
            </a:r>
          </a:p>
          <a:p>
            <a:pPr algn="just"/>
            <a:r>
              <a:rPr lang="ru-RU" dirty="0" smtClean="0"/>
              <a:t>Часто </a:t>
            </a:r>
            <a:r>
              <a:rPr lang="ru-RU" dirty="0"/>
              <a:t>в особый вид энергии выделяют </a:t>
            </a:r>
            <a:r>
              <a:rPr lang="ru-RU" b="1" i="1" dirty="0"/>
              <a:t>биологическую</a:t>
            </a:r>
            <a:r>
              <a:rPr lang="ru-RU" dirty="0"/>
              <a:t>. </a:t>
            </a:r>
            <a:r>
              <a:rPr lang="ru-RU" dirty="0" smtClean="0"/>
              <a:t>Биологические </a:t>
            </a:r>
            <a:r>
              <a:rPr lang="ru-RU" dirty="0"/>
              <a:t>процессы </a:t>
            </a:r>
            <a:r>
              <a:rPr lang="ru-RU" dirty="0" smtClean="0"/>
              <a:t>- </a:t>
            </a:r>
            <a:r>
              <a:rPr lang="ru-RU" dirty="0"/>
              <a:t>это особая группа физико-химических процессов, но в которых участвуют те же виды энергии, что и в других</a:t>
            </a:r>
            <a:r>
              <a:rPr lang="ru-RU" dirty="0" smtClean="0"/>
              <a:t>. </a:t>
            </a:r>
            <a:endParaRPr lang="ru-RU" dirty="0"/>
          </a:p>
        </p:txBody>
      </p:sp>
      <p:sp>
        <p:nvSpPr>
          <p:cNvPr id="4" name="Номер слайда 3"/>
          <p:cNvSpPr>
            <a:spLocks noGrp="1"/>
          </p:cNvSpPr>
          <p:nvPr>
            <p:ph type="sldNum" sz="quarter" idx="12"/>
          </p:nvPr>
        </p:nvSpPr>
        <p:spPr/>
        <p:txBody>
          <a:bodyPr/>
          <a:lstStyle/>
          <a:p>
            <a:fld id="{66B7482C-1060-43B6-90AD-010C370E139C}" type="slidenum">
              <a:rPr lang="ru-RU" smtClean="0"/>
              <a:t>32</a:t>
            </a:fld>
            <a:endParaRPr lang="ru-RU"/>
          </a:p>
        </p:txBody>
      </p:sp>
      <p:sp>
        <p:nvSpPr>
          <p:cNvPr id="5" name="Объект 2"/>
          <p:cNvSpPr txBox="1">
            <a:spLocks/>
          </p:cNvSpPr>
          <p:nvPr/>
        </p:nvSpPr>
        <p:spPr>
          <a:xfrm>
            <a:off x="539552" y="4077072"/>
            <a:ext cx="8229600" cy="2304256"/>
          </a:xfrm>
          <a:prstGeom prst="rect">
            <a:avLst/>
          </a:prstGeom>
        </p:spPr>
        <p:txBody>
          <a:bodyPr vert="horz" lIns="91440" tIns="45720" rIns="91440" bIns="45720" rtlCol="0">
            <a:normAutofit/>
          </a:bodyPr>
          <a:lstStyle>
            <a:lvl1pPr marL="182880" indent="-182880" algn="l" defTabSz="914400" rtl="0" eaLnBrk="1" latinLnBrk="0" hangingPunct="1">
              <a:spcBef>
                <a:spcPct val="20000"/>
              </a:spcBef>
              <a:buClr>
                <a:schemeClr val="accent1"/>
              </a:buClr>
              <a:buSzPct val="85000"/>
              <a:buFont typeface="Arial" pitchFamily="34" charset="0"/>
              <a:buChar char="•"/>
              <a:defRPr sz="2400" kern="1200">
                <a:solidFill>
                  <a:schemeClr val="tx1"/>
                </a:solidFill>
                <a:latin typeface="+mn-lt"/>
                <a:ea typeface="+mn-ea"/>
                <a:cs typeface="+mn-cs"/>
              </a:defRPr>
            </a:lvl1pPr>
            <a:lvl2pPr marL="457200" indent="-182880" algn="l" defTabSz="914400" rtl="0" eaLnBrk="1" latinLnBrk="0" hangingPunct="1">
              <a:spcBef>
                <a:spcPct val="20000"/>
              </a:spcBef>
              <a:buClr>
                <a:schemeClr val="accent1"/>
              </a:buClr>
              <a:buSzPct val="85000"/>
              <a:buFont typeface="Arial" pitchFamily="34" charset="0"/>
              <a:buChar char="•"/>
              <a:defRPr sz="2000" kern="1200">
                <a:solidFill>
                  <a:schemeClr val="tx1"/>
                </a:solidFill>
                <a:latin typeface="+mn-lt"/>
                <a:ea typeface="+mn-ea"/>
                <a:cs typeface="+mn-cs"/>
              </a:defRPr>
            </a:lvl2pPr>
            <a:lvl3pPr marL="731520" indent="-182880" algn="l" defTabSz="914400" rtl="0" eaLnBrk="1" latinLnBrk="0" hangingPunct="1">
              <a:spcBef>
                <a:spcPct val="20000"/>
              </a:spcBef>
              <a:buClr>
                <a:schemeClr val="accent1"/>
              </a:buClr>
              <a:buSzPct val="90000"/>
              <a:buFont typeface="Arial" pitchFamily="34" charset="0"/>
              <a:buChar char="•"/>
              <a:defRPr sz="1800" kern="1200">
                <a:solidFill>
                  <a:schemeClr val="tx1"/>
                </a:solidFill>
                <a:latin typeface="+mn-lt"/>
                <a:ea typeface="+mn-ea"/>
                <a:cs typeface="+mn-cs"/>
              </a:defRPr>
            </a:lvl3pPr>
            <a:lvl4pPr marL="1005840" indent="-182880" algn="l" defTabSz="914400" rtl="0" eaLnBrk="1" latinLnBrk="0" hangingPunct="1">
              <a:spcBef>
                <a:spcPct val="20000"/>
              </a:spcBef>
              <a:buClr>
                <a:schemeClr val="accent1"/>
              </a:buClr>
              <a:buFont typeface="Arial" pitchFamily="34" charset="0"/>
              <a:buChar char="•"/>
              <a:defRPr sz="1600" kern="1200">
                <a:solidFill>
                  <a:schemeClr val="tx1"/>
                </a:solidFill>
                <a:latin typeface="+mn-lt"/>
                <a:ea typeface="+mn-ea"/>
                <a:cs typeface="+mn-cs"/>
              </a:defRPr>
            </a:lvl4pPr>
            <a:lvl5pPr marL="1188720" indent="-137160" algn="l" defTabSz="914400" rtl="0" eaLnBrk="1" latinLnBrk="0" hangingPunct="1">
              <a:spcBef>
                <a:spcPct val="20000"/>
              </a:spcBef>
              <a:buClr>
                <a:schemeClr val="accent1"/>
              </a:buClr>
              <a:buSzPct val="100000"/>
              <a:buFont typeface="Arial" pitchFamily="34" charset="0"/>
              <a:buChar char="•"/>
              <a:defRPr sz="1400" kern="1200" baseline="0">
                <a:solidFill>
                  <a:schemeClr val="tx1"/>
                </a:solidFill>
                <a:latin typeface="+mn-lt"/>
                <a:ea typeface="+mn-ea"/>
                <a:cs typeface="+mn-cs"/>
              </a:defRPr>
            </a:lvl5pPr>
            <a:lvl6pPr marL="137160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6pPr>
            <a:lvl7pPr marL="155448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7pPr>
            <a:lvl8pPr marL="173736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8pPr>
            <a:lvl9pPr marL="192024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9pPr>
          </a:lstStyle>
          <a:p>
            <a:pPr marL="0" indent="0" algn="just">
              <a:buFont typeface="Arial" pitchFamily="34" charset="0"/>
              <a:buNone/>
            </a:pPr>
            <a:r>
              <a:rPr lang="ru-RU" dirty="0" smtClean="0"/>
              <a:t>Главным источником непосредственно используемых видов энергии служит пока </a:t>
            </a:r>
            <a:r>
              <a:rPr lang="ru-RU" b="1" i="1" dirty="0" smtClean="0">
                <a:solidFill>
                  <a:srgbClr val="FF0000"/>
                </a:solidFill>
              </a:rPr>
              <a:t>химическая энергия минерального и органического топлива </a:t>
            </a:r>
            <a:r>
              <a:rPr lang="ru-RU" dirty="0" smtClean="0"/>
              <a:t>(уголь, нефть, природный газ и другие), запасы которой, составляющие доли процента всех запасов энергии на Земле, вряд ли могут быть бесконечными, т.е. возобновляемыми. </a:t>
            </a:r>
            <a:endParaRPr lang="ru-RU" dirty="0"/>
          </a:p>
        </p:txBody>
      </p:sp>
    </p:spTree>
    <p:extLst>
      <p:ext uri="{BB962C8B-B14F-4D97-AF65-F5344CB8AC3E}">
        <p14:creationId xmlns:p14="http://schemas.microsoft.com/office/powerpoint/2010/main" val="332034820"/>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pPr algn="ctr"/>
            <a:r>
              <a:rPr lang="ru-RU" dirty="0" smtClean="0"/>
              <a:t>Классификация видов энергии</a:t>
            </a:r>
            <a:endParaRPr lang="ru-RU" dirty="0"/>
          </a:p>
        </p:txBody>
      </p:sp>
      <p:sp>
        <p:nvSpPr>
          <p:cNvPr id="3" name="Объект 2"/>
          <p:cNvSpPr>
            <a:spLocks noGrp="1"/>
          </p:cNvSpPr>
          <p:nvPr>
            <p:ph idx="1"/>
          </p:nvPr>
        </p:nvSpPr>
        <p:spPr>
          <a:xfrm>
            <a:off x="611560" y="1458191"/>
            <a:ext cx="8229600" cy="4876800"/>
          </a:xfrm>
        </p:spPr>
        <p:txBody>
          <a:bodyPr>
            <a:normAutofit fontScale="92500" lnSpcReduction="10000"/>
          </a:bodyPr>
          <a:lstStyle/>
          <a:p>
            <a:pPr algn="just"/>
            <a:r>
              <a:rPr lang="ru-RU" i="1" dirty="0">
                <a:solidFill>
                  <a:srgbClr val="FF0000"/>
                </a:solidFill>
              </a:rPr>
              <a:t>Первичная энергия Э1 </a:t>
            </a:r>
            <a:r>
              <a:rPr lang="ru-RU" dirty="0" smtClean="0"/>
              <a:t>- </a:t>
            </a:r>
            <a:r>
              <a:rPr lang="ru-RU" dirty="0"/>
              <a:t>химическая энергия ископаемого первичного топлива с учетом энергетических затрат на добычу, подготовку (обогащение), транспортировку и так далее.</a:t>
            </a:r>
          </a:p>
          <a:p>
            <a:pPr algn="just"/>
            <a:r>
              <a:rPr lang="ru-RU" i="1" dirty="0" smtClean="0">
                <a:solidFill>
                  <a:srgbClr val="FF0000"/>
                </a:solidFill>
              </a:rPr>
              <a:t>Производная </a:t>
            </a:r>
            <a:r>
              <a:rPr lang="ru-RU" i="1" dirty="0">
                <a:solidFill>
                  <a:srgbClr val="FF0000"/>
                </a:solidFill>
              </a:rPr>
              <a:t>энергия Э2 </a:t>
            </a:r>
            <a:r>
              <a:rPr lang="ru-RU" dirty="0" smtClean="0"/>
              <a:t>- </a:t>
            </a:r>
            <a:r>
              <a:rPr lang="ru-RU" dirty="0"/>
              <a:t>энергия преобразованных энергоносителей, например пара, горячей воды, электроэнергии, сжатого воздуха, кислорода, воды и других, с учетом затрат на их преобразование.</a:t>
            </a:r>
          </a:p>
          <a:p>
            <a:pPr algn="just"/>
            <a:r>
              <a:rPr lang="ru-RU" i="1" dirty="0" smtClean="0">
                <a:solidFill>
                  <a:srgbClr val="FF0000"/>
                </a:solidFill>
              </a:rPr>
              <a:t>Скрытая </a:t>
            </a:r>
            <a:r>
              <a:rPr lang="ru-RU" i="1" dirty="0">
                <a:solidFill>
                  <a:srgbClr val="FF0000"/>
                </a:solidFill>
              </a:rPr>
              <a:t>энергия Э3 </a:t>
            </a:r>
            <a:r>
              <a:rPr lang="ru-RU" dirty="0" smtClean="0"/>
              <a:t>- энергия</a:t>
            </a:r>
            <a:r>
              <a:rPr lang="ru-RU" dirty="0"/>
              <a:t>, затраченная на подготовку исходного  сырья, на изготовление технологического, энергетического и другого </a:t>
            </a:r>
            <a:r>
              <a:rPr lang="ru-RU" dirty="0" smtClean="0"/>
              <a:t>оборудования</a:t>
            </a:r>
            <a:r>
              <a:rPr lang="ru-RU" dirty="0"/>
              <a:t>, капитальных сооружений, инструмента и так далее; к этой же форме энергии относятся </a:t>
            </a:r>
            <a:r>
              <a:rPr lang="ru-RU" dirty="0" err="1"/>
              <a:t>энергозатраты</a:t>
            </a:r>
            <a:r>
              <a:rPr lang="ru-RU" dirty="0"/>
              <a:t> по поддержанию оборудования в работоспособном состоянии (ремонты), </a:t>
            </a:r>
            <a:r>
              <a:rPr lang="ru-RU" dirty="0" err="1"/>
              <a:t>энергозатраты</a:t>
            </a:r>
            <a:r>
              <a:rPr lang="ru-RU" dirty="0"/>
              <a:t> внутри- и межзаводских перевозок и других вспомогательных операций.</a:t>
            </a:r>
          </a:p>
          <a:p>
            <a:pPr algn="just"/>
            <a:endParaRPr lang="ru-RU" dirty="0"/>
          </a:p>
        </p:txBody>
      </p:sp>
      <p:sp>
        <p:nvSpPr>
          <p:cNvPr id="4" name="Номер слайда 3"/>
          <p:cNvSpPr>
            <a:spLocks noGrp="1"/>
          </p:cNvSpPr>
          <p:nvPr>
            <p:ph type="sldNum" sz="quarter" idx="12"/>
          </p:nvPr>
        </p:nvSpPr>
        <p:spPr/>
        <p:txBody>
          <a:bodyPr/>
          <a:lstStyle/>
          <a:p>
            <a:fld id="{66B7482C-1060-43B6-90AD-010C370E139C}" type="slidenum">
              <a:rPr lang="ru-RU" smtClean="0"/>
              <a:t>33</a:t>
            </a:fld>
            <a:endParaRPr lang="ru-RU"/>
          </a:p>
        </p:txBody>
      </p:sp>
    </p:spTree>
    <p:extLst>
      <p:ext uri="{BB962C8B-B14F-4D97-AF65-F5344CB8AC3E}">
        <p14:creationId xmlns:p14="http://schemas.microsoft.com/office/powerpoint/2010/main" val="2479431808"/>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502227" y="1196752"/>
            <a:ext cx="8229600" cy="4876800"/>
          </a:xfrm>
        </p:spPr>
        <p:txBody>
          <a:bodyPr>
            <a:noAutofit/>
          </a:bodyPr>
          <a:lstStyle/>
          <a:p>
            <a:pPr marL="0" indent="0" algn="just">
              <a:buNone/>
            </a:pPr>
            <a:r>
              <a:rPr lang="ru-RU" sz="2800" dirty="0" smtClean="0"/>
              <a:t>Полные </a:t>
            </a:r>
            <a:r>
              <a:rPr lang="ru-RU" sz="2800" dirty="0"/>
              <a:t>сквозные </a:t>
            </a:r>
            <a:r>
              <a:rPr lang="ru-RU" sz="2800" dirty="0" err="1"/>
              <a:t>энергозатраты</a:t>
            </a:r>
            <a:r>
              <a:rPr lang="ru-RU" sz="2800" dirty="0"/>
              <a:t>  на производство единицы какой-либо продукции в этом случае можно записать в </a:t>
            </a:r>
            <a:r>
              <a:rPr lang="ru-RU" sz="2800" dirty="0" smtClean="0"/>
              <a:t>виде</a:t>
            </a:r>
          </a:p>
          <a:p>
            <a:pPr marL="0" indent="0" algn="ctr">
              <a:buNone/>
            </a:pPr>
            <a:r>
              <a:rPr lang="ru-RU" sz="2800" dirty="0" err="1" smtClean="0"/>
              <a:t>Эсум</a:t>
            </a:r>
            <a:r>
              <a:rPr lang="ru-RU" sz="2800" dirty="0" smtClean="0"/>
              <a:t> = Э1 + Э2 + Э3 - Э4,                                                                     </a:t>
            </a:r>
          </a:p>
          <a:p>
            <a:pPr marL="0" indent="0" algn="just">
              <a:buNone/>
            </a:pPr>
            <a:r>
              <a:rPr lang="ru-RU" sz="2800" dirty="0" smtClean="0"/>
              <a:t>где </a:t>
            </a:r>
            <a:r>
              <a:rPr lang="ru-RU" sz="2800" dirty="0"/>
              <a:t>Э4 - энергия вторичных энергоресурсов, которая вырабатывается в процессе производства данной продукции, но передается для использования в другой технологический процесс.</a:t>
            </a:r>
          </a:p>
          <a:p>
            <a:pPr marL="0" indent="0" algn="just">
              <a:buNone/>
            </a:pPr>
            <a:r>
              <a:rPr lang="ru-RU" sz="2800" dirty="0"/>
              <a:t>    </a:t>
            </a:r>
            <a:r>
              <a:rPr lang="ru-RU" dirty="0" smtClean="0"/>
              <a:t>Суммарные </a:t>
            </a:r>
            <a:r>
              <a:rPr lang="ru-RU" dirty="0" err="1" smtClean="0"/>
              <a:t>энергозатраты</a:t>
            </a:r>
            <a:r>
              <a:rPr lang="ru-RU" dirty="0" smtClean="0"/>
              <a:t> </a:t>
            </a:r>
            <a:r>
              <a:rPr lang="ru-RU" dirty="0"/>
              <a:t>называют также технологическим топливным числом (ТТЧ) конкретного вида продукции (бензина, кирпича и других</a:t>
            </a:r>
            <a:r>
              <a:rPr lang="ru-RU" dirty="0" smtClean="0"/>
              <a:t>).</a:t>
            </a:r>
            <a:endParaRPr lang="ru-RU" dirty="0"/>
          </a:p>
        </p:txBody>
      </p:sp>
      <p:sp>
        <p:nvSpPr>
          <p:cNvPr id="4" name="Номер слайда 3"/>
          <p:cNvSpPr>
            <a:spLocks noGrp="1"/>
          </p:cNvSpPr>
          <p:nvPr>
            <p:ph type="sldNum" sz="quarter" idx="12"/>
          </p:nvPr>
        </p:nvSpPr>
        <p:spPr/>
        <p:txBody>
          <a:bodyPr/>
          <a:lstStyle/>
          <a:p>
            <a:fld id="{66B7482C-1060-43B6-90AD-010C370E139C}" type="slidenum">
              <a:rPr lang="ru-RU" smtClean="0"/>
              <a:t>34</a:t>
            </a:fld>
            <a:endParaRPr lang="ru-RU"/>
          </a:p>
        </p:txBody>
      </p:sp>
    </p:spTree>
    <p:extLst>
      <p:ext uri="{BB962C8B-B14F-4D97-AF65-F5344CB8AC3E}">
        <p14:creationId xmlns:p14="http://schemas.microsoft.com/office/powerpoint/2010/main" val="18565225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wipe(down)">
                                      <p:cBhvr>
                                        <p:cTn id="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179512" y="908720"/>
            <a:ext cx="8229600" cy="4876800"/>
          </a:xfrm>
        </p:spPr>
        <p:txBody>
          <a:bodyPr>
            <a:normAutofit/>
          </a:bodyPr>
          <a:lstStyle/>
          <a:p>
            <a:pPr marL="0" indent="0" algn="just">
              <a:buNone/>
            </a:pPr>
            <a:r>
              <a:rPr lang="ru-RU" dirty="0" smtClean="0"/>
              <a:t>Общие </a:t>
            </a:r>
            <a:r>
              <a:rPr lang="ru-RU" dirty="0"/>
              <a:t>запасы энергии оцениваются ресурсами, которые можно разделить на две большие группы </a:t>
            </a:r>
            <a:r>
              <a:rPr lang="ru-RU" dirty="0" smtClean="0"/>
              <a:t>- </a:t>
            </a:r>
            <a:r>
              <a:rPr lang="ru-RU" i="1" dirty="0" err="1">
                <a:solidFill>
                  <a:srgbClr val="FF0000"/>
                </a:solidFill>
              </a:rPr>
              <a:t>невозобновляющиеся</a:t>
            </a:r>
            <a:r>
              <a:rPr lang="ru-RU" i="1" dirty="0">
                <a:solidFill>
                  <a:srgbClr val="FF0000"/>
                </a:solidFill>
              </a:rPr>
              <a:t> и возобновляющиеся</a:t>
            </a:r>
            <a:r>
              <a:rPr lang="ru-RU" dirty="0"/>
              <a:t>.</a:t>
            </a:r>
          </a:p>
          <a:p>
            <a:pPr algn="just"/>
            <a:endParaRPr lang="ru-RU" dirty="0"/>
          </a:p>
          <a:p>
            <a:pPr algn="just"/>
            <a:r>
              <a:rPr lang="ru-RU" dirty="0"/>
              <a:t>    </a:t>
            </a:r>
            <a:r>
              <a:rPr lang="ru-RU" dirty="0" smtClean="0"/>
              <a:t>К </a:t>
            </a:r>
            <a:r>
              <a:rPr lang="ru-RU" dirty="0"/>
              <a:t>первой группе следует отнести запасы органического топлива, ядерной энергии деления. К этой группе некоторые специалисты относят также и геотермальную энергию.</a:t>
            </a:r>
          </a:p>
          <a:p>
            <a:pPr algn="just"/>
            <a:r>
              <a:rPr lang="ru-RU" dirty="0"/>
              <a:t>    Ко второй группе относятся: падающая на поверхность Земли солнечная энергия;  геофизическая энергия (ветра, рек, морских приливов и отливов</a:t>
            </a:r>
            <a:r>
              <a:rPr lang="ru-RU" dirty="0" smtClean="0"/>
              <a:t>); энергия биомассы (древесина</a:t>
            </a:r>
            <a:r>
              <a:rPr lang="ru-RU" dirty="0"/>
              <a:t>, биологические </a:t>
            </a:r>
            <a:r>
              <a:rPr lang="ru-RU" dirty="0" smtClean="0"/>
              <a:t>отходы).</a:t>
            </a:r>
            <a:endParaRPr lang="ru-RU" dirty="0"/>
          </a:p>
          <a:p>
            <a:pPr algn="just"/>
            <a:endParaRPr lang="ru-RU" dirty="0"/>
          </a:p>
        </p:txBody>
      </p:sp>
      <p:sp>
        <p:nvSpPr>
          <p:cNvPr id="4" name="Номер слайда 3"/>
          <p:cNvSpPr>
            <a:spLocks noGrp="1"/>
          </p:cNvSpPr>
          <p:nvPr>
            <p:ph type="sldNum" sz="quarter" idx="12"/>
          </p:nvPr>
        </p:nvSpPr>
        <p:spPr/>
        <p:txBody>
          <a:bodyPr/>
          <a:lstStyle/>
          <a:p>
            <a:fld id="{66B7482C-1060-43B6-90AD-010C370E139C}" type="slidenum">
              <a:rPr lang="ru-RU" smtClean="0"/>
              <a:t>35</a:t>
            </a:fld>
            <a:endParaRPr lang="ru-RU"/>
          </a:p>
        </p:txBody>
      </p:sp>
    </p:spTree>
    <p:extLst>
      <p:ext uri="{BB962C8B-B14F-4D97-AF65-F5344CB8AC3E}">
        <p14:creationId xmlns:p14="http://schemas.microsoft.com/office/powerpoint/2010/main" val="13345657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wipe(down)">
                                      <p:cBhvr>
                                        <p:cTn id="7" dur="500"/>
                                        <p:tgtEl>
                                          <p:spTgt spid="3">
                                            <p:txEl>
                                              <p:pRg st="2" end="2"/>
                                            </p:txEl>
                                          </p:spTgt>
                                        </p:tgtEl>
                                      </p:cBhvr>
                                    </p:animEffect>
                                  </p:childTnLst>
                                </p:cTn>
                              </p:par>
                              <p:par>
                                <p:cTn id="8" presetID="22" presetClass="entr" presetSubtype="4" fill="hold" nodeType="withEffect">
                                  <p:stCondLst>
                                    <p:cond delay="0"/>
                                  </p:stCondLst>
                                  <p:childTnLst>
                                    <p:set>
                                      <p:cBhvr>
                                        <p:cTn id="9" dur="1" fill="hold">
                                          <p:stCondLst>
                                            <p:cond delay="0"/>
                                          </p:stCondLst>
                                        </p:cTn>
                                        <p:tgtEl>
                                          <p:spTgt spid="3">
                                            <p:txEl>
                                              <p:pRg st="3" end="3"/>
                                            </p:txEl>
                                          </p:spTgt>
                                        </p:tgtEl>
                                        <p:attrNameLst>
                                          <p:attrName>style.visibility</p:attrName>
                                        </p:attrNameLst>
                                      </p:cBhvr>
                                      <p:to>
                                        <p:strVal val="visible"/>
                                      </p:to>
                                    </p:set>
                                    <p:animEffect transition="in" filter="wipe(down)">
                                      <p:cBhvr>
                                        <p:cTn id="10"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348680" y="1052736"/>
            <a:ext cx="8795320" cy="4876800"/>
          </a:xfrm>
        </p:spPr>
        <p:txBody>
          <a:bodyPr>
            <a:normAutofit/>
          </a:bodyPr>
          <a:lstStyle/>
          <a:p>
            <a:pPr marL="0" indent="0" algn="just">
              <a:buNone/>
            </a:pPr>
            <a:r>
              <a:rPr lang="ru-RU" dirty="0"/>
              <a:t>Объемы разведанных и легко добываемых запасов органического топлива на Земле оцениваются в следующем количестве: </a:t>
            </a:r>
            <a:endParaRPr lang="ru-RU" dirty="0" smtClean="0"/>
          </a:p>
          <a:p>
            <a:pPr algn="just"/>
            <a:r>
              <a:rPr lang="ru-RU" dirty="0" smtClean="0"/>
              <a:t>уголь </a:t>
            </a:r>
            <a:r>
              <a:rPr lang="ru-RU" dirty="0"/>
              <a:t>(включая бурый) </a:t>
            </a:r>
            <a:r>
              <a:rPr lang="ru-RU" dirty="0" smtClean="0"/>
              <a:t>-  </a:t>
            </a:r>
            <a:r>
              <a:rPr lang="ru-RU" dirty="0"/>
              <a:t>800 млрд. т условного топлива (т </a:t>
            </a:r>
            <a:r>
              <a:rPr lang="ru-RU" dirty="0" err="1"/>
              <a:t>у.т</a:t>
            </a:r>
            <a:r>
              <a:rPr lang="ru-RU" dirty="0"/>
              <a:t>.); </a:t>
            </a:r>
            <a:endParaRPr lang="ru-RU" dirty="0" smtClean="0"/>
          </a:p>
          <a:p>
            <a:pPr algn="just"/>
            <a:r>
              <a:rPr lang="ru-RU" dirty="0" smtClean="0"/>
              <a:t>нефть  -  </a:t>
            </a:r>
            <a:r>
              <a:rPr lang="ru-RU" dirty="0"/>
              <a:t>90 млрд. т </a:t>
            </a:r>
            <a:r>
              <a:rPr lang="ru-RU" dirty="0" err="1"/>
              <a:t>у.т</a:t>
            </a:r>
            <a:r>
              <a:rPr lang="ru-RU" dirty="0" smtClean="0"/>
              <a:t>.;</a:t>
            </a:r>
          </a:p>
          <a:p>
            <a:pPr algn="just"/>
            <a:r>
              <a:rPr lang="ru-RU" dirty="0" smtClean="0"/>
              <a:t>газ - </a:t>
            </a:r>
            <a:r>
              <a:rPr lang="ru-RU" dirty="0"/>
              <a:t>85 млрд. т </a:t>
            </a:r>
            <a:r>
              <a:rPr lang="ru-RU" dirty="0" err="1"/>
              <a:t>у.т</a:t>
            </a:r>
            <a:r>
              <a:rPr lang="ru-RU" dirty="0"/>
              <a:t>.; </a:t>
            </a:r>
            <a:endParaRPr lang="ru-RU" dirty="0" smtClean="0"/>
          </a:p>
          <a:p>
            <a:pPr algn="just"/>
            <a:r>
              <a:rPr lang="ru-RU" dirty="0" smtClean="0"/>
              <a:t>торф - </a:t>
            </a:r>
            <a:r>
              <a:rPr lang="ru-RU" dirty="0"/>
              <a:t>5 млрд. т </a:t>
            </a:r>
            <a:r>
              <a:rPr lang="ru-RU" dirty="0" err="1"/>
              <a:t>у.т</a:t>
            </a:r>
            <a:r>
              <a:rPr lang="ru-RU" dirty="0"/>
              <a:t>. </a:t>
            </a:r>
            <a:endParaRPr lang="ru-RU" dirty="0" smtClean="0"/>
          </a:p>
        </p:txBody>
      </p:sp>
      <p:sp>
        <p:nvSpPr>
          <p:cNvPr id="4" name="Номер слайда 3"/>
          <p:cNvSpPr>
            <a:spLocks noGrp="1"/>
          </p:cNvSpPr>
          <p:nvPr>
            <p:ph type="sldNum" sz="quarter" idx="12"/>
          </p:nvPr>
        </p:nvSpPr>
        <p:spPr/>
        <p:txBody>
          <a:bodyPr/>
          <a:lstStyle/>
          <a:p>
            <a:fld id="{66B7482C-1060-43B6-90AD-010C370E139C}" type="slidenum">
              <a:rPr lang="ru-RU" smtClean="0"/>
              <a:t>36</a:t>
            </a:fld>
            <a:endParaRPr lang="ru-RU"/>
          </a:p>
        </p:txBody>
      </p:sp>
      <p:sp>
        <p:nvSpPr>
          <p:cNvPr id="5" name="Прямоугольник 4"/>
          <p:cNvSpPr/>
          <p:nvPr/>
        </p:nvSpPr>
        <p:spPr>
          <a:xfrm>
            <a:off x="1403648" y="4282343"/>
            <a:ext cx="7416824" cy="1200329"/>
          </a:xfrm>
          <a:prstGeom prst="rect">
            <a:avLst/>
          </a:prstGeom>
        </p:spPr>
        <p:txBody>
          <a:bodyPr wrap="square">
            <a:spAutoFit/>
          </a:bodyPr>
          <a:lstStyle/>
          <a:p>
            <a:pPr lvl="0" algn="just">
              <a:spcBef>
                <a:spcPct val="20000"/>
              </a:spcBef>
              <a:buClr>
                <a:srgbClr val="93A299"/>
              </a:buClr>
              <a:buSzPct val="85000"/>
            </a:pPr>
            <a:r>
              <a:rPr lang="ru-RU" sz="2400" i="1" dirty="0" smtClean="0">
                <a:solidFill>
                  <a:srgbClr val="292934"/>
                </a:solidFill>
              </a:rPr>
              <a:t>Мировое </a:t>
            </a:r>
            <a:r>
              <a:rPr lang="ru-RU" sz="2400" i="1" dirty="0">
                <a:solidFill>
                  <a:srgbClr val="292934"/>
                </a:solidFill>
              </a:rPr>
              <a:t>потребление </a:t>
            </a:r>
            <a:r>
              <a:rPr lang="ru-RU" sz="2400" i="1" dirty="0" err="1">
                <a:solidFill>
                  <a:srgbClr val="292934"/>
                </a:solidFill>
              </a:rPr>
              <a:t>невозобновляемых</a:t>
            </a:r>
            <a:r>
              <a:rPr lang="ru-RU" sz="2400" i="1" dirty="0">
                <a:solidFill>
                  <a:srgbClr val="292934"/>
                </a:solidFill>
              </a:rPr>
              <a:t> энергоресурсов в год составляет, </a:t>
            </a:r>
            <a:r>
              <a:rPr lang="ru-RU" sz="2400" i="1" dirty="0" smtClean="0">
                <a:solidFill>
                  <a:srgbClr val="292934"/>
                </a:solidFill>
              </a:rPr>
              <a:t>12-15 </a:t>
            </a:r>
            <a:r>
              <a:rPr lang="ru-RU" sz="2400" i="1" dirty="0">
                <a:solidFill>
                  <a:srgbClr val="292934"/>
                </a:solidFill>
              </a:rPr>
              <a:t>млрд. т </a:t>
            </a:r>
            <a:r>
              <a:rPr lang="ru-RU" sz="2400" i="1" dirty="0" err="1">
                <a:solidFill>
                  <a:srgbClr val="292934"/>
                </a:solidFill>
              </a:rPr>
              <a:t>у.т</a:t>
            </a:r>
            <a:r>
              <a:rPr lang="ru-RU" sz="2400" i="1" dirty="0">
                <a:solidFill>
                  <a:srgbClr val="292934"/>
                </a:solidFill>
              </a:rPr>
              <a:t>.; из них более 50 % составляют нефть и газ.</a:t>
            </a:r>
          </a:p>
        </p:txBody>
      </p:sp>
    </p:spTree>
    <p:extLst>
      <p:ext uri="{BB962C8B-B14F-4D97-AF65-F5344CB8AC3E}">
        <p14:creationId xmlns:p14="http://schemas.microsoft.com/office/powerpoint/2010/main" val="2574741459"/>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515128" y="1124744"/>
            <a:ext cx="8147248" cy="2232248"/>
          </a:xfrm>
        </p:spPr>
        <p:txBody>
          <a:bodyPr>
            <a:noAutofit/>
          </a:bodyPr>
          <a:lstStyle/>
          <a:p>
            <a:pPr marL="0" indent="0" algn="just">
              <a:buNone/>
            </a:pPr>
            <a:r>
              <a:rPr lang="ru-RU" sz="2800" dirty="0" smtClean="0"/>
              <a:t>Из </a:t>
            </a:r>
            <a:r>
              <a:rPr lang="ru-RU" sz="2800" dirty="0"/>
              <a:t>возобновляемых источников энергии наибольшее развитие получила гидроэнергетика, до 9% от общей выработки электроэнергии. </a:t>
            </a:r>
            <a:endParaRPr lang="ru-RU" sz="2800" dirty="0" smtClean="0"/>
          </a:p>
          <a:p>
            <a:pPr marL="0" indent="0" algn="just">
              <a:buNone/>
            </a:pPr>
            <a:endParaRPr lang="ru-RU" sz="2800" dirty="0"/>
          </a:p>
          <a:p>
            <a:pPr marL="0" indent="0" algn="just">
              <a:buNone/>
            </a:pPr>
            <a:r>
              <a:rPr lang="ru-RU" sz="2800" dirty="0" smtClean="0"/>
              <a:t>Пока </a:t>
            </a:r>
            <a:r>
              <a:rPr lang="ru-RU" sz="2800" dirty="0"/>
              <a:t>возможный технически гидроэнергетический потенциал используется в мировой практике примерно на 0,1 % из общего мирового потенциала эквивалентного использованию  7 млрд. т </a:t>
            </a:r>
            <a:r>
              <a:rPr lang="ru-RU" sz="2800" dirty="0" err="1"/>
              <a:t>у.т</a:t>
            </a:r>
            <a:r>
              <a:rPr lang="ru-RU" sz="2800" dirty="0"/>
              <a:t>./год.</a:t>
            </a:r>
          </a:p>
        </p:txBody>
      </p:sp>
      <p:sp>
        <p:nvSpPr>
          <p:cNvPr id="4" name="Номер слайда 3"/>
          <p:cNvSpPr>
            <a:spLocks noGrp="1"/>
          </p:cNvSpPr>
          <p:nvPr>
            <p:ph type="sldNum" sz="quarter" idx="12"/>
          </p:nvPr>
        </p:nvSpPr>
        <p:spPr/>
        <p:txBody>
          <a:bodyPr/>
          <a:lstStyle/>
          <a:p>
            <a:fld id="{66B7482C-1060-43B6-90AD-010C370E139C}" type="slidenum">
              <a:rPr lang="ru-RU" smtClean="0"/>
              <a:t>37</a:t>
            </a:fld>
            <a:endParaRPr lang="ru-RU"/>
          </a:p>
        </p:txBody>
      </p:sp>
    </p:spTree>
    <p:extLst>
      <p:ext uri="{BB962C8B-B14F-4D97-AF65-F5344CB8AC3E}">
        <p14:creationId xmlns:p14="http://schemas.microsoft.com/office/powerpoint/2010/main" val="514694797"/>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pPr algn="ctr"/>
            <a:r>
              <a:rPr lang="ru-RU" dirty="0"/>
              <a:t>ЭНЕРГЕТИЧЕСКИЕ РЕСУРСЫ СОВРЕМЕННОГО ПРОИЗВОДСТВА</a:t>
            </a:r>
          </a:p>
        </p:txBody>
      </p:sp>
      <p:sp>
        <p:nvSpPr>
          <p:cNvPr id="3" name="Номер слайда 2"/>
          <p:cNvSpPr>
            <a:spLocks noGrp="1"/>
          </p:cNvSpPr>
          <p:nvPr>
            <p:ph type="sldNum" sz="quarter" idx="12"/>
          </p:nvPr>
        </p:nvSpPr>
        <p:spPr/>
        <p:txBody>
          <a:bodyPr/>
          <a:lstStyle/>
          <a:p>
            <a:fld id="{66B7482C-1060-43B6-90AD-010C370E139C}" type="slidenum">
              <a:rPr lang="ru-RU" smtClean="0"/>
              <a:t>38</a:t>
            </a:fld>
            <a:endParaRPr lang="ru-RU"/>
          </a:p>
        </p:txBody>
      </p:sp>
      <p:sp>
        <p:nvSpPr>
          <p:cNvPr id="5" name="Объект 4"/>
          <p:cNvSpPr>
            <a:spLocks noGrp="1"/>
          </p:cNvSpPr>
          <p:nvPr>
            <p:ph idx="1"/>
          </p:nvPr>
        </p:nvSpPr>
        <p:spPr>
          <a:xfrm>
            <a:off x="457200" y="1600200"/>
            <a:ext cx="8229600" cy="5257800"/>
          </a:xfrm>
        </p:spPr>
        <p:txBody>
          <a:bodyPr>
            <a:normAutofit fontScale="70000" lnSpcReduction="20000"/>
          </a:bodyPr>
          <a:lstStyle/>
          <a:p>
            <a:pPr marL="0" indent="0">
              <a:buNone/>
            </a:pPr>
            <a:r>
              <a:rPr lang="ru-RU" sz="4500" u="sng" dirty="0"/>
              <a:t>ВИДЫ ЭНЕРГОРЕСУРСОВ (ЭНЕРГОНОСИТЕЛИ</a:t>
            </a:r>
            <a:r>
              <a:rPr lang="ru-RU" sz="4500" u="sng" dirty="0" smtClean="0"/>
              <a:t>)</a:t>
            </a:r>
          </a:p>
          <a:p>
            <a:pPr marL="0" indent="0" algn="just">
              <a:buNone/>
            </a:pPr>
            <a:r>
              <a:rPr lang="ru-RU" sz="4000" dirty="0">
                <a:solidFill>
                  <a:srgbClr val="FF0000"/>
                </a:solidFill>
              </a:rPr>
              <a:t>Топливно-энергетические ресурсы (ТЭР) </a:t>
            </a:r>
            <a:r>
              <a:rPr lang="ru-RU" sz="4000" dirty="0"/>
              <a:t>- совокупность всех природных и преобразованных видов топлива и энергии. </a:t>
            </a:r>
          </a:p>
          <a:p>
            <a:pPr marL="0" indent="0">
              <a:buNone/>
            </a:pPr>
            <a:endParaRPr lang="ru-RU" sz="4000" dirty="0"/>
          </a:p>
          <a:p>
            <a:pPr marL="0" indent="0" algn="just">
              <a:buNone/>
            </a:pPr>
            <a:r>
              <a:rPr lang="ru-RU" sz="4000" b="1" dirty="0" smtClean="0"/>
              <a:t>Энергетические </a:t>
            </a:r>
            <a:r>
              <a:rPr lang="ru-RU" sz="4000" b="1" dirty="0"/>
              <a:t>ресурсы</a:t>
            </a:r>
            <a:r>
              <a:rPr lang="ru-RU" sz="4000" dirty="0"/>
              <a:t> </a:t>
            </a:r>
            <a:r>
              <a:rPr lang="ru-RU" sz="4000" dirty="0" smtClean="0"/>
              <a:t>- </a:t>
            </a:r>
            <a:r>
              <a:rPr lang="ru-RU" sz="4000" dirty="0"/>
              <a:t>носители энергии, которые используются в настоящее время или могут быть полезно использованы в перспективе. </a:t>
            </a:r>
            <a:endParaRPr lang="ru-RU" sz="4000" dirty="0" smtClean="0"/>
          </a:p>
          <a:p>
            <a:pPr marL="0" indent="0" algn="just">
              <a:buNone/>
            </a:pPr>
            <a:endParaRPr lang="ru-RU" sz="4000" dirty="0" smtClean="0"/>
          </a:p>
          <a:p>
            <a:pPr marL="0" indent="0" algn="just">
              <a:lnSpc>
                <a:spcPct val="120000"/>
              </a:lnSpc>
              <a:spcBef>
                <a:spcPts val="0"/>
              </a:spcBef>
              <a:buNone/>
            </a:pPr>
            <a:r>
              <a:rPr lang="ru-RU" sz="4000" dirty="0" smtClean="0"/>
              <a:t>Основу </a:t>
            </a:r>
            <a:r>
              <a:rPr lang="ru-RU" sz="4000" dirty="0"/>
              <a:t>классификации энергоресурсов составляет их деление по источникам получения на </a:t>
            </a:r>
            <a:r>
              <a:rPr lang="ru-RU" sz="4000" i="1" dirty="0"/>
              <a:t>первичные</a:t>
            </a:r>
            <a:r>
              <a:rPr lang="ru-RU" sz="4000" dirty="0"/>
              <a:t>, природные (геологические) и </a:t>
            </a:r>
            <a:r>
              <a:rPr lang="ru-RU" sz="4000" i="1" dirty="0"/>
              <a:t>вторичные</a:t>
            </a:r>
            <a:r>
              <a:rPr lang="ru-RU" sz="4000" dirty="0"/>
              <a:t> (побочные</a:t>
            </a:r>
            <a:r>
              <a:rPr lang="ru-RU" sz="4000" dirty="0" smtClean="0"/>
              <a:t>).</a:t>
            </a:r>
            <a:endParaRPr lang="ru-RU" sz="4000" dirty="0"/>
          </a:p>
        </p:txBody>
      </p:sp>
    </p:spTree>
    <p:extLst>
      <p:ext uri="{BB962C8B-B14F-4D97-AF65-F5344CB8AC3E}">
        <p14:creationId xmlns:p14="http://schemas.microsoft.com/office/powerpoint/2010/main" val="257431085"/>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pPr algn="ctr"/>
            <a:r>
              <a:rPr lang="ru-RU" dirty="0"/>
              <a:t>ЭНЕРГЕТИЧЕСКИЕ РЕСУРСЫ СОВРЕМЕННОГО ПРОИЗВОДСТВА</a:t>
            </a:r>
          </a:p>
        </p:txBody>
      </p:sp>
      <p:sp>
        <p:nvSpPr>
          <p:cNvPr id="3" name="Номер слайда 2"/>
          <p:cNvSpPr>
            <a:spLocks noGrp="1"/>
          </p:cNvSpPr>
          <p:nvPr>
            <p:ph type="sldNum" sz="quarter" idx="12"/>
          </p:nvPr>
        </p:nvSpPr>
        <p:spPr/>
        <p:txBody>
          <a:bodyPr/>
          <a:lstStyle/>
          <a:p>
            <a:fld id="{66B7482C-1060-43B6-90AD-010C370E139C}" type="slidenum">
              <a:rPr lang="ru-RU" smtClean="0"/>
              <a:t>39</a:t>
            </a:fld>
            <a:endParaRPr lang="ru-RU"/>
          </a:p>
        </p:txBody>
      </p:sp>
      <p:sp>
        <p:nvSpPr>
          <p:cNvPr id="5" name="Объект 4"/>
          <p:cNvSpPr>
            <a:spLocks noGrp="1"/>
          </p:cNvSpPr>
          <p:nvPr>
            <p:ph idx="1"/>
          </p:nvPr>
        </p:nvSpPr>
        <p:spPr>
          <a:xfrm>
            <a:off x="457200" y="2276872"/>
            <a:ext cx="8157592" cy="2952328"/>
          </a:xfrm>
        </p:spPr>
        <p:txBody>
          <a:bodyPr>
            <a:normAutofit fontScale="77500" lnSpcReduction="20000"/>
          </a:bodyPr>
          <a:lstStyle/>
          <a:p>
            <a:pPr algn="just"/>
            <a:r>
              <a:rPr lang="ru-RU" sz="4000" dirty="0" smtClean="0"/>
              <a:t>По </a:t>
            </a:r>
            <a:r>
              <a:rPr lang="ru-RU" sz="4000" dirty="0"/>
              <a:t>способам использования первичные энергетические ресурсы подразделяют на топливные и </a:t>
            </a:r>
            <a:r>
              <a:rPr lang="ru-RU" sz="4000" dirty="0" err="1"/>
              <a:t>нетопливные</a:t>
            </a:r>
            <a:r>
              <a:rPr lang="ru-RU" sz="4000" dirty="0"/>
              <a:t>; </a:t>
            </a:r>
            <a:endParaRPr lang="ru-RU" sz="4000" dirty="0" smtClean="0"/>
          </a:p>
          <a:p>
            <a:pPr marL="0" indent="0" algn="just">
              <a:buNone/>
            </a:pPr>
            <a:endParaRPr lang="ru-RU" sz="4000" dirty="0" smtClean="0"/>
          </a:p>
          <a:p>
            <a:pPr algn="just"/>
            <a:r>
              <a:rPr lang="ru-RU" sz="4000" dirty="0" smtClean="0"/>
              <a:t>По </a:t>
            </a:r>
            <a:r>
              <a:rPr lang="ru-RU" sz="4000" dirty="0"/>
              <a:t>признаку сохранения запасов </a:t>
            </a:r>
            <a:r>
              <a:rPr lang="ru-RU" sz="4000" dirty="0" smtClean="0"/>
              <a:t>- </a:t>
            </a:r>
            <a:r>
              <a:rPr lang="ru-RU" sz="4000" dirty="0"/>
              <a:t>на возобновляемые и </a:t>
            </a:r>
            <a:r>
              <a:rPr lang="ru-RU" sz="4000" dirty="0" err="1"/>
              <a:t>невозобновляемые</a:t>
            </a:r>
            <a:r>
              <a:rPr lang="ru-RU" sz="4000" dirty="0"/>
              <a:t>; ископаемые (в земной коре) и </a:t>
            </a:r>
            <a:r>
              <a:rPr lang="ru-RU" sz="4000" dirty="0" err="1"/>
              <a:t>неископаемые</a:t>
            </a:r>
            <a:r>
              <a:rPr lang="ru-RU" sz="4000" dirty="0"/>
              <a:t>. </a:t>
            </a:r>
            <a:endParaRPr lang="ru-RU" sz="4000" dirty="0" smtClean="0"/>
          </a:p>
          <a:p>
            <a:endParaRPr lang="ru-RU" sz="4000" dirty="0"/>
          </a:p>
        </p:txBody>
      </p:sp>
    </p:spTree>
    <p:extLst>
      <p:ext uri="{BB962C8B-B14F-4D97-AF65-F5344CB8AC3E}">
        <p14:creationId xmlns:p14="http://schemas.microsoft.com/office/powerpoint/2010/main" val="1964832616"/>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pPr algn="ctr"/>
            <a:r>
              <a:rPr lang="ru-RU" dirty="0"/>
              <a:t>ЭНЕРГЕТИЧЕСКИЕ РЕСУРСЫ СОВРЕМЕННОГО ПРОИЗВОДСТВА</a:t>
            </a:r>
          </a:p>
        </p:txBody>
      </p:sp>
      <p:sp>
        <p:nvSpPr>
          <p:cNvPr id="3" name="Номер слайда 2"/>
          <p:cNvSpPr>
            <a:spLocks noGrp="1"/>
          </p:cNvSpPr>
          <p:nvPr>
            <p:ph type="sldNum" sz="quarter" idx="12"/>
          </p:nvPr>
        </p:nvSpPr>
        <p:spPr/>
        <p:txBody>
          <a:bodyPr/>
          <a:lstStyle/>
          <a:p>
            <a:fld id="{66B7482C-1060-43B6-90AD-010C370E139C}" type="slidenum">
              <a:rPr lang="ru-RU" smtClean="0"/>
              <a:t>40</a:t>
            </a:fld>
            <a:endParaRPr lang="ru-RU"/>
          </a:p>
        </p:txBody>
      </p:sp>
      <p:sp>
        <p:nvSpPr>
          <p:cNvPr id="5" name="Объект 4"/>
          <p:cNvSpPr>
            <a:spLocks noGrp="1"/>
          </p:cNvSpPr>
          <p:nvPr>
            <p:ph idx="1"/>
          </p:nvPr>
        </p:nvSpPr>
        <p:spPr/>
        <p:txBody>
          <a:bodyPr>
            <a:normAutofit/>
          </a:bodyPr>
          <a:lstStyle/>
          <a:p>
            <a:pPr marL="0" indent="0" algn="just">
              <a:buNone/>
            </a:pPr>
            <a:r>
              <a:rPr lang="ru-RU" sz="2800" dirty="0" smtClean="0"/>
              <a:t>В </a:t>
            </a:r>
            <a:r>
              <a:rPr lang="ru-RU" sz="2800" dirty="0"/>
              <a:t>современном природопользовании энергетические ресурсы классифицируют на три </a:t>
            </a:r>
            <a:r>
              <a:rPr lang="ru-RU" sz="2800" dirty="0" smtClean="0"/>
              <a:t>группы:</a:t>
            </a:r>
          </a:p>
          <a:p>
            <a:pPr marL="355600" indent="-355600" algn="just">
              <a:buFont typeface="+mj-lt"/>
              <a:buAutoNum type="arabicPeriod"/>
            </a:pPr>
            <a:r>
              <a:rPr lang="ru-RU" sz="2800" dirty="0" smtClean="0"/>
              <a:t>участвующие </a:t>
            </a:r>
            <a:r>
              <a:rPr lang="ru-RU" sz="2800" dirty="0"/>
              <a:t>в постоянном обороте и потоке энергии (солнечная, космическая энергия и т.д.), </a:t>
            </a:r>
            <a:endParaRPr lang="ru-RU" sz="2800" dirty="0" smtClean="0"/>
          </a:p>
          <a:p>
            <a:pPr marL="355600" indent="-355600" algn="just">
              <a:buFont typeface="+mj-lt"/>
              <a:buAutoNum type="arabicPeriod"/>
            </a:pPr>
            <a:r>
              <a:rPr lang="ru-RU" sz="2800" dirty="0" smtClean="0"/>
              <a:t>депонированные </a:t>
            </a:r>
            <a:r>
              <a:rPr lang="ru-RU" sz="2800" dirty="0"/>
              <a:t>энергетические ресурсы (нефть, газ и т.д.) </a:t>
            </a:r>
            <a:endParaRPr lang="ru-RU" sz="2800" dirty="0" smtClean="0"/>
          </a:p>
          <a:p>
            <a:pPr marL="355600" indent="-355600" algn="just">
              <a:buFont typeface="+mj-lt"/>
              <a:buAutoNum type="arabicPeriod"/>
            </a:pPr>
            <a:r>
              <a:rPr lang="ru-RU" sz="2800" dirty="0" smtClean="0"/>
              <a:t>и </a:t>
            </a:r>
            <a:r>
              <a:rPr lang="ru-RU" sz="2800" dirty="0"/>
              <a:t>искусственно активированные источники энергии (атомная и термоядерная энергии).</a:t>
            </a:r>
          </a:p>
          <a:p>
            <a:pPr marL="0" indent="0">
              <a:buNone/>
            </a:pPr>
            <a:endParaRPr lang="ru-RU" sz="2800" dirty="0"/>
          </a:p>
        </p:txBody>
      </p:sp>
    </p:spTree>
    <p:extLst>
      <p:ext uri="{BB962C8B-B14F-4D97-AF65-F5344CB8AC3E}">
        <p14:creationId xmlns:p14="http://schemas.microsoft.com/office/powerpoint/2010/main" val="1931400430"/>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pPr algn="ctr"/>
            <a:r>
              <a:rPr lang="ru-RU" dirty="0"/>
              <a:t>Классификация энергетических ресурсов</a:t>
            </a:r>
          </a:p>
        </p:txBody>
      </p:sp>
      <p:graphicFrame>
        <p:nvGraphicFramePr>
          <p:cNvPr id="4" name="Объект 3"/>
          <p:cNvGraphicFramePr>
            <a:graphicFrameLocks noGrp="1"/>
          </p:cNvGraphicFramePr>
          <p:nvPr>
            <p:ph idx="1"/>
            <p:extLst>
              <p:ext uri="{D42A27DB-BD31-4B8C-83A1-F6EECF244321}">
                <p14:modId xmlns:p14="http://schemas.microsoft.com/office/powerpoint/2010/main" val="3773902485"/>
              </p:ext>
            </p:extLst>
          </p:nvPr>
        </p:nvGraphicFramePr>
        <p:xfrm>
          <a:off x="738436" y="1513950"/>
          <a:ext cx="7931224" cy="4680520"/>
        </p:xfrm>
        <a:graphic>
          <a:graphicData uri="http://schemas.openxmlformats.org/drawingml/2006/table">
            <a:tbl>
              <a:tblPr firstRow="1" firstCol="1" lastRow="1" lastCol="1" bandRow="1" bandCol="1"/>
              <a:tblGrid>
                <a:gridCol w="3974577"/>
                <a:gridCol w="3956647"/>
              </a:tblGrid>
              <a:tr h="585065">
                <a:tc>
                  <a:txBody>
                    <a:bodyPr/>
                    <a:lstStyle/>
                    <a:p>
                      <a:pPr algn="ctr">
                        <a:spcAft>
                          <a:spcPts val="0"/>
                        </a:spcAft>
                      </a:pPr>
                      <a:r>
                        <a:rPr lang="ru-RU" sz="2400" b="1" dirty="0">
                          <a:effectLst/>
                          <a:latin typeface="Calibri" panose="020F0502020204030204" pitchFamily="34" charset="0"/>
                          <a:ea typeface="Times New Roman"/>
                        </a:rPr>
                        <a:t>Первичные</a:t>
                      </a:r>
                      <a:endParaRPr lang="ru-RU" sz="2400" dirty="0">
                        <a:effectLst/>
                        <a:latin typeface="Calibri" panose="020F0502020204030204" pitchFamily="34" charset="0"/>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ru-RU" sz="2400" b="1">
                          <a:effectLst/>
                          <a:latin typeface="Calibri" panose="020F0502020204030204" pitchFamily="34" charset="0"/>
                          <a:ea typeface="Times New Roman"/>
                        </a:rPr>
                        <a:t>Вторичные</a:t>
                      </a:r>
                      <a:endParaRPr lang="ru-RU" sz="2400">
                        <a:effectLst/>
                        <a:latin typeface="Calibri" panose="020F0502020204030204" pitchFamily="34" charset="0"/>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095455">
                <a:tc>
                  <a:txBody>
                    <a:bodyPr/>
                    <a:lstStyle/>
                    <a:p>
                      <a:pPr algn="just">
                        <a:spcAft>
                          <a:spcPts val="0"/>
                        </a:spcAft>
                      </a:pPr>
                      <a:r>
                        <a:rPr lang="ru-RU" sz="2400" b="0" i="1" dirty="0" err="1">
                          <a:solidFill>
                            <a:srgbClr val="FF0000"/>
                          </a:solidFill>
                          <a:effectLst/>
                          <a:latin typeface="Calibri" panose="020F0502020204030204" pitchFamily="34" charset="0"/>
                          <a:ea typeface="Times New Roman"/>
                        </a:rPr>
                        <a:t>Невозобновляемые</a:t>
                      </a:r>
                      <a:r>
                        <a:rPr lang="ru-RU" sz="2400" b="0" i="1" dirty="0">
                          <a:solidFill>
                            <a:srgbClr val="FF0000"/>
                          </a:solidFill>
                          <a:effectLst/>
                          <a:latin typeface="Calibri" panose="020F0502020204030204" pitchFamily="34" charset="0"/>
                          <a:ea typeface="Times New Roman"/>
                        </a:rPr>
                        <a:t>:</a:t>
                      </a:r>
                      <a:r>
                        <a:rPr lang="ru-RU" sz="2400" dirty="0">
                          <a:effectLst/>
                          <a:latin typeface="Calibri" panose="020F0502020204030204" pitchFamily="34" charset="0"/>
                          <a:ea typeface="Times New Roman"/>
                        </a:rPr>
                        <a:t> уголь, нефть, сланцы, природный газ, торф, радиоактивные </a:t>
                      </a:r>
                      <a:r>
                        <a:rPr lang="ru-RU" sz="2400" dirty="0" smtClean="0">
                          <a:effectLst/>
                          <a:latin typeface="Calibri" panose="020F0502020204030204" pitchFamily="34" charset="0"/>
                          <a:ea typeface="Times New Roman"/>
                        </a:rPr>
                        <a:t>металлы.</a:t>
                      </a:r>
                      <a:endParaRPr lang="ru-RU" sz="2400" dirty="0">
                        <a:effectLst/>
                        <a:latin typeface="Calibri" panose="020F0502020204030204" pitchFamily="34" charset="0"/>
                        <a:ea typeface="Times New Roman"/>
                      </a:endParaRPr>
                    </a:p>
                    <a:p>
                      <a:pPr algn="just">
                        <a:spcAft>
                          <a:spcPts val="0"/>
                        </a:spcAft>
                      </a:pPr>
                      <a:r>
                        <a:rPr lang="ru-RU" sz="2400" i="1" dirty="0">
                          <a:solidFill>
                            <a:srgbClr val="FF0000"/>
                          </a:solidFill>
                          <a:effectLst/>
                          <a:latin typeface="Calibri" panose="020F0502020204030204" pitchFamily="34" charset="0"/>
                          <a:ea typeface="Times New Roman"/>
                        </a:rPr>
                        <a:t>Возобновляемые: </a:t>
                      </a:r>
                      <a:r>
                        <a:rPr lang="ru-RU" sz="2400" dirty="0" smtClean="0">
                          <a:effectLst/>
                          <a:latin typeface="Calibri" panose="020F0502020204030204" pitchFamily="34" charset="0"/>
                          <a:ea typeface="Times New Roman"/>
                        </a:rPr>
                        <a:t>древесина гидроэнергия</a:t>
                      </a:r>
                      <a:r>
                        <a:rPr lang="ru-RU" sz="2400" dirty="0">
                          <a:effectLst/>
                          <a:latin typeface="Calibri" panose="020F0502020204030204" pitchFamily="34" charset="0"/>
                          <a:ea typeface="Times New Roman"/>
                        </a:rPr>
                        <a:t>, энергия ветра, солнца, </a:t>
                      </a:r>
                      <a:r>
                        <a:rPr lang="ru-RU" sz="2400" dirty="0" err="1" smtClean="0">
                          <a:effectLst/>
                          <a:latin typeface="Calibri" panose="020F0502020204030204" pitchFamily="34" charset="0"/>
                          <a:ea typeface="Times New Roman"/>
                        </a:rPr>
                        <a:t>теотермальная</a:t>
                      </a:r>
                      <a:r>
                        <a:rPr lang="ru-RU" sz="2400" dirty="0" smtClean="0">
                          <a:effectLst/>
                          <a:latin typeface="Calibri" panose="020F0502020204030204" pitchFamily="34" charset="0"/>
                          <a:ea typeface="Times New Roman"/>
                        </a:rPr>
                        <a:t> энергия</a:t>
                      </a:r>
                      <a:r>
                        <a:rPr lang="ru-RU" sz="2400" dirty="0">
                          <a:effectLst/>
                          <a:latin typeface="Calibri" panose="020F0502020204030204" pitchFamily="34" charset="0"/>
                          <a:ea typeface="Times New Roman"/>
                        </a:rPr>
                        <a:t>, </a:t>
                      </a:r>
                      <a:r>
                        <a:rPr lang="ru-RU" sz="2400" dirty="0" smtClean="0">
                          <a:effectLst/>
                          <a:latin typeface="Calibri" panose="020F0502020204030204" pitchFamily="34" charset="0"/>
                          <a:ea typeface="Times New Roman"/>
                        </a:rPr>
                        <a:t>термоядерная энергия.</a:t>
                      </a:r>
                      <a:endParaRPr lang="ru-RU" sz="2400" dirty="0">
                        <a:effectLst/>
                        <a:latin typeface="Calibri" panose="020F0502020204030204" pitchFamily="34" charset="0"/>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r>
                        <a:rPr lang="ru-RU" sz="2400" dirty="0">
                          <a:effectLst/>
                          <a:latin typeface="Calibri" panose="020F0502020204030204" pitchFamily="34" charset="0"/>
                          <a:ea typeface="Times New Roman"/>
                        </a:rPr>
                        <a:t>Промежуточные продукты </a:t>
                      </a:r>
                      <a:r>
                        <a:rPr lang="ru-RU" sz="2400" dirty="0" smtClean="0">
                          <a:effectLst/>
                          <a:latin typeface="Calibri" panose="020F0502020204030204" pitchFamily="34" charset="0"/>
                          <a:ea typeface="Times New Roman"/>
                        </a:rPr>
                        <a:t>обогащения </a:t>
                      </a:r>
                      <a:r>
                        <a:rPr lang="ru-RU" sz="2400" dirty="0">
                          <a:effectLst/>
                          <a:latin typeface="Calibri" panose="020F0502020204030204" pitchFamily="34" charset="0"/>
                          <a:ea typeface="Times New Roman"/>
                        </a:rPr>
                        <a:t>и сортировки углей; гудроны; остаточные продукты переработки нефти и древесины; горючие газы; тепло уходящих газов; </a:t>
                      </a:r>
                      <a:endParaRPr lang="ru-RU" sz="2400" dirty="0" smtClean="0">
                        <a:effectLst/>
                        <a:latin typeface="Calibri" panose="020F0502020204030204" pitchFamily="34" charset="0"/>
                        <a:ea typeface="Times New Roman"/>
                      </a:endParaRPr>
                    </a:p>
                    <a:p>
                      <a:pPr algn="just">
                        <a:spcAft>
                          <a:spcPts val="0"/>
                        </a:spcAft>
                      </a:pPr>
                      <a:r>
                        <a:rPr lang="ru-RU" sz="2400" dirty="0" smtClean="0">
                          <a:effectLst/>
                          <a:latin typeface="Calibri" panose="020F0502020204030204" pitchFamily="34" charset="0"/>
                          <a:ea typeface="Times New Roman"/>
                        </a:rPr>
                        <a:t>Отработанный пар</a:t>
                      </a:r>
                      <a:r>
                        <a:rPr lang="ru-RU" sz="2400" baseline="0" dirty="0" smtClean="0">
                          <a:effectLst/>
                          <a:latin typeface="Calibri" panose="020F0502020204030204" pitchFamily="34" charset="0"/>
                          <a:ea typeface="Times New Roman"/>
                        </a:rPr>
                        <a:t> </a:t>
                      </a:r>
                      <a:r>
                        <a:rPr lang="ru-RU" sz="2400" dirty="0" smtClean="0">
                          <a:effectLst/>
                          <a:latin typeface="Calibri" panose="020F0502020204030204" pitchFamily="34" charset="0"/>
                          <a:ea typeface="Times New Roman"/>
                        </a:rPr>
                        <a:t>силовых</a:t>
                      </a:r>
                      <a:r>
                        <a:rPr lang="ru-RU" sz="2400" dirty="0">
                          <a:effectLst/>
                          <a:latin typeface="Calibri" panose="020F0502020204030204" pitchFamily="34" charset="0"/>
                          <a:ea typeface="Times New Roman"/>
                        </a:rPr>
                        <a:t> промышленных </a:t>
                      </a:r>
                      <a:r>
                        <a:rPr lang="ru-RU" sz="2400" dirty="0" smtClean="0">
                          <a:effectLst/>
                          <a:latin typeface="Calibri" panose="020F0502020204030204" pitchFamily="34" charset="0"/>
                          <a:ea typeface="Times New Roman"/>
                        </a:rPr>
                        <a:t>установок</a:t>
                      </a:r>
                      <a:r>
                        <a:rPr lang="ru-RU" sz="2400" dirty="0">
                          <a:effectLst/>
                          <a:latin typeface="Calibri" panose="020F0502020204030204" pitchFamily="34" charset="0"/>
                          <a:ea typeface="Times New Roman"/>
                        </a:rPr>
                        <a:t>; горячая вода из систем </a:t>
                      </a:r>
                      <a:r>
                        <a:rPr lang="ru-RU" sz="2400" dirty="0" smtClean="0">
                          <a:effectLst/>
                          <a:latin typeface="Calibri" panose="020F0502020204030204" pitchFamily="34" charset="0"/>
                          <a:ea typeface="Times New Roman"/>
                        </a:rPr>
                        <a:t>охлаждения</a:t>
                      </a:r>
                      <a:endParaRPr lang="ru-RU" sz="2400" dirty="0">
                        <a:effectLst/>
                        <a:latin typeface="Calibri" panose="020F0502020204030204" pitchFamily="34" charset="0"/>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3" name="Номер слайда 2"/>
          <p:cNvSpPr>
            <a:spLocks noGrp="1"/>
          </p:cNvSpPr>
          <p:nvPr>
            <p:ph type="sldNum" sz="quarter" idx="12"/>
          </p:nvPr>
        </p:nvSpPr>
        <p:spPr/>
        <p:txBody>
          <a:bodyPr/>
          <a:lstStyle/>
          <a:p>
            <a:fld id="{66B7482C-1060-43B6-90AD-010C370E139C}" type="slidenum">
              <a:rPr lang="ru-RU" smtClean="0"/>
              <a:t>41</a:t>
            </a:fld>
            <a:endParaRPr lang="ru-RU"/>
          </a:p>
        </p:txBody>
      </p:sp>
    </p:spTree>
    <p:extLst>
      <p:ext uri="{BB962C8B-B14F-4D97-AF65-F5344CB8AC3E}">
        <p14:creationId xmlns:p14="http://schemas.microsoft.com/office/powerpoint/2010/main" val="2969435908"/>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457200" y="764704"/>
            <a:ext cx="8229600" cy="4876800"/>
          </a:xfrm>
        </p:spPr>
        <p:txBody>
          <a:bodyPr/>
          <a:lstStyle/>
          <a:p>
            <a:pPr marL="0" indent="0" algn="just">
              <a:buNone/>
            </a:pPr>
            <a:r>
              <a:rPr lang="ru-RU" dirty="0"/>
              <a:t> Рациональность </a:t>
            </a:r>
            <a:r>
              <a:rPr lang="ru-RU" dirty="0" smtClean="0"/>
              <a:t>использования </a:t>
            </a:r>
            <a:r>
              <a:rPr lang="ru-RU" i="1" dirty="0" smtClean="0">
                <a:solidFill>
                  <a:srgbClr val="FF0000"/>
                </a:solidFill>
              </a:rPr>
              <a:t>топливно-энергетических ресурсов </a:t>
            </a:r>
            <a:r>
              <a:rPr lang="ru-RU" i="1" dirty="0">
                <a:solidFill>
                  <a:srgbClr val="FF0000"/>
                </a:solidFill>
              </a:rPr>
              <a:t>(ТЭР) </a:t>
            </a:r>
            <a:r>
              <a:rPr lang="ru-RU" dirty="0" smtClean="0"/>
              <a:t>определяется </a:t>
            </a:r>
            <a:r>
              <a:rPr lang="ru-RU" dirty="0"/>
              <a:t>полнотой отбора, степенью использования, удельными затратами на производство конечного продукта, окупаемостью использования данного вида полезного ископаемого, степенью сохранения окружающей среды и другими показателями, т.е. всем тем, что и определяет политику </a:t>
            </a:r>
            <a:r>
              <a:rPr lang="ru-RU" dirty="0" smtClean="0"/>
              <a:t>энергосбережения.</a:t>
            </a:r>
            <a:endParaRPr lang="ru-RU" dirty="0"/>
          </a:p>
        </p:txBody>
      </p:sp>
      <p:sp>
        <p:nvSpPr>
          <p:cNvPr id="4" name="Номер слайда 3"/>
          <p:cNvSpPr>
            <a:spLocks noGrp="1"/>
          </p:cNvSpPr>
          <p:nvPr>
            <p:ph type="sldNum" sz="quarter" idx="12"/>
          </p:nvPr>
        </p:nvSpPr>
        <p:spPr/>
        <p:txBody>
          <a:bodyPr/>
          <a:lstStyle/>
          <a:p>
            <a:fld id="{66B7482C-1060-43B6-90AD-010C370E139C}" type="slidenum">
              <a:rPr lang="ru-RU" smtClean="0"/>
              <a:t>42</a:t>
            </a:fld>
            <a:endParaRPr lang="ru-RU"/>
          </a:p>
        </p:txBody>
      </p:sp>
    </p:spTree>
    <p:extLst>
      <p:ext uri="{BB962C8B-B14F-4D97-AF65-F5344CB8AC3E}">
        <p14:creationId xmlns:p14="http://schemas.microsoft.com/office/powerpoint/2010/main" val="4114646704"/>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dirty="0"/>
              <a:t>Использование энергетических ресурсов </a:t>
            </a:r>
          </a:p>
        </p:txBody>
      </p:sp>
      <p:sp>
        <p:nvSpPr>
          <p:cNvPr id="3" name="Объект 2"/>
          <p:cNvSpPr>
            <a:spLocks noGrp="1"/>
          </p:cNvSpPr>
          <p:nvPr>
            <p:ph idx="1"/>
          </p:nvPr>
        </p:nvSpPr>
        <p:spPr/>
        <p:txBody>
          <a:bodyPr>
            <a:normAutofit/>
          </a:bodyPr>
          <a:lstStyle/>
          <a:p>
            <a:pPr algn="just"/>
            <a:r>
              <a:rPr lang="ru-RU" sz="2800" dirty="0" smtClean="0"/>
              <a:t>Получение тепловой энергии, при сжигании ТЭР;  </a:t>
            </a:r>
          </a:p>
          <a:p>
            <a:pPr algn="just"/>
            <a:r>
              <a:rPr lang="ru-RU" sz="2800" dirty="0" smtClean="0"/>
              <a:t>Преобразование заключенной </a:t>
            </a:r>
            <a:r>
              <a:rPr lang="ru-RU" sz="2800" dirty="0"/>
              <a:t>в топливе </a:t>
            </a:r>
            <a:r>
              <a:rPr lang="ru-RU" sz="2800" dirty="0" smtClean="0"/>
              <a:t>тепловой энергии </a:t>
            </a:r>
            <a:r>
              <a:rPr lang="ru-RU" sz="2800" dirty="0"/>
              <a:t>в </a:t>
            </a:r>
            <a:r>
              <a:rPr lang="ru-RU" sz="2800" dirty="0" smtClean="0"/>
              <a:t>работу (использовать </a:t>
            </a:r>
            <a:r>
              <a:rPr lang="ru-RU" sz="2800" dirty="0"/>
              <a:t>продукты перегонки нефти  для  приведения  в  действие  различных  машин  и   </a:t>
            </a:r>
            <a:r>
              <a:rPr lang="ru-RU" sz="2800" dirty="0" smtClean="0"/>
              <a:t> аппаратов); </a:t>
            </a:r>
            <a:endParaRPr lang="ru-RU" sz="2800" dirty="0"/>
          </a:p>
          <a:p>
            <a:pPr algn="just"/>
            <a:r>
              <a:rPr lang="ru-RU" sz="2800" dirty="0" smtClean="0"/>
              <a:t>преобразование тепловой энергии </a:t>
            </a:r>
            <a:r>
              <a:rPr lang="ru-RU" sz="2800" dirty="0"/>
              <a:t>в </a:t>
            </a:r>
            <a:r>
              <a:rPr lang="ru-RU" sz="2800" dirty="0" smtClean="0"/>
              <a:t>электрическую</a:t>
            </a:r>
            <a:r>
              <a:rPr lang="ru-RU" sz="2800" dirty="0"/>
              <a:t>.</a:t>
            </a:r>
          </a:p>
        </p:txBody>
      </p:sp>
      <p:sp>
        <p:nvSpPr>
          <p:cNvPr id="4" name="Номер слайда 3"/>
          <p:cNvSpPr>
            <a:spLocks noGrp="1"/>
          </p:cNvSpPr>
          <p:nvPr>
            <p:ph type="sldNum" sz="quarter" idx="12"/>
          </p:nvPr>
        </p:nvSpPr>
        <p:spPr/>
        <p:txBody>
          <a:bodyPr/>
          <a:lstStyle/>
          <a:p>
            <a:fld id="{66B7482C-1060-43B6-90AD-010C370E139C}" type="slidenum">
              <a:rPr lang="ru-RU" smtClean="0"/>
              <a:t>43</a:t>
            </a:fld>
            <a:endParaRPr lang="ru-RU"/>
          </a:p>
        </p:txBody>
      </p:sp>
    </p:spTree>
    <p:extLst>
      <p:ext uri="{BB962C8B-B14F-4D97-AF65-F5344CB8AC3E}">
        <p14:creationId xmlns:p14="http://schemas.microsoft.com/office/powerpoint/2010/main" val="4076356925"/>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13451" y="620688"/>
            <a:ext cx="8507288" cy="735360"/>
          </a:xfrm>
        </p:spPr>
        <p:txBody>
          <a:bodyPr>
            <a:normAutofit fontScale="90000"/>
          </a:bodyPr>
          <a:lstStyle/>
          <a:p>
            <a:r>
              <a:rPr lang="ru-RU" dirty="0" smtClean="0"/>
              <a:t>Химическое предприятие - источник энергии </a:t>
            </a:r>
            <a:endParaRPr lang="ru-RU" dirty="0"/>
          </a:p>
        </p:txBody>
      </p:sp>
      <p:sp>
        <p:nvSpPr>
          <p:cNvPr id="3" name="Объект 2"/>
          <p:cNvSpPr>
            <a:spLocks noGrp="1"/>
          </p:cNvSpPr>
          <p:nvPr>
            <p:ph idx="1"/>
          </p:nvPr>
        </p:nvSpPr>
        <p:spPr>
          <a:xfrm>
            <a:off x="352295" y="1629264"/>
            <a:ext cx="8229600" cy="4876800"/>
          </a:xfrm>
        </p:spPr>
        <p:txBody>
          <a:bodyPr>
            <a:normAutofit/>
          </a:bodyPr>
          <a:lstStyle/>
          <a:p>
            <a:pPr marL="0" indent="0" algn="just">
              <a:buNone/>
            </a:pPr>
            <a:r>
              <a:rPr lang="ru-RU" sz="2800" dirty="0" smtClean="0"/>
              <a:t>Энергетический </a:t>
            </a:r>
            <a:r>
              <a:rPr lang="ru-RU" sz="2800" dirty="0"/>
              <a:t>потенциал продукции, отходов, побочных и промежуточных продуктов, образующихся в технологических устройствах (агрегатах, установках, процессах), который не используется в самом устройстве, но может быть частично или полностью использован для энергоснабжения других устройств называется </a:t>
            </a:r>
            <a:r>
              <a:rPr lang="ru-RU" sz="2800" b="1" dirty="0">
                <a:solidFill>
                  <a:srgbClr val="FF0000"/>
                </a:solidFill>
              </a:rPr>
              <a:t>вторичными энергоресурсами (ВЭР</a:t>
            </a:r>
            <a:r>
              <a:rPr lang="ru-RU" sz="2800" b="1" dirty="0" smtClean="0">
                <a:solidFill>
                  <a:srgbClr val="FF0000"/>
                </a:solidFill>
              </a:rPr>
              <a:t>).</a:t>
            </a:r>
          </a:p>
          <a:p>
            <a:pPr marL="0" indent="0" algn="just">
              <a:buNone/>
            </a:pPr>
            <a:r>
              <a:rPr lang="ru-RU" sz="2800" b="1" dirty="0">
                <a:solidFill>
                  <a:srgbClr val="FF0000"/>
                </a:solidFill>
              </a:rPr>
              <a:t> </a:t>
            </a:r>
            <a:endParaRPr lang="ru-RU" sz="2800" b="1" dirty="0" smtClean="0">
              <a:solidFill>
                <a:srgbClr val="FF0000"/>
              </a:solidFill>
            </a:endParaRPr>
          </a:p>
          <a:p>
            <a:pPr algn="just"/>
            <a:endParaRPr lang="ru-RU" sz="2800" dirty="0"/>
          </a:p>
        </p:txBody>
      </p:sp>
      <p:sp>
        <p:nvSpPr>
          <p:cNvPr id="4" name="Номер слайда 3"/>
          <p:cNvSpPr>
            <a:spLocks noGrp="1"/>
          </p:cNvSpPr>
          <p:nvPr>
            <p:ph type="sldNum" sz="quarter" idx="12"/>
          </p:nvPr>
        </p:nvSpPr>
        <p:spPr/>
        <p:txBody>
          <a:bodyPr/>
          <a:lstStyle/>
          <a:p>
            <a:fld id="{66B7482C-1060-43B6-90AD-010C370E139C}" type="slidenum">
              <a:rPr lang="ru-RU" smtClean="0"/>
              <a:t>44</a:t>
            </a:fld>
            <a:endParaRPr lang="ru-RU"/>
          </a:p>
        </p:txBody>
      </p:sp>
    </p:spTree>
    <p:extLst>
      <p:ext uri="{BB962C8B-B14F-4D97-AF65-F5344CB8AC3E}">
        <p14:creationId xmlns:p14="http://schemas.microsoft.com/office/powerpoint/2010/main" val="3100008986"/>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a:t>Вторичные энергетические ресурсы </a:t>
            </a:r>
          </a:p>
        </p:txBody>
      </p:sp>
      <p:sp>
        <p:nvSpPr>
          <p:cNvPr id="3" name="Объект 2"/>
          <p:cNvSpPr>
            <a:spLocks noGrp="1"/>
          </p:cNvSpPr>
          <p:nvPr>
            <p:ph idx="1"/>
          </p:nvPr>
        </p:nvSpPr>
        <p:spPr/>
        <p:txBody>
          <a:bodyPr/>
          <a:lstStyle/>
          <a:p>
            <a:pPr marL="0" indent="0" algn="just">
              <a:buNone/>
            </a:pPr>
            <a:r>
              <a:rPr lang="ru-RU" dirty="0" smtClean="0"/>
              <a:t>энергия</a:t>
            </a:r>
            <a:r>
              <a:rPr lang="ru-RU" dirty="0"/>
              <a:t>, получаемая в ходе любого технологического процесса в результате недоиспользования первичной энергии в виде побочного продукта основного производства и не применяемая в этом технологическом процессе. </a:t>
            </a:r>
            <a:endParaRPr lang="ru-RU" dirty="0" smtClean="0"/>
          </a:p>
          <a:p>
            <a:pPr marL="0" indent="0" algn="just">
              <a:buNone/>
            </a:pPr>
            <a:endParaRPr lang="ru-RU" dirty="0"/>
          </a:p>
          <a:p>
            <a:pPr marL="0" indent="0" algn="just">
              <a:buNone/>
            </a:pPr>
            <a:r>
              <a:rPr lang="ru-RU" i="1" dirty="0" smtClean="0"/>
              <a:t>Например</a:t>
            </a:r>
            <a:r>
              <a:rPr lang="ru-RU" i="1" dirty="0"/>
              <a:t>, пар, который получается в технологических процессах после теплообменников, может быть использован для обогрева помещений.</a:t>
            </a:r>
          </a:p>
          <a:p>
            <a:endParaRPr lang="ru-RU" dirty="0"/>
          </a:p>
        </p:txBody>
      </p:sp>
      <p:sp>
        <p:nvSpPr>
          <p:cNvPr id="4" name="Номер слайда 3"/>
          <p:cNvSpPr>
            <a:spLocks noGrp="1"/>
          </p:cNvSpPr>
          <p:nvPr>
            <p:ph type="sldNum" sz="quarter" idx="12"/>
          </p:nvPr>
        </p:nvSpPr>
        <p:spPr/>
        <p:txBody>
          <a:bodyPr/>
          <a:lstStyle/>
          <a:p>
            <a:fld id="{66B7482C-1060-43B6-90AD-010C370E139C}" type="slidenum">
              <a:rPr lang="ru-RU" smtClean="0"/>
              <a:t>45</a:t>
            </a:fld>
            <a:endParaRPr lang="ru-RU"/>
          </a:p>
        </p:txBody>
      </p:sp>
      <p:pic>
        <p:nvPicPr>
          <p:cNvPr id="5" name="Рисунок 4"/>
          <p:cNvPicPr>
            <a:picLocks noChangeAspect="1"/>
          </p:cNvPicPr>
          <p:nvPr/>
        </p:nvPicPr>
        <p:blipFill>
          <a:blip r:embed="rId2"/>
          <a:stretch>
            <a:fillRect/>
          </a:stretch>
        </p:blipFill>
        <p:spPr>
          <a:xfrm>
            <a:off x="5796136" y="4588560"/>
            <a:ext cx="2952328" cy="1964640"/>
          </a:xfrm>
          <a:prstGeom prst="rect">
            <a:avLst/>
          </a:prstGeom>
        </p:spPr>
      </p:pic>
    </p:spTree>
    <p:extLst>
      <p:ext uri="{BB962C8B-B14F-4D97-AF65-F5344CB8AC3E}">
        <p14:creationId xmlns:p14="http://schemas.microsoft.com/office/powerpoint/2010/main" val="3412437420"/>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457200" y="908720"/>
            <a:ext cx="8229600" cy="1944216"/>
          </a:xfrm>
        </p:spPr>
        <p:txBody>
          <a:bodyPr>
            <a:normAutofit/>
          </a:bodyPr>
          <a:lstStyle/>
          <a:p>
            <a:pPr marL="0" indent="0" algn="just">
              <a:buNone/>
            </a:pPr>
            <a:r>
              <a:rPr lang="ru-RU" dirty="0" smtClean="0"/>
              <a:t>В химической технологии значительная часть энергоресурсов превращается в ВЭР в виде горючих отходов</a:t>
            </a:r>
            <a:r>
              <a:rPr lang="ru-RU" dirty="0"/>
              <a:t>, </a:t>
            </a:r>
            <a:r>
              <a:rPr lang="ru-RU" dirty="0" err="1" smtClean="0"/>
              <a:t>теплот</a:t>
            </a:r>
            <a:r>
              <a:rPr lang="ru-RU" dirty="0" smtClean="0"/>
              <a:t> материальны потоков</a:t>
            </a:r>
            <a:r>
              <a:rPr lang="ru-RU" dirty="0"/>
              <a:t>, </a:t>
            </a:r>
            <a:r>
              <a:rPr lang="ru-RU" dirty="0" smtClean="0"/>
              <a:t>отходящих и технологических газов</a:t>
            </a:r>
            <a:r>
              <a:rPr lang="ru-RU" dirty="0"/>
              <a:t>, паров, </a:t>
            </a:r>
            <a:r>
              <a:rPr lang="ru-RU" dirty="0" smtClean="0"/>
              <a:t>продуктов химических реакций</a:t>
            </a:r>
            <a:r>
              <a:rPr lang="ru-RU" dirty="0"/>
              <a:t>, холода, </a:t>
            </a:r>
            <a:r>
              <a:rPr lang="ru-RU" dirty="0" smtClean="0"/>
              <a:t>вырабатываемого в холодильниках</a:t>
            </a:r>
            <a:r>
              <a:rPr lang="ru-RU" dirty="0"/>
              <a:t>, </a:t>
            </a:r>
            <a:r>
              <a:rPr lang="ru-RU" dirty="0" smtClean="0"/>
              <a:t>сжатых газов и т</a:t>
            </a:r>
            <a:r>
              <a:rPr lang="ru-RU" dirty="0"/>
              <a:t>. п</a:t>
            </a:r>
            <a:r>
              <a:rPr lang="ru-RU" dirty="0" smtClean="0"/>
              <a:t>.</a:t>
            </a:r>
            <a:endParaRPr lang="ru-RU" dirty="0"/>
          </a:p>
        </p:txBody>
      </p:sp>
      <p:sp>
        <p:nvSpPr>
          <p:cNvPr id="4" name="Номер слайда 3"/>
          <p:cNvSpPr>
            <a:spLocks noGrp="1"/>
          </p:cNvSpPr>
          <p:nvPr>
            <p:ph type="sldNum" sz="quarter" idx="12"/>
          </p:nvPr>
        </p:nvSpPr>
        <p:spPr/>
        <p:txBody>
          <a:bodyPr/>
          <a:lstStyle/>
          <a:p>
            <a:fld id="{66B7482C-1060-43B6-90AD-010C370E139C}" type="slidenum">
              <a:rPr lang="ru-RU" smtClean="0"/>
              <a:t>46</a:t>
            </a:fld>
            <a:endParaRPr lang="ru-RU"/>
          </a:p>
        </p:txBody>
      </p:sp>
      <p:pic>
        <p:nvPicPr>
          <p:cNvPr id="2" name="Рисунок 1"/>
          <p:cNvPicPr>
            <a:picLocks noChangeAspect="1"/>
          </p:cNvPicPr>
          <p:nvPr/>
        </p:nvPicPr>
        <p:blipFill>
          <a:blip r:embed="rId2"/>
          <a:stretch>
            <a:fillRect/>
          </a:stretch>
        </p:blipFill>
        <p:spPr>
          <a:xfrm>
            <a:off x="683568" y="2885815"/>
            <a:ext cx="7606752" cy="3471042"/>
          </a:xfrm>
          <a:prstGeom prst="rect">
            <a:avLst/>
          </a:prstGeom>
        </p:spPr>
      </p:pic>
    </p:spTree>
    <p:extLst>
      <p:ext uri="{BB962C8B-B14F-4D97-AF65-F5344CB8AC3E}">
        <p14:creationId xmlns:p14="http://schemas.microsoft.com/office/powerpoint/2010/main" val="1353590423"/>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83568" y="609600"/>
            <a:ext cx="8229600" cy="990600"/>
          </a:xfrm>
        </p:spPr>
        <p:txBody>
          <a:bodyPr>
            <a:normAutofit/>
          </a:bodyPr>
          <a:lstStyle/>
          <a:p>
            <a:pPr algn="ctr"/>
            <a:r>
              <a:rPr lang="ru-RU" dirty="0" smtClean="0"/>
              <a:t>Виды ВЭР</a:t>
            </a:r>
            <a:endParaRPr lang="ru-RU" dirty="0"/>
          </a:p>
        </p:txBody>
      </p:sp>
      <p:sp>
        <p:nvSpPr>
          <p:cNvPr id="3" name="Объект 2"/>
          <p:cNvSpPr>
            <a:spLocks noGrp="1"/>
          </p:cNvSpPr>
          <p:nvPr>
            <p:ph idx="1"/>
          </p:nvPr>
        </p:nvSpPr>
        <p:spPr/>
        <p:txBody>
          <a:bodyPr>
            <a:normAutofit/>
          </a:bodyPr>
          <a:lstStyle/>
          <a:p>
            <a:pPr algn="just"/>
            <a:r>
              <a:rPr lang="ru-RU" dirty="0" smtClean="0">
                <a:solidFill>
                  <a:srgbClr val="FF0000"/>
                </a:solidFill>
              </a:rPr>
              <a:t>Горючие (топливные</a:t>
            </a:r>
            <a:r>
              <a:rPr lang="ru-RU" dirty="0">
                <a:solidFill>
                  <a:srgbClr val="FF0000"/>
                </a:solidFill>
              </a:rPr>
              <a:t>), </a:t>
            </a:r>
            <a:r>
              <a:rPr lang="ru-RU" dirty="0" smtClean="0"/>
              <a:t>представляющие собой побочные горючие газы</a:t>
            </a:r>
            <a:r>
              <a:rPr lang="ru-RU" dirty="0"/>
              <a:t>, жидкости, </a:t>
            </a:r>
            <a:r>
              <a:rPr lang="ru-RU" dirty="0" smtClean="0"/>
              <a:t>твердые отходы</a:t>
            </a:r>
            <a:r>
              <a:rPr lang="ru-RU" dirty="0"/>
              <a:t>, </a:t>
            </a:r>
            <a:r>
              <a:rPr lang="ru-RU" dirty="0" smtClean="0"/>
              <a:t>которые в дальнейшем могут использоваться в качестве топлива</a:t>
            </a:r>
            <a:r>
              <a:rPr lang="ru-RU" dirty="0"/>
              <a:t>; </a:t>
            </a:r>
          </a:p>
          <a:p>
            <a:pPr algn="just"/>
            <a:r>
              <a:rPr lang="ru-RU" dirty="0" smtClean="0">
                <a:solidFill>
                  <a:srgbClr val="FF0000"/>
                </a:solidFill>
              </a:rPr>
              <a:t>тепловые</a:t>
            </a:r>
            <a:r>
              <a:rPr lang="ru-RU" dirty="0">
                <a:solidFill>
                  <a:srgbClr val="FF0000"/>
                </a:solidFill>
              </a:rPr>
              <a:t>, </a:t>
            </a:r>
            <a:r>
              <a:rPr lang="ru-RU" dirty="0" smtClean="0"/>
              <a:t>представляющие физическое тепло отходящих газов</a:t>
            </a:r>
            <a:r>
              <a:rPr lang="ru-RU" dirty="0"/>
              <a:t>, </a:t>
            </a:r>
            <a:r>
              <a:rPr lang="ru-RU" dirty="0" smtClean="0"/>
              <a:t>сточных вод</a:t>
            </a:r>
            <a:r>
              <a:rPr lang="ru-RU" dirty="0"/>
              <a:t>, </a:t>
            </a:r>
            <a:r>
              <a:rPr lang="ru-RU" dirty="0" smtClean="0"/>
              <a:t>основной и побочной продукции</a:t>
            </a:r>
            <a:r>
              <a:rPr lang="ru-RU" dirty="0"/>
              <a:t>, </a:t>
            </a:r>
            <a:r>
              <a:rPr lang="ru-RU" dirty="0" smtClean="0"/>
              <a:t>рабочих тел систем охлаждения; </a:t>
            </a:r>
            <a:endParaRPr lang="ru-RU" dirty="0"/>
          </a:p>
          <a:p>
            <a:pPr algn="just"/>
            <a:r>
              <a:rPr lang="ru-RU" dirty="0" smtClean="0">
                <a:solidFill>
                  <a:srgbClr val="FF0000"/>
                </a:solidFill>
              </a:rPr>
              <a:t>избыточного давления</a:t>
            </a:r>
            <a:r>
              <a:rPr lang="ru-RU" dirty="0">
                <a:solidFill>
                  <a:srgbClr val="FF0000"/>
                </a:solidFill>
              </a:rPr>
              <a:t>,  </a:t>
            </a:r>
            <a:r>
              <a:rPr lang="ru-RU" dirty="0" smtClean="0"/>
              <a:t>представляющие собой потенциальную энергию газов и жидкостей</a:t>
            </a:r>
            <a:r>
              <a:rPr lang="ru-RU" dirty="0"/>
              <a:t>, </a:t>
            </a:r>
            <a:r>
              <a:rPr lang="ru-RU" dirty="0" smtClean="0"/>
              <a:t>выходящих из технологического агрегата с избыточным давлением</a:t>
            </a:r>
            <a:r>
              <a:rPr lang="ru-RU" dirty="0"/>
              <a:t>,        </a:t>
            </a:r>
            <a:r>
              <a:rPr lang="ru-RU" dirty="0" smtClean="0"/>
              <a:t>которое необходимо снижать перед их использованием или выбросом в атмосферу</a:t>
            </a:r>
            <a:r>
              <a:rPr lang="ru-RU" dirty="0"/>
              <a:t>. </a:t>
            </a:r>
          </a:p>
        </p:txBody>
      </p:sp>
      <p:sp>
        <p:nvSpPr>
          <p:cNvPr id="4" name="Номер слайда 3"/>
          <p:cNvSpPr>
            <a:spLocks noGrp="1"/>
          </p:cNvSpPr>
          <p:nvPr>
            <p:ph type="sldNum" sz="quarter" idx="12"/>
          </p:nvPr>
        </p:nvSpPr>
        <p:spPr/>
        <p:txBody>
          <a:bodyPr/>
          <a:lstStyle/>
          <a:p>
            <a:fld id="{66B7482C-1060-43B6-90AD-010C370E139C}" type="slidenum">
              <a:rPr lang="ru-RU" smtClean="0"/>
              <a:t>47</a:t>
            </a:fld>
            <a:endParaRPr lang="ru-RU"/>
          </a:p>
        </p:txBody>
      </p:sp>
    </p:spTree>
    <p:extLst>
      <p:ext uri="{BB962C8B-B14F-4D97-AF65-F5344CB8AC3E}">
        <p14:creationId xmlns:p14="http://schemas.microsoft.com/office/powerpoint/2010/main" val="1200469826"/>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251520" y="1556792"/>
            <a:ext cx="8229600" cy="4876800"/>
          </a:xfrm>
        </p:spPr>
        <p:txBody>
          <a:bodyPr>
            <a:normAutofit/>
          </a:bodyPr>
          <a:lstStyle/>
          <a:p>
            <a:pPr marL="0" indent="0" algn="just">
              <a:buNone/>
            </a:pPr>
            <a:r>
              <a:rPr lang="ru-RU" dirty="0" smtClean="0"/>
              <a:t>Организация </a:t>
            </a:r>
            <a:r>
              <a:rPr lang="ru-RU" b="1" dirty="0" smtClean="0">
                <a:solidFill>
                  <a:srgbClr val="FF0000"/>
                </a:solidFill>
              </a:rPr>
              <a:t>энерготехнологических систем </a:t>
            </a:r>
            <a:r>
              <a:rPr lang="ru-RU" dirty="0" smtClean="0"/>
              <a:t>−  агрегатов</a:t>
            </a:r>
            <a:r>
              <a:rPr lang="ru-RU" dirty="0"/>
              <a:t>, установок, производств, </a:t>
            </a:r>
            <a:r>
              <a:rPr lang="ru-RU" dirty="0" smtClean="0"/>
              <a:t>в которых теплота химических реакций и физико-химических процессов используется полностью</a:t>
            </a:r>
            <a:r>
              <a:rPr lang="ru-RU" dirty="0"/>
              <a:t>. </a:t>
            </a:r>
            <a:endParaRPr lang="ru-RU" dirty="0" smtClean="0"/>
          </a:p>
          <a:p>
            <a:pPr marL="0" indent="0" algn="just">
              <a:buNone/>
            </a:pPr>
            <a:r>
              <a:rPr lang="ru-RU" dirty="0" smtClean="0"/>
              <a:t>Наиболее эффективно комбинирование крупнотоннажных установок и производств</a:t>
            </a:r>
            <a:r>
              <a:rPr lang="ru-RU" dirty="0"/>
              <a:t>, </a:t>
            </a:r>
            <a:r>
              <a:rPr lang="ru-RU" dirty="0" smtClean="0"/>
              <a:t>в которых </a:t>
            </a:r>
            <a:r>
              <a:rPr lang="ru-RU" dirty="0" err="1" smtClean="0"/>
              <a:t>энерговыделяющиеся</a:t>
            </a:r>
            <a:r>
              <a:rPr lang="ru-RU" dirty="0" smtClean="0"/>
              <a:t> устройства сочетаются с энергопотребляющими</a:t>
            </a:r>
            <a:r>
              <a:rPr lang="ru-RU" dirty="0"/>
              <a:t>. </a:t>
            </a:r>
          </a:p>
        </p:txBody>
      </p:sp>
      <p:sp>
        <p:nvSpPr>
          <p:cNvPr id="4" name="Номер слайда 3"/>
          <p:cNvSpPr>
            <a:spLocks noGrp="1"/>
          </p:cNvSpPr>
          <p:nvPr>
            <p:ph type="sldNum" sz="quarter" idx="12"/>
          </p:nvPr>
        </p:nvSpPr>
        <p:spPr/>
        <p:txBody>
          <a:bodyPr/>
          <a:lstStyle/>
          <a:p>
            <a:fld id="{66B7482C-1060-43B6-90AD-010C370E139C}" type="slidenum">
              <a:rPr lang="ru-RU" smtClean="0"/>
              <a:t>48</a:t>
            </a:fld>
            <a:endParaRPr lang="ru-RU"/>
          </a:p>
        </p:txBody>
      </p:sp>
      <p:sp>
        <p:nvSpPr>
          <p:cNvPr id="5" name="Прямоугольник 4"/>
          <p:cNvSpPr/>
          <p:nvPr/>
        </p:nvSpPr>
        <p:spPr>
          <a:xfrm>
            <a:off x="388864" y="260648"/>
            <a:ext cx="7954912" cy="954107"/>
          </a:xfrm>
          <a:prstGeom prst="rect">
            <a:avLst/>
          </a:prstGeom>
        </p:spPr>
        <p:txBody>
          <a:bodyPr wrap="square">
            <a:spAutoFit/>
          </a:bodyPr>
          <a:lstStyle/>
          <a:p>
            <a:pPr algn="ctr"/>
            <a:r>
              <a:rPr lang="ru-RU" sz="2800" dirty="0" smtClean="0">
                <a:solidFill>
                  <a:srgbClr val="FF0000"/>
                </a:solidFill>
              </a:rPr>
              <a:t>Направления </a:t>
            </a:r>
            <a:r>
              <a:rPr lang="ru-RU" sz="2800" dirty="0">
                <a:solidFill>
                  <a:srgbClr val="FF0000"/>
                </a:solidFill>
              </a:rPr>
              <a:t>рационального использования энергоресурсов </a:t>
            </a:r>
          </a:p>
        </p:txBody>
      </p:sp>
    </p:spTree>
    <p:extLst>
      <p:ext uri="{BB962C8B-B14F-4D97-AF65-F5344CB8AC3E}">
        <p14:creationId xmlns:p14="http://schemas.microsoft.com/office/powerpoint/2010/main" val="873544470"/>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395536" y="1340768"/>
            <a:ext cx="8291264" cy="5184576"/>
          </a:xfrm>
        </p:spPr>
        <p:txBody>
          <a:bodyPr>
            <a:noAutofit/>
          </a:bodyPr>
          <a:lstStyle/>
          <a:p>
            <a:pPr algn="just"/>
            <a:endParaRPr lang="ru-RU" dirty="0"/>
          </a:p>
          <a:p>
            <a:pPr algn="just"/>
            <a:r>
              <a:rPr lang="ru-RU" i="1" dirty="0" smtClean="0"/>
              <a:t>топливному</a:t>
            </a:r>
            <a:r>
              <a:rPr lang="ru-RU" dirty="0" smtClean="0"/>
              <a:t> </a:t>
            </a:r>
            <a:r>
              <a:rPr lang="ru-RU" dirty="0"/>
              <a:t>- с использованием не пригодных к дальнейшей переработке горючих отходов в качестве топлива;</a:t>
            </a:r>
          </a:p>
          <a:p>
            <a:pPr algn="just"/>
            <a:r>
              <a:rPr lang="ru-RU" i="1" dirty="0" smtClean="0"/>
              <a:t>тепловому</a:t>
            </a:r>
            <a:r>
              <a:rPr lang="ru-RU" dirty="0" smtClean="0"/>
              <a:t> </a:t>
            </a:r>
            <a:r>
              <a:rPr lang="ru-RU" dirty="0"/>
              <a:t>(холодильному) - с использованием теплоты отходящих газов печей и котлов, теплоты основной, промежуточной и побочной продукции, отработанной теплоты горячих воды, пара и воздуха и ВЭР избыточного давления;</a:t>
            </a:r>
          </a:p>
          <a:p>
            <a:pPr algn="just"/>
            <a:r>
              <a:rPr lang="ru-RU" i="1" dirty="0" smtClean="0"/>
              <a:t>силовому</a:t>
            </a:r>
            <a:r>
              <a:rPr lang="ru-RU" dirty="0" smtClean="0"/>
              <a:t> </a:t>
            </a:r>
            <a:r>
              <a:rPr lang="ru-RU" dirty="0"/>
              <a:t>- с использованием механической и электрической энергии, вырабатываемой за счет ВЭР;</a:t>
            </a:r>
          </a:p>
          <a:p>
            <a:pPr algn="just"/>
            <a:r>
              <a:rPr lang="ru-RU" i="1" dirty="0" smtClean="0"/>
              <a:t>комбинированному</a:t>
            </a:r>
            <a:r>
              <a:rPr lang="ru-RU" dirty="0" smtClean="0"/>
              <a:t> </a:t>
            </a:r>
            <a:r>
              <a:rPr lang="ru-RU" dirty="0"/>
              <a:t>- для производства теплоты (холода), электрической или механической энергии. </a:t>
            </a:r>
          </a:p>
        </p:txBody>
      </p:sp>
      <p:sp>
        <p:nvSpPr>
          <p:cNvPr id="4" name="Номер слайда 3"/>
          <p:cNvSpPr>
            <a:spLocks noGrp="1"/>
          </p:cNvSpPr>
          <p:nvPr>
            <p:ph type="sldNum" sz="quarter" idx="12"/>
          </p:nvPr>
        </p:nvSpPr>
        <p:spPr/>
        <p:txBody>
          <a:bodyPr/>
          <a:lstStyle/>
          <a:p>
            <a:fld id="{66B7482C-1060-43B6-90AD-010C370E139C}" type="slidenum">
              <a:rPr lang="ru-RU" smtClean="0"/>
              <a:t>49</a:t>
            </a:fld>
            <a:endParaRPr lang="ru-RU"/>
          </a:p>
        </p:txBody>
      </p:sp>
      <p:sp>
        <p:nvSpPr>
          <p:cNvPr id="2" name="Прямоугольник 1"/>
          <p:cNvSpPr/>
          <p:nvPr/>
        </p:nvSpPr>
        <p:spPr>
          <a:xfrm>
            <a:off x="251520" y="694437"/>
            <a:ext cx="8712968" cy="830997"/>
          </a:xfrm>
          <a:prstGeom prst="rect">
            <a:avLst/>
          </a:prstGeom>
        </p:spPr>
        <p:txBody>
          <a:bodyPr wrap="square">
            <a:spAutoFit/>
          </a:bodyPr>
          <a:lstStyle/>
          <a:p>
            <a:pPr algn="just"/>
            <a:r>
              <a:rPr lang="ru-RU" sz="2400" dirty="0">
                <a:solidFill>
                  <a:srgbClr val="FF0000"/>
                </a:solidFill>
              </a:rPr>
              <a:t>В утилизационных установках ВЭР могут применяться по следующим направлениям:</a:t>
            </a:r>
          </a:p>
        </p:txBody>
      </p:sp>
    </p:spTree>
    <p:extLst>
      <p:ext uri="{BB962C8B-B14F-4D97-AF65-F5344CB8AC3E}">
        <p14:creationId xmlns:p14="http://schemas.microsoft.com/office/powerpoint/2010/main" val="4283419342"/>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Объект 4"/>
          <p:cNvPicPr>
            <a:picLocks noGrp="1" noChangeAspect="1"/>
          </p:cNvPicPr>
          <p:nvPr>
            <p:ph idx="1"/>
          </p:nvPr>
        </p:nvPicPr>
        <p:blipFill rotWithShape="1">
          <a:blip r:embed="rId2"/>
          <a:srcRect l="6039" r="4599" b="26331"/>
          <a:stretch/>
        </p:blipFill>
        <p:spPr>
          <a:xfrm>
            <a:off x="251520" y="1268760"/>
            <a:ext cx="2695195" cy="2502681"/>
          </a:xfrm>
          <a:prstGeom prst="rect">
            <a:avLst/>
          </a:prstGeom>
        </p:spPr>
      </p:pic>
      <p:sp>
        <p:nvSpPr>
          <p:cNvPr id="4" name="Номер слайда 3"/>
          <p:cNvSpPr>
            <a:spLocks noGrp="1"/>
          </p:cNvSpPr>
          <p:nvPr>
            <p:ph type="sldNum" sz="quarter" idx="12"/>
          </p:nvPr>
        </p:nvSpPr>
        <p:spPr/>
        <p:txBody>
          <a:bodyPr/>
          <a:lstStyle/>
          <a:p>
            <a:fld id="{66B7482C-1060-43B6-90AD-010C370E139C}" type="slidenum">
              <a:rPr lang="ru-RU" smtClean="0"/>
              <a:t>50</a:t>
            </a:fld>
            <a:endParaRPr lang="ru-RU"/>
          </a:p>
        </p:txBody>
      </p:sp>
      <p:sp>
        <p:nvSpPr>
          <p:cNvPr id="6" name="Прямоугольник 5"/>
          <p:cNvSpPr/>
          <p:nvPr/>
        </p:nvSpPr>
        <p:spPr>
          <a:xfrm>
            <a:off x="3347864" y="1897013"/>
            <a:ext cx="5671120" cy="1631216"/>
          </a:xfrm>
          <a:prstGeom prst="rect">
            <a:avLst/>
          </a:prstGeom>
        </p:spPr>
        <p:txBody>
          <a:bodyPr wrap="square">
            <a:spAutoFit/>
          </a:bodyPr>
          <a:lstStyle/>
          <a:p>
            <a:pPr algn="just"/>
            <a:r>
              <a:rPr lang="ru-RU" sz="2000" i="1" dirty="0">
                <a:solidFill>
                  <a:srgbClr val="333333"/>
                </a:solidFill>
                <a:latin typeface="Open Sans"/>
              </a:rPr>
              <a:t>Теплота отходящих газов или продуктов реакции может быть использована для предварительного нагрева технологических газов и </a:t>
            </a:r>
            <a:r>
              <a:rPr lang="ru-RU" sz="2000" i="1" dirty="0" smtClean="0">
                <a:solidFill>
                  <a:srgbClr val="333333"/>
                </a:solidFill>
                <a:latin typeface="Open Sans"/>
              </a:rPr>
              <a:t>воздуха, для производства пара и подогрева воды.</a:t>
            </a:r>
            <a:r>
              <a:rPr lang="ru-RU" sz="2000" i="1" dirty="0">
                <a:solidFill>
                  <a:srgbClr val="333333"/>
                </a:solidFill>
                <a:latin typeface="Open Sans"/>
              </a:rPr>
              <a:t> </a:t>
            </a:r>
            <a:endParaRPr lang="ru-RU" sz="2000" i="1" dirty="0"/>
          </a:p>
        </p:txBody>
      </p:sp>
      <p:sp>
        <p:nvSpPr>
          <p:cNvPr id="7" name="Заголовок 6"/>
          <p:cNvSpPr>
            <a:spLocks noGrp="1"/>
          </p:cNvSpPr>
          <p:nvPr>
            <p:ph type="title"/>
          </p:nvPr>
        </p:nvSpPr>
        <p:spPr>
          <a:xfrm>
            <a:off x="119133" y="370769"/>
            <a:ext cx="8579296" cy="375320"/>
          </a:xfrm>
        </p:spPr>
        <p:txBody>
          <a:bodyPr>
            <a:noAutofit/>
          </a:bodyPr>
          <a:lstStyle/>
          <a:p>
            <a:r>
              <a:rPr lang="ru-RU" sz="2800" dirty="0" smtClean="0"/>
              <a:t>Примеры использования ВЭР в химическом производстве</a:t>
            </a:r>
            <a:endParaRPr lang="ru-RU" sz="2800" dirty="0"/>
          </a:p>
        </p:txBody>
      </p:sp>
      <p:pic>
        <p:nvPicPr>
          <p:cNvPr id="8" name="Рисунок 7"/>
          <p:cNvPicPr>
            <a:picLocks noChangeAspect="1"/>
          </p:cNvPicPr>
          <p:nvPr/>
        </p:nvPicPr>
        <p:blipFill rotWithShape="1">
          <a:blip r:embed="rId3"/>
          <a:srcRect l="-1" r="-4675" b="40151"/>
          <a:stretch/>
        </p:blipFill>
        <p:spPr>
          <a:xfrm>
            <a:off x="2416060" y="3771441"/>
            <a:ext cx="3744416" cy="2634959"/>
          </a:xfrm>
          <a:prstGeom prst="rect">
            <a:avLst/>
          </a:prstGeom>
        </p:spPr>
      </p:pic>
    </p:spTree>
    <p:extLst>
      <p:ext uri="{BB962C8B-B14F-4D97-AF65-F5344CB8AC3E}">
        <p14:creationId xmlns:p14="http://schemas.microsoft.com/office/powerpoint/2010/main" val="3420133314"/>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ru-RU" dirty="0" smtClean="0"/>
              <a:t>Задание:</a:t>
            </a:r>
            <a:endParaRPr lang="ru-RU" dirty="0"/>
          </a:p>
        </p:txBody>
      </p:sp>
      <p:sp>
        <p:nvSpPr>
          <p:cNvPr id="3" name="Объект 2"/>
          <p:cNvSpPr>
            <a:spLocks noGrp="1"/>
          </p:cNvSpPr>
          <p:nvPr>
            <p:ph idx="1"/>
          </p:nvPr>
        </p:nvSpPr>
        <p:spPr>
          <a:xfrm>
            <a:off x="457200" y="1473200"/>
            <a:ext cx="8229600" cy="4876800"/>
          </a:xfrm>
        </p:spPr>
        <p:txBody>
          <a:bodyPr>
            <a:normAutofit/>
          </a:bodyPr>
          <a:lstStyle/>
          <a:p>
            <a:pPr marL="457200" indent="-457200" algn="just">
              <a:buAutoNum type="arabicPeriod"/>
            </a:pPr>
            <a:r>
              <a:rPr lang="ru-RU" dirty="0" smtClean="0"/>
              <a:t>Какая из представленных принципиальных схем потоков и энергии относится к энергохимическому предприятию? Обоснуйте свой выбор!</a:t>
            </a:r>
          </a:p>
          <a:p>
            <a:pPr marL="457200" indent="-457200" algn="just">
              <a:buAutoNum type="arabicPeriod"/>
            </a:pPr>
            <a:r>
              <a:rPr lang="ru-RU" dirty="0" smtClean="0"/>
              <a:t>Назовите представленные на схемах аппараты (</a:t>
            </a:r>
            <a:r>
              <a:rPr lang="ru-RU" dirty="0"/>
              <a:t>1 –; </a:t>
            </a:r>
            <a:r>
              <a:rPr lang="ru-RU" dirty="0" smtClean="0"/>
              <a:t>2</a:t>
            </a:r>
            <a:r>
              <a:rPr lang="ru-RU" dirty="0"/>
              <a:t>, 5, 7, 8 –; </a:t>
            </a:r>
            <a:r>
              <a:rPr lang="ru-RU" dirty="0" smtClean="0"/>
              <a:t>3 </a:t>
            </a:r>
            <a:r>
              <a:rPr lang="ru-RU" dirty="0"/>
              <a:t>–; </a:t>
            </a:r>
            <a:r>
              <a:rPr lang="ru-RU" dirty="0" smtClean="0"/>
              <a:t>4 </a:t>
            </a:r>
            <a:r>
              <a:rPr lang="ru-RU" dirty="0"/>
              <a:t>–, </a:t>
            </a:r>
            <a:r>
              <a:rPr lang="ru-RU" dirty="0" smtClean="0"/>
              <a:t>6 –).</a:t>
            </a:r>
          </a:p>
          <a:p>
            <a:pPr marL="457200" indent="-457200" algn="just">
              <a:buAutoNum type="arabicPeriod"/>
            </a:pPr>
            <a:r>
              <a:rPr lang="ru-RU" dirty="0" smtClean="0"/>
              <a:t>С помощью какой установки происходит использование выделившегося в химическом процессе тепла и преобразование его в энергию?</a:t>
            </a:r>
          </a:p>
          <a:p>
            <a:pPr marL="457200" indent="-457200" algn="just">
              <a:buAutoNum type="arabicPeriod"/>
            </a:pPr>
            <a:endParaRPr lang="ru-RU" dirty="0" smtClean="0"/>
          </a:p>
          <a:p>
            <a:pPr marL="0" indent="0" algn="just">
              <a:buNone/>
            </a:pPr>
            <a:endParaRPr lang="ru-RU" dirty="0" smtClean="0"/>
          </a:p>
        </p:txBody>
      </p:sp>
      <p:sp>
        <p:nvSpPr>
          <p:cNvPr id="4" name="Номер слайда 3"/>
          <p:cNvSpPr>
            <a:spLocks noGrp="1"/>
          </p:cNvSpPr>
          <p:nvPr>
            <p:ph type="sldNum" sz="quarter" idx="12"/>
          </p:nvPr>
        </p:nvSpPr>
        <p:spPr/>
        <p:txBody>
          <a:bodyPr/>
          <a:lstStyle/>
          <a:p>
            <a:fld id="{66B7482C-1060-43B6-90AD-010C370E139C}" type="slidenum">
              <a:rPr lang="ru-RU" smtClean="0"/>
              <a:t>51</a:t>
            </a:fld>
            <a:endParaRPr lang="ru-RU"/>
          </a:p>
        </p:txBody>
      </p:sp>
    </p:spTree>
    <p:extLst>
      <p:ext uri="{BB962C8B-B14F-4D97-AF65-F5344CB8AC3E}">
        <p14:creationId xmlns:p14="http://schemas.microsoft.com/office/powerpoint/2010/main" val="2618395361"/>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Объект 4"/>
          <p:cNvPicPr>
            <a:picLocks noGrp="1" noChangeAspect="1"/>
          </p:cNvPicPr>
          <p:nvPr>
            <p:ph idx="1"/>
          </p:nvPr>
        </p:nvPicPr>
        <p:blipFill rotWithShape="1">
          <a:blip r:embed="rId3"/>
          <a:srcRect l="11031" t="21276" r="65381" b="10280"/>
          <a:stretch/>
        </p:blipFill>
        <p:spPr>
          <a:xfrm rot="5400000">
            <a:off x="1756243" y="-1242685"/>
            <a:ext cx="5522996" cy="8100393"/>
          </a:xfrm>
          <a:prstGeom prst="rect">
            <a:avLst/>
          </a:prstGeom>
        </p:spPr>
      </p:pic>
      <p:sp>
        <p:nvSpPr>
          <p:cNvPr id="4" name="Номер слайда 3"/>
          <p:cNvSpPr>
            <a:spLocks noGrp="1"/>
          </p:cNvSpPr>
          <p:nvPr>
            <p:ph type="sldNum" sz="quarter" idx="12"/>
          </p:nvPr>
        </p:nvSpPr>
        <p:spPr/>
        <p:txBody>
          <a:bodyPr/>
          <a:lstStyle/>
          <a:p>
            <a:fld id="{66B7482C-1060-43B6-90AD-010C370E139C}" type="slidenum">
              <a:rPr lang="ru-RU" smtClean="0"/>
              <a:t>52</a:t>
            </a:fld>
            <a:endParaRPr lang="ru-RU"/>
          </a:p>
        </p:txBody>
      </p:sp>
      <p:sp>
        <p:nvSpPr>
          <p:cNvPr id="10" name="Прямоугольник 9"/>
          <p:cNvSpPr/>
          <p:nvPr/>
        </p:nvSpPr>
        <p:spPr>
          <a:xfrm>
            <a:off x="107504" y="5661248"/>
            <a:ext cx="8928992" cy="923330"/>
          </a:xfrm>
          <a:prstGeom prst="rect">
            <a:avLst/>
          </a:prstGeom>
        </p:spPr>
        <p:txBody>
          <a:bodyPr wrap="square">
            <a:spAutoFit/>
          </a:bodyPr>
          <a:lstStyle/>
          <a:p>
            <a:r>
              <a:rPr lang="ru-RU" dirty="0" smtClean="0"/>
              <a:t>Принципиальная </a:t>
            </a:r>
            <a:r>
              <a:rPr lang="ru-RU" dirty="0"/>
              <a:t>схема потоков энергии и энергоснабжения химического предприятия</a:t>
            </a:r>
            <a:r>
              <a:rPr lang="ru-RU" dirty="0" smtClean="0"/>
              <a:t>: 1 </a:t>
            </a:r>
            <a:r>
              <a:rPr lang="ru-RU" dirty="0"/>
              <a:t>– компрессор; 2, 5, 7, 8 – теплообменные аппараты; 3 – реактор; </a:t>
            </a:r>
            <a:endParaRPr lang="ru-RU" dirty="0" smtClean="0"/>
          </a:p>
          <a:p>
            <a:r>
              <a:rPr lang="ru-RU" dirty="0" smtClean="0"/>
              <a:t>4 </a:t>
            </a:r>
            <a:r>
              <a:rPr lang="ru-RU" dirty="0"/>
              <a:t>– насос</a:t>
            </a:r>
            <a:r>
              <a:rPr lang="ru-RU" dirty="0" smtClean="0"/>
              <a:t>, 6 – абсорбер.</a:t>
            </a:r>
            <a:endParaRPr lang="ru-RU" dirty="0"/>
          </a:p>
        </p:txBody>
      </p:sp>
    </p:spTree>
    <p:extLst>
      <p:ext uri="{BB962C8B-B14F-4D97-AF65-F5344CB8AC3E}">
        <p14:creationId xmlns:p14="http://schemas.microsoft.com/office/powerpoint/2010/main" val="817221834"/>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Объект 4"/>
          <p:cNvPicPr>
            <a:picLocks noGrp="1" noChangeAspect="1"/>
          </p:cNvPicPr>
          <p:nvPr>
            <p:ph idx="1"/>
          </p:nvPr>
        </p:nvPicPr>
        <p:blipFill rotWithShape="1">
          <a:blip r:embed="rId3"/>
          <a:srcRect l="22051" t="22258" r="59278" b="12890"/>
          <a:stretch/>
        </p:blipFill>
        <p:spPr>
          <a:xfrm rot="5400000">
            <a:off x="1977216" y="-816976"/>
            <a:ext cx="5112568" cy="7987896"/>
          </a:xfrm>
          <a:prstGeom prst="rect">
            <a:avLst/>
          </a:prstGeom>
        </p:spPr>
      </p:pic>
      <p:sp>
        <p:nvSpPr>
          <p:cNvPr id="4" name="Номер слайда 3"/>
          <p:cNvSpPr>
            <a:spLocks noGrp="1"/>
          </p:cNvSpPr>
          <p:nvPr>
            <p:ph type="sldNum" sz="quarter" idx="12"/>
          </p:nvPr>
        </p:nvSpPr>
        <p:spPr/>
        <p:txBody>
          <a:bodyPr/>
          <a:lstStyle/>
          <a:p>
            <a:fld id="{66B7482C-1060-43B6-90AD-010C370E139C}" type="slidenum">
              <a:rPr lang="ru-RU" smtClean="0"/>
              <a:t>53</a:t>
            </a:fld>
            <a:endParaRPr lang="ru-RU"/>
          </a:p>
        </p:txBody>
      </p:sp>
      <p:sp>
        <p:nvSpPr>
          <p:cNvPr id="6" name="Прямоугольник 5"/>
          <p:cNvSpPr/>
          <p:nvPr/>
        </p:nvSpPr>
        <p:spPr>
          <a:xfrm>
            <a:off x="10924" y="5733256"/>
            <a:ext cx="9133076" cy="923330"/>
          </a:xfrm>
          <a:prstGeom prst="rect">
            <a:avLst/>
          </a:prstGeom>
        </p:spPr>
        <p:txBody>
          <a:bodyPr wrap="square">
            <a:spAutoFit/>
          </a:bodyPr>
          <a:lstStyle/>
          <a:p>
            <a:r>
              <a:rPr lang="ru-RU" dirty="0" smtClean="0"/>
              <a:t>Принципиальная </a:t>
            </a:r>
            <a:r>
              <a:rPr lang="ru-RU" dirty="0"/>
              <a:t>схема потоков энергии и вещества </a:t>
            </a:r>
            <a:r>
              <a:rPr lang="ru-RU" dirty="0" err="1"/>
              <a:t>энергохимикотехнологического</a:t>
            </a:r>
            <a:r>
              <a:rPr lang="ru-RU" dirty="0"/>
              <a:t> предприятия:</a:t>
            </a:r>
          </a:p>
          <a:p>
            <a:r>
              <a:rPr lang="ru-RU" dirty="0"/>
              <a:t>1 – компрессор; 2, 5, 7, 8 – теплообменные аппараты; 3 – реактор; 4 – насос, 6 – абсорбер </a:t>
            </a:r>
          </a:p>
        </p:txBody>
      </p:sp>
    </p:spTree>
    <p:extLst>
      <p:ext uri="{BB962C8B-B14F-4D97-AF65-F5344CB8AC3E}">
        <p14:creationId xmlns:p14="http://schemas.microsoft.com/office/powerpoint/2010/main" val="2476671101"/>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Ясность">
  <a:themeElements>
    <a:clrScheme name="Ясность">
      <a:dk1>
        <a:srgbClr val="292934"/>
      </a:dk1>
      <a:lt1>
        <a:srgbClr val="FFFFFF"/>
      </a:lt1>
      <a:dk2>
        <a:srgbClr val="D2533C"/>
      </a:dk2>
      <a:lt2>
        <a:srgbClr val="F3F2DC"/>
      </a:lt2>
      <a:accent1>
        <a:srgbClr val="93A299"/>
      </a:accent1>
      <a:accent2>
        <a:srgbClr val="AD8F67"/>
      </a:accent2>
      <a:accent3>
        <a:srgbClr val="726056"/>
      </a:accent3>
      <a:accent4>
        <a:srgbClr val="4C5A6A"/>
      </a:accent4>
      <a:accent5>
        <a:srgbClr val="808DA0"/>
      </a:accent5>
      <a:accent6>
        <a:srgbClr val="79463D"/>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Ясность">
      <a:fillStyleLst>
        <a:solidFill>
          <a:schemeClr val="phClr"/>
        </a:solidFill>
        <a:gradFill rotWithShape="1">
          <a:gsLst>
            <a:gs pos="0">
              <a:schemeClr val="phClr">
                <a:tint val="50000"/>
                <a:shade val="86000"/>
                <a:satMod val="140000"/>
              </a:schemeClr>
            </a:gs>
            <a:gs pos="45000">
              <a:schemeClr val="phClr">
                <a:tint val="48000"/>
                <a:satMod val="150000"/>
              </a:schemeClr>
            </a:gs>
            <a:gs pos="100000">
              <a:schemeClr val="phClr">
                <a:tint val="28000"/>
                <a:satMod val="160000"/>
              </a:schemeClr>
            </a:gs>
          </a:gsLst>
          <a:path path="circle">
            <a:fillToRect l="100000" t="100000" r="100000" b="100000"/>
          </a:path>
        </a:gradFill>
        <a:gradFill rotWithShape="1">
          <a:gsLst>
            <a:gs pos="0">
              <a:schemeClr val="phClr">
                <a:shade val="70000"/>
                <a:satMod val="150000"/>
              </a:schemeClr>
            </a:gs>
            <a:gs pos="34000">
              <a:schemeClr val="phClr">
                <a:shade val="70000"/>
                <a:satMod val="140000"/>
              </a:schemeClr>
            </a:gs>
            <a:gs pos="70000">
              <a:schemeClr val="phClr">
                <a:tint val="100000"/>
                <a:shade val="90000"/>
                <a:satMod val="140000"/>
              </a:schemeClr>
            </a:gs>
            <a:gs pos="100000">
              <a:schemeClr val="phClr">
                <a:tint val="100000"/>
                <a:shade val="100000"/>
                <a:satMod val="100000"/>
              </a:schemeClr>
            </a:gs>
          </a:gsLst>
          <a:path path="circle">
            <a:fillToRect l="100000" t="100000" r="100000" b="100000"/>
          </a:path>
        </a:gradFill>
      </a:fillStyleLst>
      <a:lnStyleLst>
        <a:ln w="9525" cap="flat" cmpd="sng" algn="ctr">
          <a:solidFill>
            <a:schemeClr val="phClr"/>
          </a:solidFill>
          <a:prstDash val="solid"/>
        </a:ln>
        <a:ln w="26425" cap="flat" cmpd="sng" algn="ctr">
          <a:solidFill>
            <a:schemeClr val="phClr"/>
          </a:solidFill>
          <a:prstDash val="solid"/>
        </a:ln>
        <a:ln w="4445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38100" dist="25400" dir="2700000" algn="br" rotWithShape="0">
              <a:srgbClr val="000000">
                <a:alpha val="60000"/>
              </a:srgbClr>
            </a:outerShdw>
          </a:effectLst>
          <a:scene3d>
            <a:camera prst="orthographicFront">
              <a:rot lat="0" lon="0" rev="0"/>
            </a:camera>
            <a:lightRig rig="balanced" dir="t">
              <a:rot lat="0" lon="0" rev="5100000"/>
            </a:lightRig>
          </a:scene3d>
          <a:sp3d contourW="6350">
            <a:bevelT w="29210" h="12700"/>
            <a:contourClr>
              <a:schemeClr val="phClr">
                <a:shade val="30000"/>
                <a:satMod val="130000"/>
              </a:schemeClr>
            </a:contourClr>
          </a:sp3d>
        </a:effectStyle>
      </a:effectStyleLst>
      <a:bgFillStyleLst>
        <a:solidFill>
          <a:schemeClr val="phClr"/>
        </a:solidFill>
        <a:gradFill rotWithShape="1">
          <a:gsLst>
            <a:gs pos="0">
              <a:schemeClr val="phClr">
                <a:tint val="85000"/>
                <a:satMod val="180000"/>
              </a:schemeClr>
            </a:gs>
            <a:gs pos="40000">
              <a:schemeClr val="phClr">
                <a:tint val="95000"/>
                <a:shade val="85000"/>
                <a:satMod val="150000"/>
              </a:schemeClr>
            </a:gs>
            <a:gs pos="100000">
              <a:schemeClr val="phClr">
                <a:shade val="45000"/>
                <a:satMod val="200000"/>
              </a:schemeClr>
            </a:gs>
          </a:gsLst>
          <a:lin ang="5400000" scaled="0"/>
        </a:gradFill>
        <a:blipFill rotWithShape="1">
          <a:blip xmlns:r="http://schemas.openxmlformats.org/officeDocument/2006/relationships" r:embed="rId1">
            <a:duotone>
              <a:schemeClr val="phClr">
                <a:shade val="55000"/>
              </a:schemeClr>
              <a:schemeClr val="phClr">
                <a:tint val="97000"/>
                <a:satMod val="95000"/>
              </a:schemeClr>
            </a:duotone>
          </a:blip>
          <a:tile tx="0" ty="0" sx="70000" sy="70000" flip="none" algn="tl"/>
        </a:blip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Clarity</Template>
  <TotalTime>1572</TotalTime>
  <Words>3881</Words>
  <Application>Microsoft Office PowerPoint</Application>
  <PresentationFormat>Экран (4:3)</PresentationFormat>
  <Paragraphs>362</Paragraphs>
  <Slides>53</Slides>
  <Notes>18</Notes>
  <HiddenSlides>0</HiddenSlides>
  <MMClips>0</MMClips>
  <ScaleCrop>false</ScaleCrop>
  <HeadingPairs>
    <vt:vector size="4" baseType="variant">
      <vt:variant>
        <vt:lpstr>Тема</vt:lpstr>
      </vt:variant>
      <vt:variant>
        <vt:i4>1</vt:i4>
      </vt:variant>
      <vt:variant>
        <vt:lpstr>Заголовки слайдов</vt:lpstr>
      </vt:variant>
      <vt:variant>
        <vt:i4>53</vt:i4>
      </vt:variant>
    </vt:vector>
  </HeadingPairs>
  <TitlesOfParts>
    <vt:vector size="54" baseType="lpstr">
      <vt:lpstr>Ясность</vt:lpstr>
      <vt:lpstr>Энерго-  и ресурсосбережение в химическом производстве</vt:lpstr>
      <vt:lpstr>Химическая технология </vt:lpstr>
      <vt:lpstr>Химическое производство - замкнутая система,  взаимодействующая с окружающей средой. </vt:lpstr>
      <vt:lpstr>Система отличается двумя особенностями: </vt:lpstr>
      <vt:lpstr>Презентация PowerPoint</vt:lpstr>
      <vt:lpstr>Функциональные подсистемы обеспечивают выполнение химического производства и его функционирование в целом.</vt:lpstr>
      <vt:lpstr>Масштабные подсистемы ХТС можно систематизировать в виде иерархической последовательности – иерархической структуры ХТС  </vt:lpstr>
      <vt:lpstr>Классификация элементов ХТС по назначению </vt:lpstr>
      <vt:lpstr>Модели  химико-технологической системы </vt:lpstr>
      <vt:lpstr>Презентация PowerPoint</vt:lpstr>
      <vt:lpstr>Типовые химические и физические процессы</vt:lpstr>
      <vt:lpstr>Функциональная модель (схема) </vt:lpstr>
      <vt:lpstr>Схема стадий технологического процесса </vt:lpstr>
      <vt:lpstr>Технологическая модель (схема) </vt:lpstr>
      <vt:lpstr>Структурная модель (схема)</vt:lpstr>
      <vt:lpstr>Фрагмент операторной схемы  синтеза аммиака</vt:lpstr>
      <vt:lpstr>Математическая модель (описание)</vt:lpstr>
      <vt:lpstr>Метод «черного ящика»</vt:lpstr>
      <vt:lpstr>Презентация PowerPoint</vt:lpstr>
      <vt:lpstr>Ресурсосбережение ХТП</vt:lpstr>
      <vt:lpstr>ПРИНЦИП КОМПЛЕКСНОГО ИСПОЛЬЗОВАНИЯ                          СЫРЬЕВЫХ РЕСУРСОВ </vt:lpstr>
      <vt:lpstr>Сущность комплексного использования</vt:lpstr>
      <vt:lpstr>Пути решения максимально полного использования природного сырья,  энергии с минимальным воздействием на окружающую среду следующие: </vt:lpstr>
      <vt:lpstr>Пример комплексного использования сырья и вторичных материальных ресурсов </vt:lpstr>
      <vt:lpstr>Энергосбережение </vt:lpstr>
      <vt:lpstr>Источники энергии</vt:lpstr>
      <vt:lpstr> </vt:lpstr>
      <vt:lpstr>Основные стратегические подходы и методы рационального использования энергоресурсов</vt:lpstr>
      <vt:lpstr>ВИДЫ ЭНЕРГИИ И РЕСУРСОВ</vt:lpstr>
      <vt:lpstr>Презентация PowerPoint</vt:lpstr>
      <vt:lpstr>Презентация PowerPoint</vt:lpstr>
      <vt:lpstr>Презентация PowerPoint</vt:lpstr>
      <vt:lpstr>Классификация видов энергии</vt:lpstr>
      <vt:lpstr>Презентация PowerPoint</vt:lpstr>
      <vt:lpstr>Презентация PowerPoint</vt:lpstr>
      <vt:lpstr>Презентация PowerPoint</vt:lpstr>
      <vt:lpstr>Презентация PowerPoint</vt:lpstr>
      <vt:lpstr>ЭНЕРГЕТИЧЕСКИЕ РЕСУРСЫ СОВРЕМЕННОГО ПРОИЗВОДСТВА</vt:lpstr>
      <vt:lpstr>ЭНЕРГЕТИЧЕСКИЕ РЕСУРСЫ СОВРЕМЕННОГО ПРОИЗВОДСТВА</vt:lpstr>
      <vt:lpstr>ЭНЕРГЕТИЧЕСКИЕ РЕСУРСЫ СОВРЕМЕННОГО ПРОИЗВОДСТВА</vt:lpstr>
      <vt:lpstr>Классификация энергетических ресурсов</vt:lpstr>
      <vt:lpstr>Презентация PowerPoint</vt:lpstr>
      <vt:lpstr>Использование энергетических ресурсов </vt:lpstr>
      <vt:lpstr>Химическое предприятие - источник энергии </vt:lpstr>
      <vt:lpstr>Вторичные энергетические ресурсы </vt:lpstr>
      <vt:lpstr>Презентация PowerPoint</vt:lpstr>
      <vt:lpstr>Виды ВЭР</vt:lpstr>
      <vt:lpstr>Презентация PowerPoint</vt:lpstr>
      <vt:lpstr>Презентация PowerPoint</vt:lpstr>
      <vt:lpstr>Примеры использования ВЭР в химическом производстве</vt:lpstr>
      <vt:lpstr>Задание:</vt:lpstr>
      <vt:lpstr>Презентация PowerPoint</vt:lpstr>
      <vt:lpstr>Презентация PowerPoint</vt:lpstr>
    </vt:vector>
  </TitlesOfParts>
  <Company>Microsoft</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troyan</dc:creator>
  <cp:lastModifiedBy>Anna A. Troyan</cp:lastModifiedBy>
  <cp:revision>55</cp:revision>
  <dcterms:created xsi:type="dcterms:W3CDTF">2014-09-01T03:37:35Z</dcterms:created>
  <dcterms:modified xsi:type="dcterms:W3CDTF">2015-09-15T03:43:48Z</dcterms:modified>
</cp:coreProperties>
</file>