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2" r:id="rId2"/>
    <p:sldId id="347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56" r:id="rId13"/>
    <p:sldId id="381" r:id="rId14"/>
    <p:sldId id="358" r:id="rId15"/>
    <p:sldId id="360" r:id="rId16"/>
    <p:sldId id="361" r:id="rId17"/>
    <p:sldId id="362" r:id="rId18"/>
    <p:sldId id="364" r:id="rId19"/>
    <p:sldId id="393" r:id="rId20"/>
    <p:sldId id="366" r:id="rId21"/>
    <p:sldId id="392" r:id="rId22"/>
    <p:sldId id="376" r:id="rId23"/>
    <p:sldId id="3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43" autoAdjust="0"/>
  </p:normalViewPr>
  <p:slideViewPr>
    <p:cSldViewPr>
      <p:cViewPr varScale="1">
        <p:scale>
          <a:sx n="65" d="100"/>
          <a:sy n="65" d="100"/>
        </p:scale>
        <p:origin x="-9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233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ходе определения часть анализируемого образца переводят в атомный пар (аэрозоль) и измеряют </a:t>
            </a:r>
            <a:r>
              <a:rPr lang="ru-RU" dirty="0" err="1" smtClean="0"/>
              <a:t>погло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щение</a:t>
            </a:r>
            <a:r>
              <a:rPr lang="ru-RU" dirty="0" smtClean="0"/>
              <a:t> этим паром излучения характеристичного для определяемого элемента.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761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Распределительная хроматография – разделение веществ вследствие их различного распределения между двумя жидкими фазами, одна из которых неподвижна, а другая – подвижна.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87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345" y="1484784"/>
            <a:ext cx="748673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№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контроля окружающей среды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355976" y="4941168"/>
            <a:ext cx="44398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Ст. преп. 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0488" y="332656"/>
            <a:ext cx="64913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определения загрязняющих веществ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gegc\Desktop\clip_image008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417518" cy="515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5255" y="999929"/>
            <a:ext cx="3571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Спектроскопические методы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8061" y="1700808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Различают методы атомной и молекулярной спектроскопии.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Методы атомной спектроскопии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основаны на явлениях поглощения (например, атомно-абсорбционный) и испускания (например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эмиссионная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фотометрия пламени) света свободными атомами, а также их люминесценции (например,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атомно-флуоресцентный)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молекулярной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спектроскопии основаны на явлениях поглощения (например,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УФ- и ИК-спектроскопия)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испускания (например,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флюориметрия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молекулами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1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8" y="117547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47817"/>
            <a:ext cx="3521409" cy="139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662349"/>
            <a:ext cx="3721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Молекулярная спектроскопия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41" y="1535599"/>
            <a:ext cx="2996395" cy="224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 descr="кад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0220" y="3429000"/>
            <a:ext cx="1983966" cy="274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7456" y="616931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Ультрафиолетовый спектр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мезосульфурон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-метила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ацетонитриле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48880"/>
            <a:ext cx="3665425" cy="243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89486" y="6315981"/>
            <a:ext cx="2278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ИК - спектр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бензпирена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03" b="18315"/>
          <a:stretch/>
        </p:blipFill>
        <p:spPr bwMode="auto">
          <a:xfrm>
            <a:off x="5220072" y="4298443"/>
            <a:ext cx="3684496" cy="188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21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908720"/>
            <a:ext cx="3957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Методы атомной спектроскопии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419985"/>
            <a:ext cx="42069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Атомно-эмиссионная спектрометрия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348" y="3454548"/>
            <a:ext cx="4266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Атомно-абсорбционная спектрометрия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589240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Метод обладает достаточной чувствительностью (предел обнаружения достигает 10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–3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мкг/см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Ошибка этого метода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превышает  1…4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%.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568" y="1425696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5507" y="3454548"/>
            <a:ext cx="2979627" cy="170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21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8834" y="2996952"/>
            <a:ext cx="3464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Электрохимические методы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9502" y="3645024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Потенциометрия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89560" y="4043655"/>
            <a:ext cx="2194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Вольтамперометрия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179499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9998" y="4668561"/>
            <a:ext cx="2554084" cy="1693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1108775"/>
            <a:ext cx="2633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Масс-спектрометрия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08775"/>
            <a:ext cx="1645503" cy="176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0521" y="886054"/>
            <a:ext cx="3433416" cy="2310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061113" y="3197007"/>
            <a:ext cx="23490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Масс-спектр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бензпирена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1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24744"/>
            <a:ext cx="36068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Хроматографические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методы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738" y="1780378"/>
            <a:ext cx="48563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Жидкостная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адсорбционная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хроматография;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Высокоэффективная жидкостная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хроматография;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Распределительная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хроматография;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Ионообменная хроматография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Газо-адсорбционная хроматография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Газо-жидкостная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хроматография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33084"/>
            <a:ext cx="2664296" cy="204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3861048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достоинства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хроматографического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анализа:</a:t>
            </a: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экспрессность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высокая эффективность; возможность автоматизации и получение объективной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информации;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сочетание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другими физико-химическими методами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широкий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интервал концентраций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соединений;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изучения физико-химических свойств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соединений;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проведения качественного и количественного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анализа;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контроля и автоматического регулирования технологических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9121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24744"/>
            <a:ext cx="6953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Высокоэффективная жидкостная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хроматография (ВЭЖХ)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799"/>
            <a:ext cx="3672408" cy="290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33" b="50858"/>
          <a:stretch/>
        </p:blipFill>
        <p:spPr bwMode="auto">
          <a:xfrm>
            <a:off x="4716016" y="1628798"/>
            <a:ext cx="3754597" cy="252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4467608"/>
            <a:ext cx="233730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Детекторы: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УФ-детектор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Диодная линейка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Масс-спектрометр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53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24744"/>
            <a:ext cx="3523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Газовая хроматография (ГХ)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13176"/>
            <a:ext cx="498136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Детекторы: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Пламенно-ионизационный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Детектор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теплопроводности 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катарометр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Масс-спектрометр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1" y="1844824"/>
            <a:ext cx="465115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528392" cy="298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983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9592" y="980728"/>
          <a:ext cx="7848871" cy="5047488"/>
        </p:xfrm>
        <a:graphic>
          <a:graphicData uri="http://schemas.openxmlformats.org/drawingml/2006/table">
            <a:tbl>
              <a:tblPr/>
              <a:tblGrid>
                <a:gridCol w="2616017"/>
                <a:gridCol w="3168743"/>
                <a:gridCol w="206411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Тип детекторов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Область применения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Предел обнаружения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Пламенно-нонизационный детектор (ПИД)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-10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Электронно-захватный детектор (ЭЗД)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Галоген- и кислородсодержащие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-13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Термоионный детектор (ТИД)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Фосфорсодержащие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Franklin Gothic Book"/>
                          <a:cs typeface="Franklin Gothic Book"/>
                        </a:rPr>
                        <a:t>10</a:t>
                      </a:r>
                      <a:r>
                        <a:rPr lang="ru-RU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Franklin Gothic Book"/>
                          <a:cs typeface="Franklin Gothic Book"/>
                        </a:rPr>
                        <a:t>-8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Пламенно-фотометрический детектор (ПФД)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Серосодержащие органические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800" b="0" i="0" u="none" strike="noStrike" spc="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-11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Детектор по теплопроводности (</a:t>
                      </a:r>
                      <a:r>
                        <a:rPr lang="ru-RU" sz="1800" b="0" i="0" u="none" strike="noStrike" spc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катарометр</a:t>
                      </a: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Органические и неорганиче­ские соединения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800" b="0" i="0" u="none" strike="noStrike" spc="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... 10</a:t>
                      </a:r>
                      <a:r>
                        <a:rPr lang="ru-RU" sz="1800" b="0" i="0" u="none" strike="noStrike" spc="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27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979" y="323603"/>
            <a:ext cx="55766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Инструменты для проведения анализа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4679" y="1196752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Радиометрия – обнаружение и измерение числа распадов атомных ядер в радиоактивных источниках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их доли по испускаемому ядрами излучению.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79" y="2600316"/>
            <a:ext cx="1890844" cy="176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27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5856" y="323603"/>
            <a:ext cx="23428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воздуха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3307" y="1364575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 способа отбора обычно определяется природой анализируемых веществ, наличием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сопутствующих примесей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другими факторами. Для обоснованного выбора способа отбора проб необходимо иметь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чёткое представление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возможных формах нахождения токсических примесей в воздухе.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0276" y="2996952"/>
            <a:ext cx="44064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 проведении санитарно-химических исследований на производстве пробы воздуха отбирают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преимущественно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аспирационным способом путём пропускания исследуемого воздуха через поглотительную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систему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жидкая поглотительная среда, твёрдые сорбенты или фильтрующие материалы).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2448272" cy="289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43903" y="5858878"/>
            <a:ext cx="3040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Аспирационное устройство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1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5856" y="323603"/>
            <a:ext cx="23428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воздуха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6605" y="1196752"/>
            <a:ext cx="57627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Основным методом концентрирования проб при анализе аэрозолей являются механическая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фильтрация воздушного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потока через инерционные преграды (аэрозольные фильтры типа АФА, фильтры из ткани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Петрянова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пористые фильтры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др.).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379" y="3645024"/>
            <a:ext cx="84356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концентрировании газо- и парообразных ингредиентов воздушных проб применяют: адсорбцию,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абсорбцию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хемосорбцию, криогенное улавливание.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сорбции (концентрирования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уловленные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ингредиенты воздушной пробы удаляют с поверхности адсорбента нагреванием концентрата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токе инертного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газа или воздуха и направляют на анализ; при необходимости термическую десорбцию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заменяют растворением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сконцентрированных веществ в малом объёме растворителя.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22908"/>
            <a:ext cx="201882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96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5855" y="90448"/>
            <a:ext cx="23428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воздуха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572" y="1262675"/>
            <a:ext cx="387667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1807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Сорбционные трубки с активным углём для отбора проб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1" y="1238527"/>
            <a:ext cx="20859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0072" y="4005064"/>
            <a:ext cx="3618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Поглотительные сосуды Рихтера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594" y="486916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Отбор проб из воздуха в охлаждаемые ловушки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рекомендуется при отборе нестабильных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реакционно-способных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соединений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307781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5856" y="323603"/>
            <a:ext cx="23428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воздуха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798788"/>
            <a:ext cx="8046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анализа загрязнённого воздуха в настоящее время используются спектральные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хроматографические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Электрохимические методы применяются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реже.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1916832"/>
          <a:ext cx="8352928" cy="4402368"/>
        </p:xfrm>
        <a:graphic>
          <a:graphicData uri="http://schemas.openxmlformats.org/drawingml/2006/table">
            <a:tbl>
              <a:tblPr/>
              <a:tblGrid>
                <a:gridCol w="3063293"/>
                <a:gridCol w="5289635"/>
              </a:tblGrid>
              <a:tr h="432048">
                <a:tc>
                  <a:txBody>
                    <a:bodyPr/>
                    <a:lstStyle/>
                    <a:p>
                      <a:pPr marL="114300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14300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определения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показателей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114300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14300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Газовая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хроматография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Сероуглерод, метиламин, анилин, триметиламины, акролеин, метанол, циклогексан (-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ол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 (-нон), 3,4-бензпирен, бензол, толуол, ксилол, хлороформ</a:t>
                      </a:r>
                    </a:p>
                    <a:p>
                      <a:pPr algn="just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Фософрная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кислота,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метилмеркаптан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фенол, метанол, формальдегид, карбоновые кислоты С4-С9. оксиды азота, аммиак; суммарные ванадий, свинец, селен, хром, мышьяк, цинк, хлориды,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цианистоводородная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кислота,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фтороводорода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, пиридин, диоксид серы, сероводород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Атомно-абсорбционная спектрометрия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Железо, кадмий, кобальт, магний, марганец, медь, никель, свинец, хром, цинк, ртуть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Потенциометрия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Борная кислота,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фтороводород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0662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69988" y="323603"/>
            <a:ext cx="355462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Экспрессанализ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воздуха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3611" y="3356992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преимуществами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указанного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метода являются: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Быстрота проведения анализа и получение результатов непосредственно на месте отбора пробы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воздуха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Простота метода и аппаратуры, что позволяет проводить анализ лицам, не имеющим специальной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Малая масса, комплектность и низкая стоимость аппаратуры.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Достаточная чувствительность и точность анализа; не требуются регулировка и настройка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аппаратуры перед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проведением анализов.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Не требуются источники электрической и тепловой энергии.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2449" y="1155184"/>
            <a:ext cx="4949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Индикаторная трубка представляет собой герметичную стеклянную трубку, заполненную твёрдым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носителем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обработанным активным реагентом.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55184"/>
            <a:ext cx="3153712" cy="1538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93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5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Ввиду сложности определения индивидуальных органических веществ, их многообразия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природных концентраций для количественной характеристики используют косвенные показатели: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органических – углерода, азота и фосфора; окисляемость воды, биохимическое потребление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кислорода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(БПК) и др.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96952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составу загрязнителей и характеру их действия на водоёмы и водные организмы все сточные воды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разделяются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следующие четыре группы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содержащие неорганические примеси со специфическими токсическими свойствами;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содержащие неорганические примеси без специфических токсических свойств;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3) содержащие органические примеси без специфических токсических свойств;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4) содержащие органические примеси со специфическими токсическими свойствами.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1155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5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воды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80728"/>
          <a:ext cx="8568952" cy="5407138"/>
        </p:xfrm>
        <a:graphic>
          <a:graphicData uri="http://schemas.openxmlformats.org/drawingml/2006/table">
            <a:tbl>
              <a:tblPr/>
              <a:tblGrid>
                <a:gridCol w="2682455"/>
                <a:gridCol w="5886497"/>
              </a:tblGrid>
              <a:tr h="193524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определения</a:t>
                      </a:r>
                      <a:endParaRPr lang="ru-RU" sz="1800" dirty="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показателей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Атомно-абсорбционная и атомно-эмиссионная спектрофотометрия 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Cr, 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1, Ag, Be, Cd, Co, Cu, Fe. Mn, Mo, Ni, Pb, V, Zn, Se, Hg, As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Si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Al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Ba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Mn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As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Pb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Fe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Cr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VI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),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Cd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Mo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NH</a:t>
                      </a:r>
                      <a:r>
                        <a:rPr lang="ru-RU" sz="1800" baseline="-25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Cu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, фосфаты, фенолы. формальдегид, нитриты, нитраты. анионактнвные ПАВ, полиакриламид, цианиды, фториды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Флуориметрия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Be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В,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Pb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формальдегид, бензпирен, ПАВ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ИК-спектрофотометрия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Нефтепродукты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Потенциометрия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pH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Инверсионная вольтамперометрня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Zn, As, Cu, Pb, Cd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ГЖ хроматография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Хлороформ, хлорзамещённые углеводороды, нефтепродукты, толуол, ксилол, стирол, бензол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Ионная хроматография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Нитраты, нитриты, сульфаты, хлориды, фториды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Титриметрия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Хлориды, </a:t>
                      </a:r>
                      <a:r>
                        <a:rPr lang="ru-RU" sz="1800" spc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окисляемость </a:t>
                      </a:r>
                      <a:r>
                        <a:rPr lang="ru-RU" sz="1800" spc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перманганатная</a:t>
                      </a: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жёсткость общая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Гравиметрия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Жиры, сухой остаток, сульфаты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17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47796" y="323603"/>
            <a:ext cx="1999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воды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Отбор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72816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поверхности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толще водного слоя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65313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приготовления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5301208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Экстракция органическими растворителями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Упаривание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140.112.68.243/chap4/nanse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20688"/>
            <a:ext cx="2160240" cy="328977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76056" y="3501008"/>
            <a:ext cx="1484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Батометры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78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68730" y="323603"/>
            <a:ext cx="19571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почв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052736"/>
          <a:ext cx="8568952" cy="5223148"/>
        </p:xfrm>
        <a:graphic>
          <a:graphicData uri="http://schemas.openxmlformats.org/drawingml/2006/table">
            <a:tbl>
              <a:tblPr/>
              <a:tblGrid>
                <a:gridCol w="3142516"/>
                <a:gridCol w="5426436"/>
              </a:tblGrid>
              <a:tr h="213895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определения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показателей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579">
                <a:tc>
                  <a:txBody>
                    <a:bodyPr/>
                    <a:lstStyle/>
                    <a:p>
                      <a:pPr marL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Атомно-абсорбционная и атомно-эмиссионная спектрофотометрия 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Подвижные соединения железа, меди, цинка, никеля, кобальта, марганца, хрома, свинца, кадмия, кальция, магния, ртути, свинца, хрома, бора</a:t>
                      </a:r>
                      <a:endParaRPr lang="ru-RU" sz="1800">
                        <a:latin typeface="Times New Roman"/>
                        <a:ea typeface="Calibri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3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Фотометрия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добрения, ПАВ, м-динитробензол, гумус, формальдегид, фосфор, калий, натрий, нитраты, алюминий, азот аммонийный, сера, нитриты, фтор, фториды, никель, ванадий, вольфрам, кобальт, кадмий, марганец, магний, медь, молибден, ртуть, цинк, бор, железо, пестициды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Флуориметрия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Нефтепродукты, бензпирен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Потенциометрия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Карбонаты, гидрокарбонаты, pH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Хроматография (ГХ, ГЖХ, 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ТСХ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Толуол, ксилол, бензол, углеводородное топливо, пестициды, стирол, бензол, нефтепродукты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Титриметрия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Хлориды, обменный кальций и магний, сероводород, железо, ацетальдегид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Гравиметрия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Влажность %, гипс, сухой остаток, сульфаты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84" marR="59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17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68730" y="323603"/>
            <a:ext cx="19571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почв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645024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приготовления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293096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Экстракция органическими растворителями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Растворение в растворах кислот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24744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Отбор пробы: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772816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Точечные пробы отбирают ножом или шпателем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прикопок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почвенным буром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78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327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5856" y="323603"/>
            <a:ext cx="23428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воздуха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052736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удобства отбора проб в производственных условиях широко применяют аспирационные устройства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включающие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побудитель расхода,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расходомерное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устройство, позволяющие отбирать вещества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различном агрегатном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состоянии.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27243"/>
            <a:ext cx="2448272" cy="289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32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6072</TotalTime>
  <Words>1320</Words>
  <Application>Microsoft Office PowerPoint</Application>
  <PresentationFormat>Экран (4:3)</PresentationFormat>
  <Paragraphs>189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</cp:lastModifiedBy>
  <cp:revision>260</cp:revision>
  <dcterms:created xsi:type="dcterms:W3CDTF">2012-09-03T13:04:23Z</dcterms:created>
  <dcterms:modified xsi:type="dcterms:W3CDTF">2012-12-05T15:32:00Z</dcterms:modified>
</cp:coreProperties>
</file>