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347" r:id="rId3"/>
    <p:sldId id="339" r:id="rId4"/>
    <p:sldId id="348" r:id="rId5"/>
    <p:sldId id="350" r:id="rId6"/>
    <p:sldId id="349" r:id="rId7"/>
    <p:sldId id="352" r:id="rId8"/>
    <p:sldId id="351" r:id="rId9"/>
    <p:sldId id="329" r:id="rId10"/>
    <p:sldId id="35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43" autoAdjust="0"/>
  </p:normalViewPr>
  <p:slideViewPr>
    <p:cSldViewPr>
      <p:cViewPr varScale="1">
        <p:scale>
          <a:sx n="104" d="100"/>
          <a:sy n="104" d="100"/>
        </p:scale>
        <p:origin x="-18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96739045455856"/>
          <c:y val="8.5124082500354234E-2"/>
          <c:w val="0.56775216645405369"/>
          <c:h val="0.87010965606589197"/>
        </c:manualLayout>
      </c:layout>
      <c:pie3DChart>
        <c:varyColors val="1"/>
        <c:ser>
          <c:idx val="0"/>
          <c:order val="0"/>
          <c:explosion val="25"/>
          <c:dPt>
            <c:idx val="4"/>
            <c:bubble3D val="0"/>
            <c:explosion val="19"/>
          </c:dPt>
          <c:dLbls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Лист1!$A$1:$A$9</c:f>
              <c:strCache>
                <c:ptCount val="9"/>
                <c:pt idx="0">
                  <c:v>Электроэнергетика 7%</c:v>
                </c:pt>
                <c:pt idx="1">
                  <c:v>Металлургия 21%</c:v>
                </c:pt>
                <c:pt idx="2">
                  <c:v>Машиностроение и металлообработка 8%</c:v>
                </c:pt>
                <c:pt idx="3">
                  <c:v>Производство строительных материалов 2%</c:v>
                </c:pt>
                <c:pt idx="4">
                  <c:v>Топливная 20%</c:v>
                </c:pt>
                <c:pt idx="5">
                  <c:v>Химическая и нефтехимическая 15%</c:v>
                </c:pt>
                <c:pt idx="6">
                  <c:v>Деревообрабатывающая 0%</c:v>
                </c:pt>
                <c:pt idx="7">
                  <c:v>ЖКХ 12%</c:v>
                </c:pt>
                <c:pt idx="8">
                  <c:v>Прочие отрасли 15%</c:v>
                </c:pt>
              </c:strCache>
            </c:strRef>
          </c:cat>
          <c:val>
            <c:numRef>
              <c:f>Лист1!$B$1:$B$9</c:f>
              <c:numCache>
                <c:formatCode>0%</c:formatCode>
                <c:ptCount val="9"/>
                <c:pt idx="0">
                  <c:v>7.0000000000000034E-2</c:v>
                </c:pt>
                <c:pt idx="1">
                  <c:v>0.21000000000000005</c:v>
                </c:pt>
                <c:pt idx="2">
                  <c:v>8.0000000000000029E-2</c:v>
                </c:pt>
                <c:pt idx="3">
                  <c:v>2.0000000000000007E-2</c:v>
                </c:pt>
                <c:pt idx="4">
                  <c:v>0.2</c:v>
                </c:pt>
                <c:pt idx="5">
                  <c:v>0.15000000000000005</c:v>
                </c:pt>
                <c:pt idx="6">
                  <c:v>0</c:v>
                </c:pt>
                <c:pt idx="7">
                  <c:v>0.12000000000000002</c:v>
                </c:pt>
                <c:pt idx="8">
                  <c:v>0.15000000000000005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5190252056481762E-2"/>
          <c:y val="0.80406510316640367"/>
          <c:w val="0.95954852710450322"/>
          <c:h val="0.1818140180298467"/>
        </c:manualLayout>
      </c:layout>
      <c:overlay val="0"/>
      <c:txPr>
        <a:bodyPr/>
        <a:lstStyle/>
        <a:p>
          <a:pPr>
            <a:defRPr sz="12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90681-1963-4270-8677-DB3FAAC41645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31440-0529-4422-9557-E1C7C61ACF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336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421F-8364-4363-BBC3-5DEB7426D0E1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60760-66B2-40BA-BD09-1912A9C91A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980728"/>
            <a:ext cx="790960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Влияние деревоперерабатывающей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промышленности на окружающую среду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4572000" y="4941168"/>
            <a:ext cx="42237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Составил: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доц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каф. ГЭГХ, к.х.н.,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Третьяков А.Н.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5782856"/>
              </p:ext>
            </p:extLst>
          </p:nvPr>
        </p:nvGraphicFramePr>
        <p:xfrm>
          <a:off x="591441" y="620688"/>
          <a:ext cx="7776864" cy="5370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539750" y="6249580"/>
            <a:ext cx="3940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[http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infovolgograd.ru/business/ecology1.htm]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323603"/>
            <a:ext cx="589404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Доля загрязняющих веществ отраслями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промышленности в России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3203848" y="332655"/>
            <a:ext cx="21875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Лесозаготовка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93096"/>
            <a:ext cx="3433216" cy="2347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51520" y="1124744"/>
            <a:ext cx="446449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Воздействие на ОС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39552" y="1772816"/>
            <a:ext cx="547260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Изменение ландшафтов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Осушение и эрозия почв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Повышенная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пожароопасность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территорий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067944" y="4509120"/>
            <a:ext cx="446449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Мероприятия по охране ОС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4355976" y="5157192"/>
            <a:ext cx="435699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Уборка территорий от веток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Лесопосадки</a:t>
            </a:r>
          </a:p>
        </p:txBody>
      </p:sp>
    </p:spTree>
    <p:extLst>
      <p:ext uri="{BB962C8B-B14F-4D97-AF65-F5344CB8AC3E}">
        <p14:creationId xmlns:p14="http://schemas.microsoft.com/office/powerpoint/2010/main" val="398701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971600" y="348377"/>
            <a:ext cx="72796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Изготовление строительных материалов из дерева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607963" y="2039103"/>
            <a:ext cx="324395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Основные загрязнители: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Деревянная пыль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Опилки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51520" y="1124744"/>
            <a:ext cx="44644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Строительные материалы из дерева</a:t>
            </a: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3995936" y="2449085"/>
            <a:ext cx="864096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5076056" y="2039103"/>
            <a:ext cx="388843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Способы охраны ОС: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Очистка воздуха от пыли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Переработка опилок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15847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39552" y="5661248"/>
            <a:ext cx="280831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Топливные брикеты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908" y="3715847"/>
            <a:ext cx="1971572" cy="194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335908" y="5949280"/>
            <a:ext cx="334054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Строительные материалы</a:t>
            </a:r>
          </a:p>
        </p:txBody>
      </p:sp>
    </p:spTree>
    <p:extLst>
      <p:ext uri="{BB962C8B-B14F-4D97-AF65-F5344CB8AC3E}">
        <p14:creationId xmlns:p14="http://schemas.microsoft.com/office/powerpoint/2010/main" val="402552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971600" y="348377"/>
            <a:ext cx="72796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Изготовление строительных материалов из дерева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611560" y="1556792"/>
            <a:ext cx="324395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ДСП, ЛДСП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ДВП, фанера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95536" y="1052736"/>
            <a:ext cx="576064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Строительные материалы из дерева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94818" y="4192891"/>
            <a:ext cx="324395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Основные загрязнители: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Фенол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Формальдегид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3635896" y="4631070"/>
            <a:ext cx="864096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4716016" y="4221088"/>
            <a:ext cx="388843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Способы охраны ОС: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Экстракция фенола из сточных вод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Сорбция фенола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формальдегида из газов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Окисление формальдегида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115616" y="2420888"/>
          <a:ext cx="2537988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S ChemDraw Drawing" r:id="rId3" imgW="1706566" imgH="969062" progId="ChemDraw.Document.6.0">
                  <p:embed/>
                </p:oleObj>
              </mc:Choice>
              <mc:Fallback>
                <p:oleObj name="CS ChemDraw Drawing" r:id="rId3" imgW="1706566" imgH="969062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420888"/>
                        <a:ext cx="2537988" cy="14401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148064" y="2564904"/>
          <a:ext cx="2088232" cy="1283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S ChemDraw Drawing" r:id="rId5" imgW="1074095" imgH="659718" progId="ChemDraw.Document.6.0">
                  <p:embed/>
                </p:oleObj>
              </mc:Choice>
              <mc:Fallback>
                <p:oleObj name="CS ChemDraw Drawing" r:id="rId5" imgW="1074095" imgH="659718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2564904"/>
                        <a:ext cx="2088232" cy="1283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212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2195736" y="0"/>
            <a:ext cx="59481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Целлюлозно-бумажная промышленность</a:t>
            </a:r>
          </a:p>
        </p:txBody>
      </p:sp>
      <p:pic>
        <p:nvPicPr>
          <p:cNvPr id="3074" name="Picture 2" descr="http://upload.wikimedia.org/wikipedia/commons/thumb/3/32/Sulphate-pulping.png/600px-Sulphate-pulp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79"/>
            <a:ext cx="7200800" cy="62326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552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1979712" y="260648"/>
            <a:ext cx="59145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Загрязнения окружающей среды на ЦБК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23528" y="4293096"/>
            <a:ext cx="324395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Щелок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Хлорорганические соединения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95536" y="1052736"/>
            <a:ext cx="151216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Воздух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611560" y="1844824"/>
            <a:ext cx="3243957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Оксиды серы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Сероводород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Меркаптаны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Метанол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95536" y="3717032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Вода</a:t>
            </a: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3635896" y="4631070"/>
            <a:ext cx="864096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4644008" y="4437112"/>
            <a:ext cx="417646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Способы охраны ОС: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Экстракция из сточных вод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Контроль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3563888" y="2182798"/>
            <a:ext cx="864096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644008" y="1336992"/>
            <a:ext cx="3888432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Способы охраны ОС: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Сорбция загрязняющих веществ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Окисление с последующим извлечением вредных газов</a:t>
            </a:r>
          </a:p>
        </p:txBody>
      </p:sp>
    </p:spTree>
    <p:extLst>
      <p:ext uri="{BB962C8B-B14F-4D97-AF65-F5344CB8AC3E}">
        <p14:creationId xmlns:p14="http://schemas.microsoft.com/office/powerpoint/2010/main" val="402552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ecopolymer.com/images/stories/shem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8362216" cy="5184576"/>
          </a:xfrm>
          <a:prstGeom prst="rect">
            <a:avLst/>
          </a:prstGeom>
          <a:noFill/>
        </p:spPr>
      </p:pic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1763688" y="404664"/>
            <a:ext cx="51868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Рациональная очистка сточных вод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upload.wikimedia.org/wikipedia/commons/thumb/a/a3/Polylactide_synthesis_v.1.png/600px-Polylactide_synthesis_v.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7626"/>
            <a:ext cx="6696744" cy="180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2407416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Полимеризация </a:t>
            </a:r>
            <a:r>
              <a:rPr lang="ru-RU" dirty="0" err="1"/>
              <a:t>лактида</a:t>
            </a:r>
            <a:r>
              <a:rPr lang="ru-RU" dirty="0"/>
              <a:t> с раскрытием цикла.</a:t>
            </a:r>
          </a:p>
        </p:txBody>
      </p:sp>
    </p:spTree>
    <p:extLst>
      <p:ext uri="{BB962C8B-B14F-4D97-AF65-F5344CB8AC3E}">
        <p14:creationId xmlns:p14="http://schemas.microsoft.com/office/powerpoint/2010/main" val="403941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5500</TotalTime>
  <Words>170</Words>
  <Application>Microsoft Office PowerPoint</Application>
  <PresentationFormat>Экран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CS ChemDraw Drawing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Alexey N. Tretyakov</cp:lastModifiedBy>
  <cp:revision>217</cp:revision>
  <dcterms:created xsi:type="dcterms:W3CDTF">2012-09-03T13:04:23Z</dcterms:created>
  <dcterms:modified xsi:type="dcterms:W3CDTF">2015-03-18T03:55:58Z</dcterms:modified>
</cp:coreProperties>
</file>