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2" r:id="rId2"/>
    <p:sldId id="347" r:id="rId3"/>
    <p:sldId id="339" r:id="rId4"/>
    <p:sldId id="330" r:id="rId5"/>
    <p:sldId id="340" r:id="rId6"/>
    <p:sldId id="322" r:id="rId7"/>
    <p:sldId id="336" r:id="rId8"/>
    <p:sldId id="338" r:id="rId9"/>
    <p:sldId id="349" r:id="rId10"/>
    <p:sldId id="350" r:id="rId11"/>
    <p:sldId id="351" r:id="rId12"/>
    <p:sldId id="346" r:id="rId13"/>
    <p:sldId id="348" r:id="rId14"/>
    <p:sldId id="342" r:id="rId15"/>
    <p:sldId id="343" r:id="rId16"/>
    <p:sldId id="32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143" autoAdjust="0"/>
  </p:normalViewPr>
  <p:slideViewPr>
    <p:cSldViewPr>
      <p:cViewPr varScale="1">
        <p:scale>
          <a:sx n="104" d="100"/>
          <a:sy n="104" d="100"/>
        </p:scale>
        <p:origin x="-18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A90681-1963-4270-8677-DB3FAAC41645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631440-0529-4422-9557-E1C7C61ACF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336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http://krutoto.ucoz.ru/news/ponjatie_zagrjaznenija_okruzhajushhej_sredy_vidy_zagrjaznitelej/2010-02-07-137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31440-0529-4422-9557-E1C7C61ACF37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061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1268760"/>
            <a:ext cx="7672100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Влияние химической промышленности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на окружающую среду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3" name="Прямоугольник 3"/>
          <p:cNvSpPr>
            <a:spLocks noChangeArrowheads="1"/>
          </p:cNvSpPr>
          <p:nvPr/>
        </p:nvSpPr>
        <p:spPr bwMode="auto">
          <a:xfrm>
            <a:off x="4671400" y="5013176"/>
            <a:ext cx="415179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+mj-lt"/>
                <a:cs typeface="Times New Roman" pitchFamily="18" charset="0"/>
              </a:rPr>
              <a:t>Составил:</a:t>
            </a:r>
          </a:p>
          <a:p>
            <a:r>
              <a:rPr lang="ru-RU" sz="2400" b="1" dirty="0" smtClean="0">
                <a:latin typeface="+mj-lt"/>
                <a:cs typeface="Times New Roman" pitchFamily="18" charset="0"/>
              </a:rPr>
              <a:t>доц. </a:t>
            </a:r>
            <a:r>
              <a:rPr lang="ru-RU" sz="2400" b="1" dirty="0" smtClean="0">
                <a:latin typeface="+mj-lt"/>
                <a:cs typeface="Times New Roman" pitchFamily="18" charset="0"/>
              </a:rPr>
              <a:t>каф. ГЭГХ, к.х.н.,</a:t>
            </a:r>
          </a:p>
          <a:p>
            <a:r>
              <a:rPr lang="ru-RU" sz="2400" b="1" dirty="0" smtClean="0">
                <a:latin typeface="+mj-lt"/>
                <a:cs typeface="Times New Roman" pitchFamily="18" charset="0"/>
              </a:rPr>
              <a:t>Третьяков А.Н.</a:t>
            </a:r>
            <a:endParaRPr lang="ru-RU" sz="2400" b="1" dirty="0"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331640" y="260648"/>
            <a:ext cx="6296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+mj-lt"/>
                <a:cs typeface="Times New Roman" pitchFamily="18" charset="0"/>
              </a:rPr>
              <a:t>Воздействие химической промышленности </a:t>
            </a:r>
          </a:p>
          <a:p>
            <a:pPr algn="ctr"/>
            <a:r>
              <a:rPr lang="ru-RU" sz="2400" b="1" dirty="0" smtClean="0">
                <a:latin typeface="+mj-lt"/>
                <a:cs typeface="Times New Roman" pitchFamily="18" charset="0"/>
              </a:rPr>
              <a:t>на окружающую среду</a:t>
            </a:r>
          </a:p>
        </p:txBody>
      </p:sp>
      <p:pic>
        <p:nvPicPr>
          <p:cNvPr id="31748" name="Picture 4" descr="http://ecoatlas.e-reg36.ru/uploads/RTEmagicC_06.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0768"/>
            <a:ext cx="8709240" cy="4392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"/>
          <p:cNvSpPr>
            <a:spLocks noChangeArrowheads="1"/>
          </p:cNvSpPr>
          <p:nvPr/>
        </p:nvSpPr>
        <p:spPr bwMode="auto">
          <a:xfrm>
            <a:off x="1907704" y="332656"/>
            <a:ext cx="531908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err="1" smtClean="0">
                <a:latin typeface="+mj-lt"/>
                <a:cs typeface="Times New Roman" pitchFamily="18" charset="0"/>
              </a:rPr>
              <a:t>Анилино</a:t>
            </a:r>
            <a:r>
              <a:rPr lang="ru-RU" sz="2400" b="1" dirty="0" smtClean="0">
                <a:latin typeface="+mj-lt"/>
                <a:cs typeface="Times New Roman" pitchFamily="18" charset="0"/>
              </a:rPr>
              <a:t>-красочная промышленность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043608" y="2420888"/>
          <a:ext cx="6714726" cy="1656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CS ChemDraw Drawing" r:id="rId3" imgW="4975280" imgH="1227928" progId="ChemDraw.Document.6.0">
                  <p:embed/>
                </p:oleObj>
              </mc:Choice>
              <mc:Fallback>
                <p:oleObj name="CS ChemDraw Drawing" r:id="rId3" imgW="4975280" imgH="1227928" progId="ChemDraw.Document.6.0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2420888"/>
                        <a:ext cx="6714726" cy="16561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979712" y="1412776"/>
          <a:ext cx="6120680" cy="3119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CS ChemDraw Drawing" r:id="rId5" imgW="3707368" imgH="188684" progId="ChemDraw.Document.6.0">
                  <p:embed/>
                </p:oleObj>
              </mc:Choice>
              <mc:Fallback>
                <p:oleObj name="CS ChemDraw Drawing" r:id="rId5" imgW="3707368" imgH="188684" progId="ChemDraw.Document.6.0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1412776"/>
                        <a:ext cx="6120680" cy="3119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23528" y="5157192"/>
            <a:ext cx="28083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cs typeface="Times New Roman" pitchFamily="18" charset="0"/>
              </a:rPr>
              <a:t>ПДК </a:t>
            </a:r>
            <a:r>
              <a:rPr lang="ru-RU" dirty="0" err="1" smtClean="0">
                <a:cs typeface="Times New Roman" pitchFamily="18" charset="0"/>
              </a:rPr>
              <a:t>р.з</a:t>
            </a:r>
            <a:r>
              <a:rPr lang="ru-RU" dirty="0" smtClean="0">
                <a:cs typeface="Times New Roman" pitchFamily="18" charset="0"/>
              </a:rPr>
              <a:t>. = 3 мг/м3;</a:t>
            </a:r>
          </a:p>
          <a:p>
            <a:r>
              <a:rPr lang="ru-RU" dirty="0" smtClean="0">
                <a:cs typeface="Times New Roman" pitchFamily="18" charset="0"/>
              </a:rPr>
              <a:t>ЛД</a:t>
            </a:r>
            <a:r>
              <a:rPr lang="ru-RU" baseline="-25000" dirty="0" smtClean="0">
                <a:cs typeface="Times New Roman" pitchFamily="18" charset="0"/>
              </a:rPr>
              <a:t>50 </a:t>
            </a:r>
            <a:r>
              <a:rPr lang="ru-RU" dirty="0" smtClean="0">
                <a:cs typeface="Times New Roman" pitchFamily="18" charset="0"/>
              </a:rPr>
              <a:t>=  </a:t>
            </a:r>
            <a:r>
              <a:rPr lang="ru-RU" dirty="0" smtClean="0"/>
              <a:t>460 </a:t>
            </a:r>
            <a:r>
              <a:rPr lang="ru-RU" dirty="0" smtClean="0">
                <a:cs typeface="Times New Roman" pitchFamily="18" charset="0"/>
              </a:rPr>
              <a:t>мг/кг </a:t>
            </a:r>
            <a:r>
              <a:rPr lang="ru-RU" dirty="0" smtClean="0"/>
              <a:t>(мыши, </a:t>
            </a:r>
            <a:r>
              <a:rPr lang="ru-RU" dirty="0" err="1" smtClean="0"/>
              <a:t>внутрижелудочно</a:t>
            </a:r>
            <a:r>
              <a:rPr lang="ru-RU" dirty="0" smtClean="0"/>
              <a:t>)</a:t>
            </a:r>
            <a:r>
              <a:rPr lang="ru-RU" dirty="0" smtClean="0">
                <a:cs typeface="Times New Roman" pitchFamily="18" charset="0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516216" y="3356992"/>
            <a:ext cx="2304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4-Гидроксиазобензол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79912" y="5157192"/>
            <a:ext cx="48245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ПДКр.з. = 1 мг/м³;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ЛД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50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=  </a:t>
            </a:r>
            <a:r>
              <a:rPr lang="ru-RU" dirty="0" smtClean="0"/>
              <a:t>460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мг/кг </a:t>
            </a:r>
            <a:r>
              <a:rPr lang="ru-RU" dirty="0" smtClean="0"/>
              <a:t>(мыши, </a:t>
            </a:r>
            <a:r>
              <a:rPr lang="ru-RU" dirty="0" err="1" smtClean="0"/>
              <a:t>внутрижелудочно</a:t>
            </a:r>
            <a:r>
              <a:rPr lang="ru-RU" dirty="0" smtClean="0"/>
              <a:t>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 smtClean="0"/>
          </a:p>
          <a:p>
            <a:r>
              <a:rPr lang="ru-RU" dirty="0" smtClean="0"/>
              <a:t>Смертельная доза для человека при попадании внутрь 1-10 г, для детей 0,05-0,5 г.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1835696" y="2276872"/>
            <a:ext cx="1296144" cy="9361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827584" y="2276872"/>
            <a:ext cx="936104" cy="115212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с вырезом 10"/>
          <p:cNvSpPr/>
          <p:nvPr/>
        </p:nvSpPr>
        <p:spPr>
          <a:xfrm rot="5400000">
            <a:off x="647564" y="4113076"/>
            <a:ext cx="1368152" cy="2880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707904" y="5085184"/>
            <a:ext cx="4824536" cy="158417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51520" y="5013176"/>
            <a:ext cx="2664296" cy="12241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Стрелка вправо с вырезом 13"/>
          <p:cNvSpPr/>
          <p:nvPr/>
        </p:nvSpPr>
        <p:spPr>
          <a:xfrm rot="5400000">
            <a:off x="4391980" y="4473116"/>
            <a:ext cx="792088" cy="2880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4355976" y="3068960"/>
            <a:ext cx="936104" cy="108012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Выгнутая вверх стрелка 15"/>
          <p:cNvSpPr/>
          <p:nvPr/>
        </p:nvSpPr>
        <p:spPr>
          <a:xfrm rot="15713086">
            <a:off x="1263394" y="1801200"/>
            <a:ext cx="937037" cy="34327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010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"/>
          <p:cNvSpPr>
            <a:spLocks noChangeArrowheads="1"/>
          </p:cNvSpPr>
          <p:nvPr/>
        </p:nvSpPr>
        <p:spPr bwMode="auto">
          <a:xfrm>
            <a:off x="1907704" y="332656"/>
            <a:ext cx="531908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err="1" smtClean="0">
                <a:latin typeface="+mj-lt"/>
                <a:cs typeface="Times New Roman" pitchFamily="18" charset="0"/>
              </a:rPr>
              <a:t>Анилино</a:t>
            </a:r>
            <a:r>
              <a:rPr lang="ru-RU" sz="2400" b="1" dirty="0" smtClean="0">
                <a:latin typeface="+mj-lt"/>
                <a:cs typeface="Times New Roman" pitchFamily="18" charset="0"/>
              </a:rPr>
              <a:t>-красочная промышленность</a:t>
            </a:r>
          </a:p>
        </p:txBody>
      </p:sp>
      <p:pic>
        <p:nvPicPr>
          <p:cNvPr id="4098" name="Picture 2" descr="C:\Users\gegc\Desktop\iloenc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5072355" cy="427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4306705" y="1595913"/>
            <a:ext cx="4450452" cy="1623453"/>
            <a:chOff x="4306705" y="1595913"/>
            <a:chExt cx="4450452" cy="1623453"/>
          </a:xfrm>
        </p:grpSpPr>
        <p:sp>
          <p:nvSpPr>
            <p:cNvPr id="4" name="Прямоугольник 3"/>
            <p:cNvSpPr>
              <a:spLocks noChangeArrowheads="1"/>
            </p:cNvSpPr>
            <p:nvPr/>
          </p:nvSpPr>
          <p:spPr bwMode="auto">
            <a:xfrm>
              <a:off x="5948845" y="1772816"/>
              <a:ext cx="2592288" cy="144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2200" dirty="0" smtClean="0">
                  <a:cs typeface="Times New Roman" pitchFamily="18" charset="0"/>
                </a:rPr>
                <a:t>Воздух:</a:t>
              </a:r>
            </a:p>
            <a:p>
              <a:pPr marL="457200" indent="-457200">
                <a:buAutoNum type="arabicPeriod"/>
              </a:pPr>
              <a:r>
                <a:rPr lang="ru-RU" sz="2200" dirty="0" smtClean="0">
                  <a:cs typeface="Times New Roman" pitchFamily="18" charset="0"/>
                </a:rPr>
                <a:t>Оксиды азота</a:t>
              </a:r>
            </a:p>
            <a:p>
              <a:pPr marL="457200" indent="-457200">
                <a:buAutoNum type="arabicPeriod"/>
              </a:pPr>
              <a:r>
                <a:rPr lang="ru-RU" sz="2200" dirty="0" smtClean="0">
                  <a:cs typeface="Times New Roman" pitchFamily="18" charset="0"/>
                </a:rPr>
                <a:t>Пары анилина</a:t>
              </a:r>
            </a:p>
            <a:p>
              <a:pPr marL="457200" indent="-457200">
                <a:buAutoNum type="arabicPeriod"/>
              </a:pPr>
              <a:r>
                <a:rPr lang="ru-RU" sz="2200" dirty="0" smtClean="0">
                  <a:cs typeface="Times New Roman" pitchFamily="18" charset="0"/>
                </a:rPr>
                <a:t>Пары фенола</a:t>
              </a: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5724128" y="1844824"/>
              <a:ext cx="3033029" cy="13681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Выгнутая влево стрелка 9"/>
            <p:cNvSpPr/>
            <p:nvPr/>
          </p:nvSpPr>
          <p:spPr>
            <a:xfrm rot="4863096">
              <a:off x="4833730" y="1068888"/>
              <a:ext cx="406661" cy="146071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3635896" y="4365104"/>
            <a:ext cx="5256584" cy="2088232"/>
            <a:chOff x="3635896" y="4365104"/>
            <a:chExt cx="5256584" cy="2088232"/>
          </a:xfrm>
        </p:grpSpPr>
        <p:sp>
          <p:nvSpPr>
            <p:cNvPr id="5" name="Прямоугольник 4"/>
            <p:cNvSpPr>
              <a:spLocks noChangeArrowheads="1"/>
            </p:cNvSpPr>
            <p:nvPr/>
          </p:nvSpPr>
          <p:spPr bwMode="auto">
            <a:xfrm>
              <a:off x="5004048" y="4581128"/>
              <a:ext cx="3816424" cy="1785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2200" dirty="0" smtClean="0">
                  <a:cs typeface="Times New Roman" pitchFamily="18" charset="0"/>
                </a:rPr>
                <a:t>Сточные воды:</a:t>
              </a:r>
            </a:p>
            <a:p>
              <a:pPr marL="457200" indent="-457200">
                <a:buAutoNum type="arabicPeriod"/>
              </a:pPr>
              <a:r>
                <a:rPr lang="ru-RU" sz="2200" dirty="0" smtClean="0">
                  <a:cs typeface="Times New Roman" pitchFamily="18" charset="0"/>
                </a:rPr>
                <a:t>Контроль за </a:t>
              </a:r>
              <a:r>
                <a:rPr lang="en-US" sz="2200" dirty="0" smtClean="0">
                  <a:cs typeface="Times New Roman" pitchFamily="18" charset="0"/>
                </a:rPr>
                <a:t>pH</a:t>
              </a:r>
              <a:r>
                <a:rPr lang="ru-RU" sz="2200" dirty="0" smtClean="0">
                  <a:cs typeface="Times New Roman" pitchFamily="18" charset="0"/>
                </a:rPr>
                <a:t> маточника</a:t>
              </a:r>
            </a:p>
            <a:p>
              <a:pPr marL="457200" indent="-457200">
                <a:buAutoNum type="arabicPeriod"/>
              </a:pPr>
              <a:r>
                <a:rPr lang="ru-RU" sz="2200" dirty="0" smtClean="0">
                  <a:cs typeface="Times New Roman" pitchFamily="18" charset="0"/>
                </a:rPr>
                <a:t>Анилин</a:t>
              </a:r>
            </a:p>
            <a:p>
              <a:pPr marL="457200" indent="-457200">
                <a:buAutoNum type="arabicPeriod"/>
              </a:pPr>
              <a:r>
                <a:rPr lang="ru-RU" sz="2200" dirty="0" smtClean="0">
                  <a:cs typeface="Times New Roman" pitchFamily="18" charset="0"/>
                </a:rPr>
                <a:t>Фенол</a:t>
              </a:r>
            </a:p>
            <a:p>
              <a:pPr marL="457200" indent="-457200">
                <a:buAutoNum type="arabicPeriod"/>
              </a:pPr>
              <a:r>
                <a:rPr lang="ru-RU" sz="2200" dirty="0" smtClean="0">
                  <a:cs typeface="Times New Roman" pitchFamily="18" charset="0"/>
                </a:rPr>
                <a:t>Продукт</a:t>
              </a: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5004048" y="4365104"/>
              <a:ext cx="3888432" cy="20882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2" name="Выгнутая вправо стрелка 11"/>
            <p:cNvSpPr/>
            <p:nvPr/>
          </p:nvSpPr>
          <p:spPr>
            <a:xfrm rot="5400000">
              <a:off x="4067944" y="5445224"/>
              <a:ext cx="504056" cy="1368152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356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"/>
          <p:cNvSpPr>
            <a:spLocks noChangeArrowheads="1"/>
          </p:cNvSpPr>
          <p:nvPr/>
        </p:nvSpPr>
        <p:spPr bwMode="auto">
          <a:xfrm>
            <a:off x="2334048" y="332656"/>
            <a:ext cx="472712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+mj-lt"/>
                <a:cs typeface="Times New Roman" pitchFamily="18" charset="0"/>
              </a:rPr>
              <a:t>Очистка выбросов от загрязнения</a:t>
            </a:r>
          </a:p>
        </p:txBody>
      </p:sp>
      <p:sp>
        <p:nvSpPr>
          <p:cNvPr id="3" name="Прямоугольник 3"/>
          <p:cNvSpPr>
            <a:spLocks noChangeArrowheads="1"/>
          </p:cNvSpPr>
          <p:nvPr/>
        </p:nvSpPr>
        <p:spPr bwMode="auto">
          <a:xfrm>
            <a:off x="260144" y="1053897"/>
            <a:ext cx="221143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 smtClean="0">
                <a:cs typeface="Times New Roman" pitchFamily="18" charset="0"/>
              </a:rPr>
              <a:t>Очистка воздуха</a:t>
            </a: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251520" y="3789040"/>
            <a:ext cx="2932021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 smtClean="0">
                <a:cs typeface="Times New Roman" pitchFamily="18" charset="0"/>
              </a:rPr>
              <a:t>Очистка сточной воды</a:t>
            </a:r>
          </a:p>
        </p:txBody>
      </p:sp>
      <p:sp>
        <p:nvSpPr>
          <p:cNvPr id="5" name="Прямоугольник 3"/>
          <p:cNvSpPr>
            <a:spLocks noChangeArrowheads="1"/>
          </p:cNvSpPr>
          <p:nvPr/>
        </p:nvSpPr>
        <p:spPr bwMode="auto">
          <a:xfrm>
            <a:off x="463052" y="1701969"/>
            <a:ext cx="5250283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dirty="0" smtClean="0">
                <a:cs typeface="Times New Roman" pitchFamily="18" charset="0"/>
              </a:rPr>
              <a:t>Методы очистки от оксидов азота: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200" dirty="0" smtClean="0">
                <a:cs typeface="Times New Roman" pitchFamily="18" charset="0"/>
              </a:rPr>
              <a:t>Окисление с последующей абсорбцией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200" dirty="0" smtClean="0">
                <a:cs typeface="Times New Roman" pitchFamily="18" charset="0"/>
              </a:rPr>
              <a:t>Восстановление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200" dirty="0" smtClean="0">
                <a:cs typeface="Times New Roman" pitchFamily="18" charset="0"/>
              </a:rPr>
              <a:t>Абсорбция щелочами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200" dirty="0" smtClean="0">
                <a:cs typeface="Times New Roman" pitchFamily="18" charset="0"/>
              </a:rPr>
              <a:t>Адсорбция</a:t>
            </a:r>
          </a:p>
        </p:txBody>
      </p:sp>
      <p:sp>
        <p:nvSpPr>
          <p:cNvPr id="7" name="Прямоугольник 3"/>
          <p:cNvSpPr>
            <a:spLocks noChangeArrowheads="1"/>
          </p:cNvSpPr>
          <p:nvPr/>
        </p:nvSpPr>
        <p:spPr bwMode="auto">
          <a:xfrm>
            <a:off x="431455" y="4446976"/>
            <a:ext cx="839056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200" dirty="0" smtClean="0">
                <a:cs typeface="Times New Roman" pitchFamily="18" charset="0"/>
              </a:rPr>
              <a:t>Доведение рН до нормы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200" dirty="0" smtClean="0">
                <a:cs typeface="Times New Roman" pitchFamily="18" charset="0"/>
              </a:rPr>
              <a:t>Очистка сточных вод от органических компонентов (экстракция)</a:t>
            </a:r>
          </a:p>
        </p:txBody>
      </p:sp>
    </p:spTree>
    <p:extLst>
      <p:ext uri="{BB962C8B-B14F-4D97-AF65-F5344CB8AC3E}">
        <p14:creationId xmlns:p14="http://schemas.microsoft.com/office/powerpoint/2010/main" val="412356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3"/>
          <p:cNvSpPr>
            <a:spLocks noChangeArrowheads="1"/>
          </p:cNvSpPr>
          <p:nvPr/>
        </p:nvSpPr>
        <p:spPr bwMode="auto">
          <a:xfrm>
            <a:off x="181425" y="383753"/>
            <a:ext cx="86329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Разработка лекарств в фармацевтической промышленности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C:\Users\gegc\Desktop\iloenc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8572500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"/>
          <p:cNvSpPr>
            <a:spLocks noChangeArrowheads="1"/>
          </p:cNvSpPr>
          <p:nvPr/>
        </p:nvSpPr>
        <p:spPr bwMode="auto">
          <a:xfrm>
            <a:off x="4455803" y="162486"/>
            <a:ext cx="4464496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b="1" dirty="0">
                <a:latin typeface="+mj-lt"/>
                <a:cs typeface="Times New Roman" pitchFamily="18" charset="0"/>
              </a:rPr>
              <a:t>Производственный процесс в фармацевтической промышленности</a:t>
            </a:r>
            <a:endParaRPr lang="ru-RU" sz="2200" b="1" dirty="0" smtClean="0">
              <a:latin typeface="+mj-lt"/>
              <a:cs typeface="Times New Roman" pitchFamily="18" charset="0"/>
            </a:endParaRPr>
          </a:p>
        </p:txBody>
      </p:sp>
      <p:pic>
        <p:nvPicPr>
          <p:cNvPr id="3074" name="Picture 2" descr="http://base.safework.ru/iloenc?SetPict.gif&amp;nd=857200539&amp;nh=0&amp;pictid=010000000G00&amp;abs=&amp;crc=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88639"/>
            <a:ext cx="3816425" cy="6537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4455803" y="1772816"/>
            <a:ext cx="4464496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dirty="0" smtClean="0">
                <a:cs typeface="Times New Roman" pitchFamily="18" charset="0"/>
              </a:rPr>
              <a:t>Основные стадии: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cs typeface="Times New Roman" pitchFamily="18" charset="0"/>
              </a:rPr>
              <a:t>Получение фарм. субстанции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cs typeface="Times New Roman" pitchFamily="18" charset="0"/>
              </a:rPr>
              <a:t>Получение фарм. препарата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455802" y="1772816"/>
            <a:ext cx="4292661" cy="12241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059832" y="54868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528" y="83671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03648" y="69269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4355976" y="3356992"/>
            <a:ext cx="446449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b="1" dirty="0" smtClean="0">
                <a:cs typeface="Times New Roman" pitchFamily="18" charset="0"/>
              </a:rPr>
              <a:t>Методы получения фарм. субстанций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4427984" y="4293096"/>
            <a:ext cx="446449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dirty="0" smtClean="0">
                <a:cs typeface="Times New Roman" pitchFamily="18" charset="0"/>
              </a:rPr>
              <a:t>1. Химический синтез</a:t>
            </a:r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4499992" y="4869160"/>
            <a:ext cx="446449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dirty="0" smtClean="0">
                <a:cs typeface="Times New Roman" pitchFamily="18" charset="0"/>
              </a:rPr>
              <a:t>2.  Биосинтез</a:t>
            </a: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4499992" y="5589240"/>
            <a:ext cx="446449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dirty="0" smtClean="0">
                <a:cs typeface="Times New Roman" pitchFamily="18" charset="0"/>
              </a:rPr>
              <a:t>3. Экстракция природного сырья</a:t>
            </a:r>
          </a:p>
        </p:txBody>
      </p:sp>
    </p:spTree>
    <p:extLst>
      <p:ext uri="{BB962C8B-B14F-4D97-AF65-F5344CB8AC3E}">
        <p14:creationId xmlns:p14="http://schemas.microsoft.com/office/powerpoint/2010/main" val="412356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"/>
          <p:cNvSpPr>
            <a:spLocks noChangeArrowheads="1"/>
          </p:cNvSpPr>
          <p:nvPr/>
        </p:nvSpPr>
        <p:spPr bwMode="auto">
          <a:xfrm>
            <a:off x="2915816" y="260648"/>
            <a:ext cx="27892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+mj-lt"/>
                <a:cs typeface="Times New Roman" pitchFamily="18" charset="0"/>
              </a:rPr>
              <a:t>Химический синтез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64096" y="2204864"/>
            <a:ext cx="13011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P=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атм.,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T=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125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°C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16023" y="980728"/>
          <a:ext cx="8439347" cy="14062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CS ChemDraw Drawing" r:id="rId3" imgW="6278555" imgH="1046532" progId="ChemDraw.Document.6.0">
                  <p:embed/>
                </p:oleObj>
              </mc:Choice>
              <mc:Fallback>
                <p:oleObj name="CS ChemDraw Drawing" r:id="rId3" imgW="6278555" imgH="1046532" progId="ChemDraw.Document.6.0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023" y="980728"/>
                        <a:ext cx="8439347" cy="14062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Овал 6"/>
          <p:cNvSpPr/>
          <p:nvPr/>
        </p:nvSpPr>
        <p:spPr>
          <a:xfrm>
            <a:off x="0" y="1340768"/>
            <a:ext cx="936104" cy="115212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580112" y="908720"/>
            <a:ext cx="1368152" cy="108012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5580112" y="2060848"/>
            <a:ext cx="1404664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2" name="Picture 4" descr="&amp;Acy;&amp;pcy;&amp;pcy;&amp;acy;&amp;rcy;&amp;acy;&amp;tcy;&amp;ycy; &amp;scy; &amp;pcy;&amp;iecy;&amp;rcy;&amp;iecy;&amp;mcy;&amp;iecy;&amp;shcy;&amp;icy;&amp;vcy;&amp;acy;&amp;yucy;&amp;shchcy;&amp;icy;&amp;mcy;&amp;icy; &amp;ucy;&amp;scy;&amp;tcy;&amp;rcy;&amp;ocy;&amp;jcy;&amp;scy;&amp;tcy;&amp;vcy;&amp;acy;&amp;mcy;&amp;icy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3080531"/>
            <a:ext cx="1728192" cy="3777469"/>
          </a:xfrm>
          <a:prstGeom prst="rect">
            <a:avLst/>
          </a:prstGeom>
          <a:noFill/>
        </p:spPr>
      </p:pic>
      <p:sp>
        <p:nvSpPr>
          <p:cNvPr id="10" name="Стрелка углом 9"/>
          <p:cNvSpPr/>
          <p:nvPr/>
        </p:nvSpPr>
        <p:spPr>
          <a:xfrm>
            <a:off x="2123728" y="3789040"/>
            <a:ext cx="2304256" cy="36004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Стрелка углом 10"/>
          <p:cNvSpPr/>
          <p:nvPr/>
        </p:nvSpPr>
        <p:spPr>
          <a:xfrm rot="10800000" flipH="1">
            <a:off x="2339752" y="6165304"/>
            <a:ext cx="2066504" cy="364624"/>
          </a:xfrm>
          <a:prstGeom prst="bentArrow">
            <a:avLst>
              <a:gd name="adj1" fmla="val 25000"/>
              <a:gd name="adj2" fmla="val 16845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4652700" y="3212976"/>
            <a:ext cx="3591707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dirty="0" smtClean="0">
                <a:cs typeface="Times New Roman" pitchFamily="18" charset="0"/>
              </a:rPr>
              <a:t>Воздух:</a:t>
            </a:r>
          </a:p>
          <a:p>
            <a:pPr marL="457200" indent="-457200">
              <a:buAutoNum type="arabicPeriod"/>
            </a:pPr>
            <a:r>
              <a:rPr lang="ru-RU" sz="2200" dirty="0" smtClean="0">
                <a:cs typeface="Times New Roman" pitchFamily="18" charset="0"/>
              </a:rPr>
              <a:t>Оксиды азота</a:t>
            </a:r>
          </a:p>
          <a:p>
            <a:pPr marL="457200" indent="-457200">
              <a:buAutoNum type="arabicPeriod"/>
            </a:pPr>
            <a:r>
              <a:rPr lang="ru-RU" sz="2200" dirty="0" smtClean="0">
                <a:cs typeface="Times New Roman" pitchFamily="18" charset="0"/>
              </a:rPr>
              <a:t>Пары фенола</a:t>
            </a:r>
          </a:p>
          <a:p>
            <a:pPr marL="457200" indent="-457200">
              <a:buAutoNum type="arabicPeriod"/>
            </a:pPr>
            <a:r>
              <a:rPr lang="ru-RU" sz="2200" dirty="0" smtClean="0">
                <a:cs typeface="Times New Roman" pitchFamily="18" charset="0"/>
              </a:rPr>
              <a:t>Пары уксусной кислоты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499992" y="3212976"/>
            <a:ext cx="3960440" cy="14401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4572000" y="5057800"/>
            <a:ext cx="3816424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dirty="0" smtClean="0">
                <a:cs typeface="Times New Roman" pitchFamily="18" charset="0"/>
              </a:rPr>
              <a:t>Сточные воды:</a:t>
            </a:r>
          </a:p>
          <a:p>
            <a:pPr marL="457200" indent="-457200">
              <a:buAutoNum type="arabicPeriod"/>
            </a:pPr>
            <a:r>
              <a:rPr lang="ru-RU" sz="2200" dirty="0" smtClean="0">
                <a:cs typeface="Times New Roman" pitchFamily="18" charset="0"/>
              </a:rPr>
              <a:t>Контроль за </a:t>
            </a:r>
            <a:r>
              <a:rPr lang="en-US" sz="2200" dirty="0" smtClean="0">
                <a:cs typeface="Times New Roman" pitchFamily="18" charset="0"/>
              </a:rPr>
              <a:t>pH</a:t>
            </a:r>
            <a:r>
              <a:rPr lang="ru-RU" sz="2200" dirty="0" smtClean="0">
                <a:cs typeface="Times New Roman" pitchFamily="18" charset="0"/>
              </a:rPr>
              <a:t> маточника</a:t>
            </a:r>
          </a:p>
          <a:p>
            <a:pPr marL="457200" indent="-457200">
              <a:buAutoNum type="arabicPeriod"/>
            </a:pPr>
            <a:r>
              <a:rPr lang="ru-RU" sz="2200" dirty="0" smtClean="0">
                <a:cs typeface="Times New Roman" pitchFamily="18" charset="0"/>
              </a:rPr>
              <a:t>Фенол</a:t>
            </a:r>
          </a:p>
          <a:p>
            <a:pPr marL="457200" indent="-457200">
              <a:buAutoNum type="arabicPeriod"/>
            </a:pPr>
            <a:r>
              <a:rPr lang="ru-RU" sz="2200" dirty="0" smtClean="0">
                <a:cs typeface="Times New Roman" pitchFamily="18" charset="0"/>
              </a:rPr>
              <a:t>Продукт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572000" y="4941168"/>
            <a:ext cx="3888432" cy="17281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984776" y="2420888"/>
            <a:ext cx="21592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cs typeface="Times New Roman" pitchFamily="18" charset="0"/>
              </a:rPr>
              <a:t>Ацетилсалициловая кислота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717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/>
      <p:bldP spid="14" grpId="0" animBg="1"/>
      <p:bldP spid="15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222" y="4653136"/>
            <a:ext cx="4141236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3"/>
          <p:cNvSpPr>
            <a:spLocks noChangeArrowheads="1"/>
          </p:cNvSpPr>
          <p:nvPr/>
        </p:nvSpPr>
        <p:spPr bwMode="auto">
          <a:xfrm>
            <a:off x="2915816" y="159023"/>
            <a:ext cx="407662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+mj-lt"/>
                <a:cs typeface="Times New Roman" pitchFamily="18" charset="0"/>
              </a:rPr>
              <a:t>Принципы «Зеленой Химии»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26222" y="908720"/>
            <a:ext cx="43204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Зелёная химия (</a:t>
            </a:r>
            <a:r>
              <a:rPr lang="ru-RU" sz="2400" dirty="0" err="1"/>
              <a:t>Green</a:t>
            </a:r>
            <a:r>
              <a:rPr lang="ru-RU" sz="2400" dirty="0"/>
              <a:t> </a:t>
            </a:r>
            <a:r>
              <a:rPr lang="ru-RU" sz="2400" dirty="0" err="1"/>
              <a:t>Chemistry</a:t>
            </a:r>
            <a:r>
              <a:rPr lang="ru-RU" sz="2400" dirty="0"/>
              <a:t>) — научное направление в химии, к которому можно отнести любое усовершенствование химических процессов, которое положительно влияет на окружающую среду.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54968"/>
            <a:ext cx="4392488" cy="505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9212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2771800" y="260648"/>
            <a:ext cx="455592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+mj-lt"/>
                <a:cs typeface="Times New Roman" pitchFamily="18" charset="0"/>
              </a:rPr>
              <a:t>12 принципов «Зеленой Химии»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052736"/>
            <a:ext cx="85689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    </a:t>
            </a:r>
            <a:r>
              <a:rPr lang="ru-RU" sz="2000" dirty="0"/>
              <a:t>1. Лучше предотвратить потери, чем перерабатывать и чистить остатки.</a:t>
            </a:r>
          </a:p>
          <a:p>
            <a:r>
              <a:rPr lang="ru-RU" sz="2000" dirty="0"/>
              <a:t>    2. Методы синтеза надо выбирать таким образом, чтобы все материалы, использованные в процессе, были максимально переведены в конечный продукт.</a:t>
            </a:r>
          </a:p>
          <a:p>
            <a:r>
              <a:rPr lang="ru-RU" sz="2000" dirty="0"/>
              <a:t>    3. Методы синтеза по возможности следует выбирать так, чтобы используемые и синтезируемые вещества были как можно менее вредными для человека и окружающей среды.</a:t>
            </a:r>
          </a:p>
          <a:p>
            <a:r>
              <a:rPr lang="ru-RU" sz="2000" dirty="0"/>
              <a:t>    4. Создавая новые химические продукты, надо стараться сохранить эффективность работы, достигнутую ранее, при этом токсичность должна уменьшаться.</a:t>
            </a:r>
          </a:p>
          <a:p>
            <a:r>
              <a:rPr lang="ru-RU" sz="2000" dirty="0"/>
              <a:t>    5. Вспомогательные вещества при производстве, такие, как растворители или разделяющие агенты, лучше не использовать совсем, а если это невозможно, их использование должно быть безвредным.</a:t>
            </a:r>
          </a:p>
          <a:p>
            <a:r>
              <a:rPr lang="ru-RU" sz="2000" dirty="0"/>
              <a:t>    6. Обязательно следует учитывать энергетические затраты и их влияние на окружающую среду и стоимость продукта. Синтез по возможности надо проводить при температуре, близкой к температуре окружающей среды, и при атмосферном давлении.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6854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2771800" y="260648"/>
            <a:ext cx="455592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+mj-lt"/>
                <a:cs typeface="Times New Roman" pitchFamily="18" charset="0"/>
              </a:rPr>
              <a:t>12 принципов «Зеленой Химии»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268760"/>
            <a:ext cx="856895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    7. Исходные и расходуемые материалы должны быть возобновляемыми во всех случаях, когда это технически и экономически выгодно.</a:t>
            </a:r>
          </a:p>
          <a:p>
            <a:r>
              <a:rPr lang="ru-RU" sz="2000" dirty="0" smtClean="0"/>
              <a:t>    8</a:t>
            </a:r>
            <a:r>
              <a:rPr lang="ru-RU" sz="2000" dirty="0"/>
              <a:t>. Где возможно, надо избегать получения промежуточных продуктов (блокирующих групп, присоединение и снятие защиты и т. д.).</a:t>
            </a:r>
          </a:p>
          <a:p>
            <a:r>
              <a:rPr lang="ru-RU" sz="2000" dirty="0" smtClean="0"/>
              <a:t>    9</a:t>
            </a:r>
            <a:r>
              <a:rPr lang="ru-RU" sz="2000" dirty="0"/>
              <a:t>. Всегда следует отдавать предпочтение каталитическим процессам (по возможности наиболее селективным).</a:t>
            </a:r>
          </a:p>
          <a:p>
            <a:r>
              <a:rPr lang="ru-RU" sz="2000" dirty="0" smtClean="0"/>
              <a:t>    10</a:t>
            </a:r>
            <a:r>
              <a:rPr lang="ru-RU" sz="2000" dirty="0"/>
              <a:t>. Химический продукт должен быть таким, чтобы после его использования он не оставался в окружающей среде, а разлагался на безопасные продукты.</a:t>
            </a:r>
          </a:p>
          <a:p>
            <a:r>
              <a:rPr lang="ru-RU" sz="2000" dirty="0" smtClean="0"/>
              <a:t>    11</a:t>
            </a:r>
            <a:r>
              <a:rPr lang="ru-RU" sz="2000" dirty="0"/>
              <a:t>. Нужно развивать аналитические методики, чтобы можно было следить в реальном времени за образованием опасных продуктов.</a:t>
            </a:r>
          </a:p>
          <a:p>
            <a:r>
              <a:rPr lang="ru-RU" sz="2000" dirty="0" smtClean="0"/>
              <a:t>    12</a:t>
            </a:r>
            <a:r>
              <a:rPr lang="ru-RU" sz="2000" dirty="0"/>
              <a:t>. Вещества и формы веществ, используемые в химических процессах, нужно выбирать таким образом, чтобы риск химической опасности, включая утечки, взрыв и пожар, были минимальными.</a:t>
            </a:r>
          </a:p>
        </p:txBody>
      </p:sp>
    </p:spTree>
    <p:extLst>
      <p:ext uri="{BB962C8B-B14F-4D97-AF65-F5344CB8AC3E}">
        <p14:creationId xmlns:p14="http://schemas.microsoft.com/office/powerpoint/2010/main" val="35461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"/>
          <p:cNvSpPr>
            <a:spLocks noChangeArrowheads="1"/>
          </p:cNvSpPr>
          <p:nvPr/>
        </p:nvSpPr>
        <p:spPr bwMode="auto">
          <a:xfrm>
            <a:off x="3491880" y="260648"/>
            <a:ext cx="16225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+mj-lt"/>
                <a:cs typeface="Times New Roman" pitchFamily="18" charset="0"/>
              </a:rPr>
              <a:t>Биосинтез</a:t>
            </a:r>
          </a:p>
        </p:txBody>
      </p:sp>
      <p:sp>
        <p:nvSpPr>
          <p:cNvPr id="3" name="Прямоугольник 3"/>
          <p:cNvSpPr>
            <a:spLocks noChangeArrowheads="1"/>
          </p:cNvSpPr>
          <p:nvPr/>
        </p:nvSpPr>
        <p:spPr bwMode="auto">
          <a:xfrm>
            <a:off x="251520" y="886100"/>
            <a:ext cx="194232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 smtClean="0">
                <a:latin typeface="+mj-lt"/>
                <a:cs typeface="Times New Roman" pitchFamily="18" charset="0"/>
              </a:rPr>
              <a:t>Ферментация</a:t>
            </a:r>
          </a:p>
        </p:txBody>
      </p:sp>
      <p:pic>
        <p:nvPicPr>
          <p:cNvPr id="3075" name="Picture 3" descr="http://tehnoinfo.ru/images/stories/5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2927252" cy="3139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3"/>
          <p:cNvSpPr>
            <a:spLocks noChangeArrowheads="1"/>
          </p:cNvSpPr>
          <p:nvPr/>
        </p:nvSpPr>
        <p:spPr bwMode="auto">
          <a:xfrm>
            <a:off x="5292080" y="886100"/>
            <a:ext cx="284257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 smtClean="0">
                <a:latin typeface="+mj-lt"/>
                <a:cs typeface="Times New Roman" pitchFamily="18" charset="0"/>
              </a:rPr>
              <a:t>Выделение продукта</a:t>
            </a:r>
          </a:p>
        </p:txBody>
      </p:sp>
      <p:sp>
        <p:nvSpPr>
          <p:cNvPr id="2" name="Выгнутая вправо стрелка 1"/>
          <p:cNvSpPr/>
          <p:nvPr/>
        </p:nvSpPr>
        <p:spPr>
          <a:xfrm>
            <a:off x="3264255" y="2367061"/>
            <a:ext cx="648072" cy="295232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рямоугольник 3"/>
          <p:cNvSpPr>
            <a:spLocks noChangeArrowheads="1"/>
          </p:cNvSpPr>
          <p:nvPr/>
        </p:nvSpPr>
        <p:spPr bwMode="auto">
          <a:xfrm>
            <a:off x="287075" y="5445224"/>
            <a:ext cx="369325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cs typeface="Times New Roman" pitchFamily="18" charset="0"/>
              </a:rPr>
              <a:t>Биологическое загрязнение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cs typeface="Times New Roman" pitchFamily="18" charset="0"/>
              </a:rPr>
              <a:t>Выбросы формальдегида</a:t>
            </a:r>
          </a:p>
        </p:txBody>
      </p:sp>
      <p:sp>
        <p:nvSpPr>
          <p:cNvPr id="8" name="Прямоугольник 3"/>
          <p:cNvSpPr>
            <a:spLocks noChangeArrowheads="1"/>
          </p:cNvSpPr>
          <p:nvPr/>
        </p:nvSpPr>
        <p:spPr bwMode="auto">
          <a:xfrm>
            <a:off x="4674635" y="1565037"/>
            <a:ext cx="194829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 smtClean="0">
                <a:cs typeface="Times New Roman" pitchFamily="18" charset="0"/>
              </a:rPr>
              <a:t>Твердые отходы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cs typeface="Times New Roman" pitchFamily="18" charset="0"/>
              </a:rPr>
              <a:t>Мицелий</a:t>
            </a:r>
          </a:p>
        </p:txBody>
      </p:sp>
      <p:sp>
        <p:nvSpPr>
          <p:cNvPr id="11" name="Прямоугольник 3"/>
          <p:cNvSpPr>
            <a:spLocks noChangeArrowheads="1"/>
          </p:cNvSpPr>
          <p:nvPr/>
        </p:nvSpPr>
        <p:spPr bwMode="auto">
          <a:xfrm>
            <a:off x="4674635" y="2924944"/>
            <a:ext cx="4332533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 smtClean="0">
                <a:cs typeface="Times New Roman" pitchFamily="18" charset="0"/>
              </a:rPr>
              <a:t>Жидкие отходы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cs typeface="Times New Roman" pitchFamily="18" charset="0"/>
              </a:rPr>
              <a:t>Остатки </a:t>
            </a:r>
            <a:r>
              <a:rPr lang="ru-RU" sz="2000" dirty="0" err="1" smtClean="0">
                <a:cs typeface="Times New Roman" pitchFamily="18" charset="0"/>
              </a:rPr>
              <a:t>культуральной</a:t>
            </a:r>
            <a:r>
              <a:rPr lang="ru-RU" sz="2000" dirty="0" smtClean="0">
                <a:cs typeface="Times New Roman" pitchFamily="18" charset="0"/>
              </a:rPr>
              <a:t> жидкости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cs typeface="Times New Roman" pitchFamily="18" charset="0"/>
              </a:rPr>
              <a:t>Минеральные кислоты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cs typeface="Times New Roman" pitchFamily="18" charset="0"/>
              </a:rPr>
              <a:t>Органические растворители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cs typeface="Times New Roman" pitchFamily="18" charset="0"/>
              </a:rPr>
              <a:t>Остатки продукта</a:t>
            </a:r>
          </a:p>
        </p:txBody>
      </p:sp>
      <p:sp>
        <p:nvSpPr>
          <p:cNvPr id="13" name="Прямоугольник 3"/>
          <p:cNvSpPr>
            <a:spLocks noChangeArrowheads="1"/>
          </p:cNvSpPr>
          <p:nvPr/>
        </p:nvSpPr>
        <p:spPr bwMode="auto">
          <a:xfrm>
            <a:off x="4674635" y="5291335"/>
            <a:ext cx="446936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 smtClean="0">
                <a:cs typeface="Times New Roman" pitchFamily="18" charset="0"/>
              </a:rPr>
              <a:t>Газообразные отходы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cs typeface="Times New Roman" pitchFamily="18" charset="0"/>
              </a:rPr>
              <a:t>Пары органических растворителей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cs typeface="Times New Roman" pitchFamily="18" charset="0"/>
              </a:rPr>
              <a:t>Пыль сухого продукта</a:t>
            </a:r>
          </a:p>
        </p:txBody>
      </p:sp>
    </p:spTree>
    <p:extLst>
      <p:ext uri="{BB962C8B-B14F-4D97-AF65-F5344CB8AC3E}">
        <p14:creationId xmlns:p14="http://schemas.microsoft.com/office/powerpoint/2010/main" val="427709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7" grpId="0"/>
      <p:bldP spid="8" grpId="1"/>
      <p:bldP spid="11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s://encrypted-tbn3.gstatic.com/images?q=tbn:ANd9GcQEUAZy-Td-b6DV0d-KxTfYGbAIoEkL_MUYntgZUTUBheYR-5P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2736"/>
            <a:ext cx="3816424" cy="3749174"/>
          </a:xfrm>
          <a:prstGeom prst="rect">
            <a:avLst/>
          </a:prstGeom>
          <a:noFill/>
        </p:spPr>
      </p:pic>
      <p:sp>
        <p:nvSpPr>
          <p:cNvPr id="5" name="Прямоугольник 3"/>
          <p:cNvSpPr>
            <a:spLocks noChangeArrowheads="1"/>
          </p:cNvSpPr>
          <p:nvPr/>
        </p:nvSpPr>
        <p:spPr bwMode="auto">
          <a:xfrm>
            <a:off x="1907704" y="332656"/>
            <a:ext cx="61146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cs typeface="Times New Roman" pitchFamily="18" charset="0"/>
              </a:rPr>
              <a:t>Мембранные методы выделения продукта</a:t>
            </a:r>
          </a:p>
        </p:txBody>
      </p:sp>
      <p:pic>
        <p:nvPicPr>
          <p:cNvPr id="32772" name="Picture 4" descr="https://encrypted-tbn3.gstatic.com/images?q=tbn:ANd9GcTZqeJkpn1jl48GaRDZMcxgemlchbKvyvPQII4S4A4ixnpf_JAYx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10565" y="5129808"/>
            <a:ext cx="3533435" cy="1728192"/>
          </a:xfrm>
          <a:prstGeom prst="rect">
            <a:avLst/>
          </a:prstGeom>
          <a:noFill/>
        </p:spPr>
      </p:pic>
      <p:sp>
        <p:nvSpPr>
          <p:cNvPr id="7" name="Прямоугольник 3"/>
          <p:cNvSpPr>
            <a:spLocks noChangeArrowheads="1"/>
          </p:cNvSpPr>
          <p:nvPr/>
        </p:nvSpPr>
        <p:spPr bwMode="auto">
          <a:xfrm>
            <a:off x="4788024" y="1340768"/>
            <a:ext cx="4130811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cs typeface="Times New Roman" pitchFamily="18" charset="0"/>
              </a:rPr>
              <a:t>Достоинства: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cs typeface="Times New Roman" pitchFamily="18" charset="0"/>
              </a:rPr>
              <a:t>Отсутствие загрязнителей</a:t>
            </a:r>
            <a:br>
              <a:rPr lang="ru-RU" sz="2400" dirty="0" smtClean="0">
                <a:cs typeface="Times New Roman" pitchFamily="18" charset="0"/>
              </a:rPr>
            </a:br>
            <a:r>
              <a:rPr lang="ru-RU" sz="2400" dirty="0" smtClean="0">
                <a:cs typeface="Times New Roman" pitchFamily="18" charset="0"/>
              </a:rPr>
              <a:t> и растворителей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cs typeface="Times New Roman" pitchFamily="18" charset="0"/>
              </a:rPr>
              <a:t>Высокая чистота продукта</a:t>
            </a:r>
          </a:p>
        </p:txBody>
      </p:sp>
      <p:sp>
        <p:nvSpPr>
          <p:cNvPr id="8" name="Прямоугольник 3"/>
          <p:cNvSpPr>
            <a:spLocks noChangeArrowheads="1"/>
          </p:cNvSpPr>
          <p:nvPr/>
        </p:nvSpPr>
        <p:spPr bwMode="auto">
          <a:xfrm>
            <a:off x="4788024" y="2924944"/>
            <a:ext cx="374756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cs typeface="Times New Roman" pitchFamily="18" charset="0"/>
              </a:rPr>
              <a:t>Недостатки: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cs typeface="Times New Roman" pitchFamily="18" charset="0"/>
              </a:rPr>
              <a:t>Высокие </a:t>
            </a:r>
            <a:r>
              <a:rPr lang="ru-RU" sz="2400" dirty="0" err="1" smtClean="0">
                <a:cs typeface="Times New Roman" pitchFamily="18" charset="0"/>
              </a:rPr>
              <a:t>энергозатраты</a:t>
            </a:r>
            <a:endParaRPr lang="ru-RU" sz="2400" dirty="0" smtClean="0"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ru-RU" sz="2400" dirty="0" smtClean="0">
                <a:cs typeface="Times New Roman" pitchFamily="18" charset="0"/>
              </a:rPr>
              <a:t>Высокие требования к </a:t>
            </a:r>
            <a:br>
              <a:rPr lang="ru-RU" sz="2400" dirty="0" smtClean="0">
                <a:cs typeface="Times New Roman" pitchFamily="18" charset="0"/>
              </a:rPr>
            </a:br>
            <a:r>
              <a:rPr lang="ru-RU" sz="2400" dirty="0" smtClean="0">
                <a:cs typeface="Times New Roman" pitchFamily="18" charset="0"/>
              </a:rPr>
              <a:t>исходному раствору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"/>
          <p:cNvSpPr>
            <a:spLocks noChangeArrowheads="1"/>
          </p:cNvSpPr>
          <p:nvPr/>
        </p:nvSpPr>
        <p:spPr bwMode="auto">
          <a:xfrm>
            <a:off x="1331640" y="260648"/>
            <a:ext cx="63445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+mj-lt"/>
                <a:cs typeface="Times New Roman" pitchFamily="18" charset="0"/>
              </a:rPr>
              <a:t>Экстракция растительного и животного сырья</a:t>
            </a:r>
          </a:p>
        </p:txBody>
      </p:sp>
      <p:pic>
        <p:nvPicPr>
          <p:cNvPr id="27650" name="Picture 2" descr="https://encrypted-tbn1.gstatic.com/images?q=tbn:ANd9GcTICeJUs5sNY4e0mfCFJ-1kDApD1DI3BqhArD30toqGMthxmUNjv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3567104" cy="2448272"/>
          </a:xfrm>
          <a:prstGeom prst="rect">
            <a:avLst/>
          </a:prstGeom>
          <a:noFill/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4283969" y="1268760"/>
            <a:ext cx="453650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cs typeface="Times New Roman" pitchFamily="18" charset="0"/>
              </a:rPr>
              <a:t>Основные </a:t>
            </a:r>
            <a:r>
              <a:rPr lang="ru-RU" sz="2400" b="1" dirty="0" err="1" smtClean="0">
                <a:cs typeface="Times New Roman" pitchFamily="18" charset="0"/>
              </a:rPr>
              <a:t>загрязниетли</a:t>
            </a:r>
            <a:r>
              <a:rPr lang="ru-RU" sz="2400" b="1" dirty="0" smtClean="0">
                <a:cs typeface="Times New Roman" pitchFamily="18" charset="0"/>
              </a:rPr>
              <a:t>:</a:t>
            </a:r>
          </a:p>
          <a:p>
            <a:endParaRPr lang="ru-RU" sz="2400" b="1" dirty="0" smtClean="0"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ru-RU" sz="2400" dirty="0" smtClean="0">
                <a:cs typeface="Times New Roman" pitchFamily="18" charset="0"/>
              </a:rPr>
              <a:t>Твердые отходы сырья</a:t>
            </a:r>
          </a:p>
          <a:p>
            <a:pPr marL="457200" indent="-457200">
              <a:buAutoNum type="arabicPeriod"/>
            </a:pPr>
            <a:r>
              <a:rPr lang="ru-RU" sz="2400" dirty="0" err="1" smtClean="0">
                <a:cs typeface="Times New Roman" pitchFamily="18" charset="0"/>
              </a:rPr>
              <a:t>Экстрагент</a:t>
            </a:r>
            <a:endParaRPr lang="ru-RU" sz="2400" dirty="0" smtClean="0"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ru-RU" sz="2400" dirty="0" smtClean="0">
                <a:cs typeface="Times New Roman" pitchFamily="18" charset="0"/>
              </a:rPr>
              <a:t>Смывные воды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79712" y="3861048"/>
            <a:ext cx="54639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+mj-lt"/>
                <a:cs typeface="Times New Roman" pitchFamily="18" charset="0"/>
              </a:rPr>
              <a:t>Экстракция критическими жидкостями</a:t>
            </a:r>
            <a:endParaRPr lang="ru-RU" sz="2400" dirty="0">
              <a:latin typeface="+mj-lt"/>
            </a:endParaRPr>
          </a:p>
        </p:txBody>
      </p:sp>
      <p:pic>
        <p:nvPicPr>
          <p:cNvPr id="27652" name="Picture 4" descr="https://encrypted-tbn3.gstatic.com/images?q=tbn:ANd9GcTVbbm4ZnIxiV0Y9DUne06CUpLF32-GmDS1zQw5Y-Fk8X9TmiV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509120"/>
            <a:ext cx="2381250" cy="191452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779912" y="4595644"/>
            <a:ext cx="511601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cs typeface="Times New Roman" pitchFamily="18" charset="0"/>
              </a:rPr>
              <a:t>Преимущества:</a:t>
            </a:r>
          </a:p>
          <a:p>
            <a:pPr marL="457200" indent="-457200">
              <a:buAutoNum type="arabicPeriod"/>
            </a:pPr>
            <a:r>
              <a:rPr lang="ru-RU" sz="2400" dirty="0" err="1" smtClean="0">
                <a:cs typeface="Times New Roman" pitchFamily="18" charset="0"/>
              </a:rPr>
              <a:t>Экологичность</a:t>
            </a:r>
            <a:endParaRPr lang="ru-RU" sz="2400" dirty="0" smtClean="0"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ru-RU" sz="2400" dirty="0" smtClean="0">
                <a:cs typeface="Times New Roman" pitchFamily="18" charset="0"/>
              </a:rPr>
              <a:t>Нет необходимости в дальнейшей</a:t>
            </a:r>
            <a:br>
              <a:rPr lang="ru-RU" sz="2400" dirty="0" smtClean="0">
                <a:cs typeface="Times New Roman" pitchFamily="18" charset="0"/>
              </a:rPr>
            </a:br>
            <a:r>
              <a:rPr lang="ru-RU" sz="2400" dirty="0" smtClean="0">
                <a:cs typeface="Times New Roman" pitchFamily="18" charset="0"/>
              </a:rPr>
              <a:t>очистке и обработке экстракта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70717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"/>
          <p:cNvSpPr>
            <a:spLocks noChangeArrowheads="1"/>
          </p:cNvSpPr>
          <p:nvPr/>
        </p:nvSpPr>
        <p:spPr bwMode="auto">
          <a:xfrm>
            <a:off x="1907704" y="332656"/>
            <a:ext cx="57152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cs typeface="Times New Roman" pitchFamily="18" charset="0"/>
              </a:rPr>
              <a:t>Получение готовых лекарственных форм</a:t>
            </a:r>
          </a:p>
        </p:txBody>
      </p:sp>
      <p:sp>
        <p:nvSpPr>
          <p:cNvPr id="3" name="Прямоугольник 3"/>
          <p:cNvSpPr>
            <a:spLocks noChangeArrowheads="1"/>
          </p:cNvSpPr>
          <p:nvPr/>
        </p:nvSpPr>
        <p:spPr bwMode="auto">
          <a:xfrm>
            <a:off x="611560" y="1124744"/>
            <a:ext cx="427097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 smtClean="0">
                <a:latin typeface="+mj-lt"/>
                <a:cs typeface="Times New Roman" pitchFamily="18" charset="0"/>
              </a:rPr>
              <a:t>Химический синтез и биосинтез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683568" y="5373216"/>
            <a:ext cx="423372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 smtClean="0">
                <a:latin typeface="+mj-lt"/>
                <a:cs typeface="Times New Roman" pitchFamily="18" charset="0"/>
              </a:rPr>
              <a:t>Экстракция растительного сырья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323528" y="1700808"/>
            <a:ext cx="2137765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dirty="0" smtClean="0">
                <a:cs typeface="Times New Roman" pitchFamily="18" charset="0"/>
              </a:rPr>
              <a:t>Сушка</a:t>
            </a:r>
          </a:p>
          <a:p>
            <a:r>
              <a:rPr lang="ru-RU" sz="2200" dirty="0" smtClean="0">
                <a:cs typeface="Times New Roman" pitchFamily="18" charset="0"/>
              </a:rPr>
              <a:t>Грануляция</a:t>
            </a:r>
          </a:p>
          <a:p>
            <a:r>
              <a:rPr lang="ru-RU" sz="2200" dirty="0" smtClean="0">
                <a:cs typeface="Times New Roman" pitchFamily="18" charset="0"/>
              </a:rPr>
              <a:t>Таблетирование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323528" y="3140968"/>
            <a:ext cx="342702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dirty="0" smtClean="0">
                <a:cs typeface="Times New Roman" pitchFamily="18" charset="0"/>
              </a:rPr>
              <a:t>Получение инъекционных </a:t>
            </a:r>
          </a:p>
          <a:p>
            <a:r>
              <a:rPr lang="ru-RU" sz="2200" dirty="0" smtClean="0">
                <a:cs typeface="Times New Roman" pitchFamily="18" charset="0"/>
              </a:rPr>
              <a:t>растворов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51520" y="4293096"/>
            <a:ext cx="367876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dirty="0" smtClean="0">
                <a:cs typeface="Times New Roman" pitchFamily="18" charset="0"/>
              </a:rPr>
              <a:t>Получение мазей и др. форм</a:t>
            </a: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187624" y="5949280"/>
            <a:ext cx="200522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dirty="0" smtClean="0">
                <a:cs typeface="Times New Roman" pitchFamily="18" charset="0"/>
              </a:rPr>
              <a:t>Смывные воды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1520" y="1700808"/>
            <a:ext cx="2736304" cy="115212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79512" y="3068960"/>
            <a:ext cx="3600400" cy="93610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79512" y="4221088"/>
            <a:ext cx="3744416" cy="64807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Стрелка вправо с вырезом 13"/>
          <p:cNvSpPr/>
          <p:nvPr/>
        </p:nvSpPr>
        <p:spPr>
          <a:xfrm>
            <a:off x="3347864" y="2132856"/>
            <a:ext cx="2448272" cy="21602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с вырезом 14"/>
          <p:cNvSpPr/>
          <p:nvPr/>
        </p:nvSpPr>
        <p:spPr>
          <a:xfrm>
            <a:off x="3995936" y="3284984"/>
            <a:ext cx="1728192" cy="2880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с вырезом 15"/>
          <p:cNvSpPr/>
          <p:nvPr/>
        </p:nvSpPr>
        <p:spPr>
          <a:xfrm>
            <a:off x="4283968" y="4365104"/>
            <a:ext cx="1296144" cy="36004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auto">
          <a:xfrm>
            <a:off x="6084168" y="1700808"/>
            <a:ext cx="2466894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AutoNum type="arabicPeriod"/>
            </a:pPr>
            <a:r>
              <a:rPr lang="ru-RU" sz="2200" dirty="0" smtClean="0">
                <a:cs typeface="Times New Roman" pitchFamily="18" charset="0"/>
              </a:rPr>
              <a:t>Пыль</a:t>
            </a:r>
          </a:p>
          <a:p>
            <a:pPr marL="457200" indent="-457200">
              <a:buFontTx/>
              <a:buAutoNum type="arabicPeriod"/>
            </a:pPr>
            <a:r>
              <a:rPr lang="ru-RU" sz="2200" dirty="0" smtClean="0">
                <a:cs typeface="Times New Roman" pitchFamily="18" charset="0"/>
              </a:rPr>
              <a:t>Смывные воды</a:t>
            </a:r>
          </a:p>
          <a:p>
            <a:pPr marL="457200" indent="-457200">
              <a:buAutoNum type="arabicPeriod"/>
            </a:pPr>
            <a:r>
              <a:rPr lang="ru-RU" sz="2200" dirty="0" smtClean="0">
                <a:cs typeface="Times New Roman" pitchFamily="18" charset="0"/>
              </a:rPr>
              <a:t>Антисептик</a:t>
            </a:r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6012160" y="2996952"/>
            <a:ext cx="272331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AutoNum type="arabicPeriod"/>
            </a:pPr>
            <a:r>
              <a:rPr lang="ru-RU" sz="2200" dirty="0" smtClean="0">
                <a:cs typeface="Times New Roman" pitchFamily="18" charset="0"/>
              </a:rPr>
              <a:t>Стеклянная пыль</a:t>
            </a:r>
          </a:p>
          <a:p>
            <a:pPr marL="457200" indent="-457200">
              <a:buFontTx/>
              <a:buAutoNum type="arabicPeriod"/>
            </a:pPr>
            <a:r>
              <a:rPr lang="ru-RU" sz="2200" dirty="0" smtClean="0">
                <a:cs typeface="Times New Roman" pitchFamily="18" charset="0"/>
              </a:rPr>
              <a:t>Смывные воды</a:t>
            </a:r>
          </a:p>
          <a:p>
            <a:pPr marL="457200" indent="-457200">
              <a:buAutoNum type="arabicPeriod"/>
            </a:pPr>
            <a:r>
              <a:rPr lang="ru-RU" sz="2200" dirty="0" smtClean="0">
                <a:cs typeface="Times New Roman" pitchFamily="18" charset="0"/>
              </a:rPr>
              <a:t>Антисептик</a:t>
            </a:r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6012160" y="4365104"/>
            <a:ext cx="246689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AutoNum type="arabicPeriod"/>
            </a:pPr>
            <a:r>
              <a:rPr lang="ru-RU" sz="2200" dirty="0" smtClean="0">
                <a:cs typeface="Times New Roman" pitchFamily="18" charset="0"/>
              </a:rPr>
              <a:t>Смывные воды</a:t>
            </a:r>
          </a:p>
        </p:txBody>
      </p:sp>
    </p:spTree>
    <p:extLst>
      <p:ext uri="{BB962C8B-B14F-4D97-AF65-F5344CB8AC3E}">
        <p14:creationId xmlns:p14="http://schemas.microsoft.com/office/powerpoint/2010/main" val="970717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4656</TotalTime>
  <Words>651</Words>
  <Application>Microsoft Office PowerPoint</Application>
  <PresentationFormat>Экран (4:3)</PresentationFormat>
  <Paragraphs>126</Paragraphs>
  <Slides>16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 Office</vt:lpstr>
      <vt:lpstr>CS ChemDraw Drawing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Alex</dc:creator>
  <cp:lastModifiedBy>Alexey N. Tretyakov</cp:lastModifiedBy>
  <cp:revision>205</cp:revision>
  <dcterms:created xsi:type="dcterms:W3CDTF">2012-09-03T13:04:23Z</dcterms:created>
  <dcterms:modified xsi:type="dcterms:W3CDTF">2015-03-18T03:55:42Z</dcterms:modified>
</cp:coreProperties>
</file>