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2" r:id="rId2"/>
    <p:sldId id="352" r:id="rId3"/>
    <p:sldId id="322" r:id="rId4"/>
    <p:sldId id="349" r:id="rId5"/>
    <p:sldId id="354" r:id="rId6"/>
    <p:sldId id="348" r:id="rId7"/>
    <p:sldId id="355" r:id="rId8"/>
    <p:sldId id="356" r:id="rId9"/>
    <p:sldId id="358" r:id="rId10"/>
    <p:sldId id="357" r:id="rId11"/>
    <p:sldId id="353" r:id="rId12"/>
    <p:sldId id="360" r:id="rId13"/>
    <p:sldId id="328" r:id="rId14"/>
    <p:sldId id="339" r:id="rId15"/>
    <p:sldId id="334" r:id="rId16"/>
    <p:sldId id="331" r:id="rId17"/>
    <p:sldId id="359" r:id="rId18"/>
    <p:sldId id="344" r:id="rId19"/>
    <p:sldId id="345" r:id="rId20"/>
    <p:sldId id="361" r:id="rId21"/>
    <p:sldId id="337" r:id="rId22"/>
    <p:sldId id="336" r:id="rId23"/>
    <p:sldId id="335" r:id="rId24"/>
    <p:sldId id="32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3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61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61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http://krutoto.ucoz.ru/news/ponjatie_zagrjaznenija_okruzhajushhej_sredy_vidy_zagrjaznitelej/2010-02-07-137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6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31440-0529-4422-9557-E1C7C61ACF3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6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8A482A-B6BE-42C8-B846-16FF4A3337D0}" type="slidenum">
              <a:rPr lang="ru-RU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Tx/>
              <a:buAutoNum type="arabicPeriod"/>
            </a:pPr>
            <a:r>
              <a:rPr lang="ru-RU" smtClean="0"/>
              <a:t>Циклон</a:t>
            </a:r>
          </a:p>
          <a:p>
            <a:pPr marL="228600" indent="-228600">
              <a:buFontTx/>
              <a:buAutoNum type="arabicPeriod"/>
            </a:pPr>
            <a:r>
              <a:rPr lang="ru-RU" smtClean="0"/>
              <a:t>Электрофильтр</a:t>
            </a:r>
          </a:p>
          <a:p>
            <a:pPr marL="228600" indent="-228600"/>
            <a:r>
              <a:rPr lang="en-US" smtClean="0"/>
              <a:t>[</a:t>
            </a:r>
            <a:r>
              <a:rPr lang="ru-RU" smtClean="0"/>
              <a:t>http://www.air-protection.ru/</a:t>
            </a:r>
            <a:r>
              <a:rPr lang="en-US" smtClean="0"/>
              <a:t>]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8A482A-B6BE-42C8-B846-16FF4A3337D0}" type="slidenum">
              <a:rPr lang="ru-RU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kommersant.ru/doc/51817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25.jpeg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2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80728"/>
            <a:ext cx="780700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Влияние металлургической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промышленности на окружающую среду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716016" y="4941168"/>
            <a:ext cx="40797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доц. 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nordkalk.ru/upload/pictures/lo_res/kuonanpoisto_parempi_2007nv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149080"/>
            <a:ext cx="2483768" cy="2645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87824" y="29815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ерная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968" y="3179119"/>
            <a:ext cx="5327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Сталь </a:t>
            </a:r>
            <a:r>
              <a:rPr lang="ru-RU" dirty="0" smtClean="0"/>
              <a:t>— </a:t>
            </a:r>
            <a:r>
              <a:rPr lang="ru-RU" dirty="0"/>
              <a:t>сплав железа с углеродом и/или с другими элементами. Сталь содержит не более 2,14% углерода (при большем количестве углерода в железе образуется чугун). Углерод придаёт сплавам железа прочность и твёрдость, снижая пластичность и вязкость.</a:t>
            </a:r>
          </a:p>
          <a:p>
            <a:endParaRPr lang="ru-RU" dirty="0"/>
          </a:p>
          <a:p>
            <a:r>
              <a:rPr lang="ru-RU" dirty="0" smtClean="0"/>
              <a:t>Сталью </a:t>
            </a:r>
            <a:r>
              <a:rPr lang="ru-RU" dirty="0"/>
              <a:t>называется содержащий не менее 45% железа сплав железа с углеродом и легирующими элементами (легированная, высоколегированная сталь).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401" y="3179119"/>
            <a:ext cx="3430474" cy="249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73839"/>
            <a:ext cx="1633364" cy="11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296" y="908720"/>
            <a:ext cx="8420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Чугун </a:t>
            </a:r>
            <a:r>
              <a:rPr lang="ru-RU" dirty="0"/>
              <a:t>— сплав железа с </a:t>
            </a:r>
            <a:r>
              <a:rPr lang="ru-RU" dirty="0" smtClean="0"/>
              <a:t>углеродом. </a:t>
            </a:r>
            <a:r>
              <a:rPr lang="ru-RU" dirty="0"/>
              <a:t>Содержание углерода в чугуне не менее 2,14</a:t>
            </a:r>
            <a:r>
              <a:rPr lang="ru-RU" dirty="0" smtClean="0"/>
              <a:t>%. Углерод </a:t>
            </a:r>
            <a:r>
              <a:rPr lang="ru-RU" dirty="0"/>
              <a:t>в чугуне может содержаться в виде цементита и графита. В зависимости от формы графита и количества цементита, выделяют белый, серый, ковкий и высокопрочные чугуны. Чугуны содержат постоянные примеси (</a:t>
            </a:r>
            <a:r>
              <a:rPr lang="ru-RU" dirty="0" err="1"/>
              <a:t>Si</a:t>
            </a:r>
            <a:r>
              <a:rPr lang="ru-RU" dirty="0"/>
              <a:t>, </a:t>
            </a:r>
            <a:r>
              <a:rPr lang="ru-RU" dirty="0" err="1"/>
              <a:t>Mn</a:t>
            </a:r>
            <a:r>
              <a:rPr lang="ru-RU" dirty="0"/>
              <a:t>, S, P), а в некоторых случаях также легирующие элементы (</a:t>
            </a:r>
            <a:r>
              <a:rPr lang="ru-RU" dirty="0" err="1"/>
              <a:t>Cr</a:t>
            </a:r>
            <a:r>
              <a:rPr lang="ru-RU" dirty="0"/>
              <a:t>, </a:t>
            </a:r>
            <a:r>
              <a:rPr lang="ru-RU" dirty="0" err="1"/>
              <a:t>Ni</a:t>
            </a:r>
            <a:r>
              <a:rPr lang="ru-RU" dirty="0"/>
              <a:t>, V, </a:t>
            </a:r>
            <a:r>
              <a:rPr lang="ru-RU" dirty="0" err="1"/>
              <a:t>Al</a:t>
            </a:r>
            <a:r>
              <a:rPr lang="ru-RU" dirty="0"/>
              <a:t> и др.). Как правило, чугун хрупок.</a:t>
            </a:r>
          </a:p>
        </p:txBody>
      </p:sp>
    </p:spTree>
    <p:extLst>
      <p:ext uri="{BB962C8B-B14F-4D97-AF65-F5344CB8AC3E}">
        <p14:creationId xmlns:p14="http://schemas.microsoft.com/office/powerpoint/2010/main" val="14739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87824" y="29815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ерная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" y="491480"/>
            <a:ext cx="91440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dic.academic.ru/pictures/ntes/075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5715000" cy="54768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987824" y="260648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ерная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97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11663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ерная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94" y="908720"/>
            <a:ext cx="430681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84" y="4581128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  <a:cs typeface="Times New Roman" pitchFamily="18" charset="0"/>
              </a:rPr>
              <a:t>Мартеновская печь</a:t>
            </a:r>
            <a:endParaRPr lang="ru-RU" sz="2000" dirty="0">
              <a:latin typeface="+mj-lt"/>
              <a:cs typeface="Times New Roman" pitchFamily="18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66817"/>
            <a:ext cx="5053304" cy="351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96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260648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836712"/>
            <a:ext cx="147637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840052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Цветные металлы — в технике металлы и сплавы, не являющиеся чёрными (то есть, все, кроме железа, хрома и марганца и их сплавов).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7128792" cy="426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62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11663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72849" y="3144744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Цветные металлы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794" y="4854680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тяжёлые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медь, свинец, цинк, олово, никель)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3594834" y="4390304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8028221">
            <a:off x="1759799" y="4078696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13158305">
            <a:off x="1847298" y="2603441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с вырезом 14"/>
          <p:cNvSpPr/>
          <p:nvPr/>
        </p:nvSpPr>
        <p:spPr>
          <a:xfrm rot="3481445">
            <a:off x="5636137" y="4040174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87824" y="5229200"/>
            <a:ext cx="2853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лёгкие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алюминий, титан, магний)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50626" y="4931617"/>
            <a:ext cx="32914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малые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висмут, кадмий, сурьма, ртуть)</a:t>
            </a:r>
          </a:p>
        </p:txBody>
      </p:sp>
      <p:sp>
        <p:nvSpPr>
          <p:cNvPr id="20" name="Стрелка вправо с вырезом 19"/>
          <p:cNvSpPr/>
          <p:nvPr/>
        </p:nvSpPr>
        <p:spPr>
          <a:xfrm rot="18675689">
            <a:off x="5238557" y="2553735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00197" y="1235486"/>
            <a:ext cx="28460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легирующие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вольфрам, молибден, ванадий)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92307" y="751024"/>
            <a:ext cx="2821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драгоценные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золото, серебро, платина)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609153" y="1410891"/>
            <a:ext cx="34697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редкие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галлий, германий, индий, цирконий)</a:t>
            </a:r>
          </a:p>
        </p:txBody>
      </p:sp>
      <p:sp>
        <p:nvSpPr>
          <p:cNvPr id="27" name="Стрелка вправо с вырезом 26"/>
          <p:cNvSpPr/>
          <p:nvPr/>
        </p:nvSpPr>
        <p:spPr>
          <a:xfrm rot="16200000">
            <a:off x="3568763" y="2215988"/>
            <a:ext cx="1224136" cy="1731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41092" y="1185845"/>
            <a:ext cx="2430708" cy="972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26058" y="587703"/>
            <a:ext cx="2788239" cy="972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949888" y="1397355"/>
            <a:ext cx="2788239" cy="972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923568" y="4931617"/>
            <a:ext cx="3155296" cy="6890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46258" y="5134181"/>
            <a:ext cx="2795231" cy="972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27319" y="4854680"/>
            <a:ext cx="2430708" cy="9729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4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11663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4712"/>
            <a:ext cx="569984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90035"/>
            <a:ext cx="4368841" cy="476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64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11663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78297"/>
            <a:ext cx="5184576" cy="610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60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11663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Цветная металлургия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488832" cy="542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6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865083" cy="44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cs typeface="Times New Roman" pitchFamily="18" charset="0"/>
              </a:rPr>
              <a:t>Воздействие </a:t>
            </a:r>
            <a:r>
              <a:rPr lang="ru-RU" sz="2400" b="1" dirty="0" smtClean="0">
                <a:cs typeface="Times New Roman" pitchFamily="18" charset="0"/>
              </a:rPr>
              <a:t>металлургической </a:t>
            </a:r>
            <a:r>
              <a:rPr lang="ru-RU" sz="2400" b="1" dirty="0">
                <a:cs typeface="Times New Roman" pitchFamily="18" charset="0"/>
              </a:rPr>
              <a:t>промышленности </a:t>
            </a:r>
          </a:p>
          <a:p>
            <a:pPr algn="ctr"/>
            <a:r>
              <a:rPr lang="ru-RU" sz="2400" b="1" dirty="0">
                <a:cs typeface="Times New Roman" pitchFamily="18" charset="0"/>
              </a:rPr>
              <a:t>на окружающую среду</a:t>
            </a:r>
          </a:p>
        </p:txBody>
      </p:sp>
    </p:spTree>
    <p:extLst>
      <p:ext uri="{BB962C8B-B14F-4D97-AF65-F5344CB8AC3E}">
        <p14:creationId xmlns:p14="http://schemas.microsoft.com/office/powerpoint/2010/main" val="26134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3"/>
          <p:cNvSpPr>
            <a:spLocks noChangeArrowheads="1"/>
          </p:cNvSpPr>
          <p:nvPr/>
        </p:nvSpPr>
        <p:spPr bwMode="auto">
          <a:xfrm>
            <a:off x="630205" y="3172906"/>
            <a:ext cx="7398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/>
              <a:t>Газовые выбросы (до очистки) металлургического производства</a:t>
            </a:r>
            <a:endParaRPr lang="ru-RU" sz="20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6626" name="AutoShape 2" descr="data:image/jpeg;base64,/9j/4AAQSkZJRgABAQAAAQABAAD/2wCEAAkGBxQTERQUEBQUFRUVFhYZGBgYFRgaFxoYGR0YFxoYHRgbHyggGB4lIBYYIjEhJSkrLi4vFx8zODMsNygtLiwBCgoKDg0OGxAQGzAmHSQ3LywsLCwsMSwsMC4vLywsLCwsLC4tLCwtNCwsLCwsMiwsLCwsLCwsLCw3LCssLCwsLP/AABEIAMIBAwMBIgACEQEDEQH/xAAcAAEAAgIDAQAAAAAAAAAAAAAABQYDBAECBwj/xABNEAACAQIDAwUKCQkGBwEAAAABAhEAAwQSIQUxQQYTIlFhFTJScYGRkpOx0QcUFzNTVHOh0hYjQnKissHT8DVigqOz4QgkJTRjdMJD/8QAGwEBAAMBAQEBAAAAAAAAAAAAAAEDBAIFBwb/xAA1EQACAQICBgkDAwUBAAAAAAAAAQIDERIhBBMxMlGRBRRBUnGBodHwImHBM7HhNEKisvEV/9oADAMBAAIRAxEAPwD3GlKUApSlAKUpQClKUApSlAKUpQClKUApSlAKUpQClKUApSlAKUpQClKUApSlAKUpQClKUApSlAKUpQClKUApSlAKUpQFO7p3nxGKT47Yw4tXgiI9tGYjm7b5pZwTq5G7hUvcxlxMRhLRdXFy3eNxgoGZkFuGAk5QSxMdtQ/c+4l/Fl8AMSt68HRi1iMvN20ghzI1VuHGtE8lsULWDtIVSPjK3mVp5m1eYNktkwSQoKAxpvqm7Xz7me8l8fE38PysZ8Y+4YNLGIZXjpO1hrYuOD4AzlR1lSa2cJ8fvWVxC3bNtnUOlg2syBSJVHuZgxYiJYQATuMVlxXJ8G9aRUC4dcHiMOQCBAuGyFUDf3qNr2Viwd/HWbK2Piwu3EUIt/nUWywUQrupPOKYAJUKddxpn2k/Un9VzX2ltfEXMAcdhrq2lWwzm01oOc6Zsy58wjUZd3Ca7bWxeKw+GFxsTbZrl3DIGNgKLa3HCuxGY5tGnWO9rZxOwXTZNzCWvzlw4e4oOi57jhiTrossx8U135U7OuXcJbS3b5xku4dykqMy23RmWWMblI1qWnbyDUrX7bepzsq7ca6AcfYviDKJbthjpvkOSIMHdWidv4hS2EZQ2NzxbbKRaa00kYk9SqAQyz3wAHfCt3ZzOtwEbN5nRumrYeRoTHRadSAPLUe/J7EOpxZIXH5g6DNNtUEgYWdxQqTLeEc3AVGdsvnMZ2y/P5N8bfW1jLtnFX7SItiwyl2RCzsboc6kT3i6DdNajcrI+PXEKXrdlrC2QjAhnuqoC5xIMuwE8Na3cFs5nxl2/esgLcw+HUBsjEOpvF10ndnXXca08Ryae42PUBbQvNh3ssAID2lUglRwDqJHHWpeLs+bSXjtl9/yZMe+Ow1lsQ961e5tS92yLORcg1cW3zFgQJjNMxwmu+Px1+7i7NnDXltI+Ge9mNoOTD21AgkRpcnyV02i+NxFlsOcMLJuKUuXjdRraqwh2tgHOxgmAyr2ms+C2fcGPD82Us2MMbCMWU85ma20gAkgKLcdKJJp9lcZ3sr28zQw2374sFSUuYhsZcwtslcqdEnpsoMwFVmIB1iONbWNxOKwmS5fvJfsl0S6OaFtk5xggdSGMqGYSpkwd+la42Be5t2UKt63jruJshj0XViwysVnKGR2HWDGlZ8fbxOMCWbmHOHtC5be6z3LbFhbYOEti2TvZRLNECdOqM7fcj6rdt+z57nGFu4u/exQt4hLSWb/ADarzAcxzdt5LZhxc+atixtk2mxfxq4uTDLZJcLlmbYZjAnUncO0CtjYGBe3dxjOIF3E501BleatJOm7VG0PVUXc5P3bu0Lj3Y+KhrN0LIm5dRAq5h4KGWg7zl6qnNbCfqSutv8A00rPKnFDC4m7dVLbpibVtQwOWzbuiywa5B1yLdltRr1VtYjaN+1dwo+OWb4vX0tsq2kHRKuxYEOSO9A8tZcVgMUPjosKA2JxCZbhKkJaNm1be7lJ1IyMAvXHCuMVyTt2/iXxSygNnEIzvCi4UCXAzM+9ySVJqLS+eJzafzxLZSlKuNApSlAKUpQClKUApSlAKUpQClKUApSlAKUpQClKUAqPba9udMzdoGnkJifGKybXP5m52rHkOh9tQ1dRVyqpUcdhKd108F/MPfTuungv5h76q209uJYcq8aKrd8ASCXBhTvjJ9/CsGH5UWn0RLxMqO9Agm4LMElonMy8ePYYnCjjWT4Fw7rp4L+Ye+nddPBfzD31TTyssSBFzUEgwsd7nEktALDcOswYMgbmydt28QWFoP0VttLAAEXBKxrPnimFDWz4FnG104q4/wAM+yTW9buBgCpkHcRVcqT2EejcHAXNPKqMfvJPlqJRsdU6jk7MkqUpXJcKUpQClKUApSlAKUpQClKUApSlAKUpQClKUApSlAKUpQClKUApSlAae1/mX8Q9oqobZxl+2y8za5xMlwtAJOcCba6DQMYBPCZjeRb9r/Mv4v4iqvtbDXX5vmWy5XlukVkQYmAcwneuk9YruJRV2o0Lm0LpfK+FkA9+VYrKv0WEKSZgERu3nTWuDtS+CuXCGD3x6QyQHMRlliCq97oZJB1APW3h9oFeldtBsm9QID5D1pr08uummbTUAd71jHS2S7aIzXcsgDowRa/R3g5ST2OOIy9FWRqYXbWJa1bb4nnLIhJEqCWVi0BlkagDXTpTuInYubbvLmjCvoSF6LjMcyAaBTAOZzJ8HrNZWsY0k/nbYBJ1UAQMwKwGRtYzAyTvXiCTzzGNk/nLfGBAgnNoD0JC5d/HMDrBAAZGTZm0b9y5lu4ZrSRcOYtIlXyqvDUr0tBHUTrFp2F3tz7T/wCLdVjY9nFKzHEujDKoGXwgBmaIAEnNoOodeln2F3tz7T/4t1Eth3S3iTpSlVmkUpSgFKUoBSlKAUpSgFKUoBSlKAUpSgFKUoBStXaW0LVi213EOtu2sZnYwokhRJ7SQPLUJ8oGzPr2G9YKAstKrXygbM+vYb1gp8oGzPr2G9YKAstKrXygbM+vYb1gp8oGzPr2G9YKAstKrXygbM+vYb1gp8oGzPr2G9YKAsd22GBVhIIII6wdDUU2yGnS4I4ShJ8pDCfNWgfhB2Z9ew/rBXHyhbM+vYf0xUp2OZRT2m/3If6RfVn8dcNslwPnF9Wfx1o/KFsz69h/TFcP8IOzIP8Az2H3eGKYmRq48DHyYz4vCWMTKJz1sPlyFss8M2YT5qlO5D/SL6s/jqofB9y22fZ2ZhLd3F2EdLKhlLgEEcCKsHyhbM+vYf0xTExq48Df7kP9Ivqz+OpLC4cIuVfKTvJO8mq98oWzPr2H9MU+ULZn17D+mKNtkqKWws9KrXygbM+vYb1gp8oGzPr2G9YKg6LLSq18oGzPr2G9YKw3eXezZzLj8MG+0GU9hH8Rr7KAtdKq9r4Q9mka43DgjeOcH3HiP603V3+UDZn17DesFAWWlVr5QNmfXsN6wVK7H23h8UrPhbyXlU5SUYEAxMeY0BIUpSgFK6u4AljA6zWK27MZjKvaOkfJ+iPHr2CgM9KUoBWhtjHizbzGBrEkEgaEkkDU6A6eKt+qpy42hYGSxfmLi3SwHgrbckdeoDR+qR1VZShjmlblw7TmbtFs791jEnEQN+otr1cGWR3y7+sddcDa8sV+MiVYKR+akMdw73f2VWcmCSBkuCYtqelJzSMo1kfNNwEAHcK4IwkszLeOUi4F1hdxIGuX9ENE9Ubq39VhwlyMuOXEnNqm3irJtXr+e2xUkBrYkowddVHBkHmrYGLGh55NYgxY1nd+jxquLh8GLDPDvzP5snMQxKqoBGoGq5YO6K6IMDI6NyEYCCCVDhGJ36SqK0weOkmKjqsM7KXL+RjlxLGu0EO6/bOhP/4bhvPe7tDr2Vms4wZui9tzE5SLWo/wqCN417aq/O4Dm+bhygVyRD6BAWaY3RmjxmtnDthbbqyi4mXoqxnLBZ2IgnSWV5kCktFjbZLkMcuJf7Fu2yqwRYYAjojcRNQ+JvZmOQKigkCEQkwSJOYHq0ipTYl0Nh7LLuNq2R6IqtbR2ilhQ1zNBdl0E69Nvvyx4yKw04OUsKWZfVk0sjclvC/YtfgpLeF+xa/BUaNv2IBzxM71bTKJMmIGnHcYMTFdV5RYc/pwNIJRgDPVpr1eOr+r1O6+Rnxy4mzhdnrbuXbiEh7zK1w5bZkqoQQCsL0VG6K2ul4X+Xa/BUcdv4eY5zXLm71z0d0nTQe49Rrrc5RYZQS1yAEz94/ezlnvevhvO/dUdXqd18hjlxJPpeF/l2vwVv7MZWJR0QmJByKCQCAZgROo3dfZrXr3KDDr310D/Cx6uAHaPPU7sn54fZv7bdcVKUoq7ViynOWKzNraWVFGVEzMYEqIGkkxx6vKKiul4X+Xa/BUltvfb/xfwqJxVnOuUEiSuoJBgEEiQQRIBHlriCT2k1ZtSsjJ0vC/y7X4K1do7PW+mS6SVzI0Bba9JGDqZCg71HjqHsXTlIGNUBRlGZdeiMmY5yC0trxBnfxrks0r/wA+mgYEZU6Ryi3J10h1Y6cSa19Vz2+j9ivHLiWKW8P9i1+Ckt4X7Fr8FV0XyJz462AQYjKDM5A2/TUrpulq39mWrklziBdTNcgBVgdIjLmHgkEeTx1xLR1FXb9H7EY5cSVS4ymdH/uslsA+VVBB7anLVq2yhgqwQCOiNx1qCqc2d8zb/UT2Cs0lYvoybvchMW/OHogKoPRhUnTTNJBieyNDWvzrr376eFzdr9roaePd4qisVh8S1wNh7qhAqjKT+mubQgDcc4nX9Ba7JbxkmWWB+rJHRIg5ImMwYkR1Ab60KgrJ4kVOcr7SZlvC/YtfgrBgcLzLXXtOym84e5okFgqoDBWBooGnVUNcw2OUfm3tRJ0jcJfRZECFyaEwSJ0GlZ75xRFwpctgdAIY1B/NZ8wYaE/nIB6169J1Ee8vnkRjlxJ741d+lb0bf4KxPj7swtxy3VFuB4zk09vZUC640gQRBIJjKDAMFRmWQCCD1yrarIFd0s41VyhrG5dYIhszFjGsyuUa8ZMji6uu9HmMcuJatk3SzEXTmcCVMQI3GF3Aid/HNUvVe5Oq4ZRdIL822YgQCZThVhrLNWbRpptuN2KUpXJ2Kidv2wRbkAy+sjqV49p89S1Rm3FOVG4K8nsGVhPnIqY7Tme6yu7WS5kHMBc0tJKhtyXGGhje+Uf4jWpaxN5jpYSMzrmK8FYqNJmILNO46qImam6j9qYG5c+avPb3AgbtJ3dRMxPYOqttOorYWl4u/wCDER7XL5BVsLbIYorcOiwzXCR2HTQnXq31zZvXSyc7hFGXmmDDUKdVbxlVYx493GtjuZfzTz7bwePBmMxMd6VWN28xMVgt7GxIWDinJygbp1D5yTxMr0Z0gGtGKm1tX+QOlvGX2EjDLoQIZCO+UnSTw708DO8a1M4ZMyIbiKHKqzLAOVokjyEmuuzcM6JFxzcbMTOu48NeG+tljG//AHPYOs1mq1E3aKXirgmtj2wti0FAAyKYAjUgE/eTVPxN7Ehny2bd1OdhBmysF1lyTpvkCNauuBtlbVtTvVFB8YABqBZSGZTvDNp2Ekg+IiqKU8LbtfxNFbdRBub2cEYS0394soYaKeo8Wcf4e2u2Da8bozYVEViwdsyk5VBCGB1nSOrq3VNRSKv1+VsK9fczkNd5wBimEtki70RmQSmv53dodBpv1HkxNfxEn/k0jLoc6TOYGPFvPjqeikUVZd1evuCHe9eBg4VGWTJDrMA5RoetYO/sqX5N3rjXTztvmyEaOkDI/NEnTdBJHknjA5itvY6E3Cw3KpUntJUx44X7x11XUqJxtZevuWUt5GXbe+3/AIv4VH1v8oWyotw96k5jBMAjfA1OoA066gLW2bDMqq/SaSoysJAGYxI6gfMa5pwlJXSJrbxEqLkTcwKEsWkiN2ZQogZiZmZ073dWd2cvrgR+mC2dNxLHq/Sn7z5dcJZNzOuJurncmAHWQWJK7gQBx6t5jQ0tm2SMuOuRlY98xaCoAIB3hcjHUGCeuZ9Jr7ekvcqMmItkKSMCjHKABmGoGUhScvAzpru0nWJXZy5S6izzSLlykEQ0yWhR3sE+WahC9oRONvak5fnIMgLl0397PWJJ0ma3tm46zbzg4k3ZeZaTlzDQdQGm/QVxVjJwsk+UvzkCbqc2b8zb/UT2CqqNrWsyrmOZjCqUcFjAaBIEmCNO2rbg7ZW2ineqqD4wAK86pFxtdGih2lDtcnlgEXLijpGFMLLLlkgbzvJneST4u2L2VbtqbrOwFoZ2IG8Ip3gbwAN3VI41MHoSG0K6GfMD5d48dYrts3FKsIRgQQR0mB3iP0R9/irStJqNq7KHtKvZt4dlRbeJuu2SACxJIMKHaJlhkzZhJmG1FZLuz8OxJOIbOZJKqYm5MACNSdRGrEZh4rIdn2yZNtZMcOrj4+3jWC3sWyCTkBJnf1lnuFuw5rjGR11d1mLzbfp7EXIqxs607Ogv3A7G7or6AZmLKo4BcygCARlHWSdm5yeBTKLtwdRB170pqTOaJkTuheqpFNm2gSwtqCdJA13zv4a66cdaySV3yV6+I8fWO0eXrqqWkzv9LfnYHbkxswWr7EO7ZkPfEmIZdPv9vXVpqG2KJcsNVCxPAkkHT0fvFTNY6k3OV2a6W6KUpXBYKUrhmjfQGsdnWforfoL7qdzbP0Vr0F91aT8qcEDBxeHBH/mT311/KvBfW8N65PfUYlxLNRU7r5EJ8JuEtps261tERucwolVAMHEWQRI6wSPLVq7m2forXoL7qpHwmcoMNd2ZfWxiLFy4GsOqLcUlubvW7hAAMkwpq0flXgvreG9cnvpjXEnq9Tuvkb/c2z9Fa9BfdXe1g7amUtop6woB84FRv5V4L63hvXJ762MFt7DXWy2cRZuN4K3FJ8wM0xLiQ6NRK7i+RI1ivYZH79FaN2ZQfbWWsF/Fomjuqk7gSJ81SVnTubZ+itegvup3Ns/RWvQX3V17qWfpF89O6ln6RfPQi6KzyZwltsftRWRCqXsOFBUEKDh7RIA4aknTrq0dzbP0Vr0F91Vjk3iVTHbTdzlW5esFGIIDgWLakqT3wBBGnEVZe6ln6RfPQXR27m2forXoL7q2EQAQoAA3ACB5q1e6ln6RfPWzauqwlSGHWDI84oMji/ZV1KuoZTvDAEHjuPirWTZFgQBYsiN0W191bjMAJOgFYPjtvwh5NfvqbtZEmEbHw8k8xZk/+NeHkqtfCLs+0mClLVtT8YwgkIoMNiLQIkDcQSD4zVr+Op4X3Gq38IDc7g8toM7fGMI0KrEwt+0zGANwAJPYKnFLiLE/3JsfQWfVp7q5OyrH0Nr1a+6snx1PC9tPjqeF9xpifEWOLOz7SEFLVtSNxVFB+4V2u34OVRmbfG4AdZPAff2VymKQmAwk7huJ8U765u2QdRow3Eb/ABdo7DUNtgwtgFYg3lW4w3ZlBC/qgzHj31z3Ns/RWvQX3Vq43btjDwMXes2Se9L3FUN2jMfu9ta35ZbP+u4T19v311GlOSuk+RGRJ9zbP0Vr0F91Vnkrg7bYvaYZEIXFIFBUEKOYsmAI0EknympP8stn/XcJ6+376rnJflRgkxW0mfF4dVuYlGQm8gDKLFlZUk6iQRI4g11qavdfJi6Lt3Ns/RWvQX3U7m2forXoL7qjPyy2f9dwnr7fvp+WWz/ruE9fb99NRV7r5MXRKcxk+agDwNy+TwT93trLZvBuwjeDvHj9+48KxJjkZVa2wuBhK5CGBHWCNI7Zisi25gsBmE7p0nhPEe7dVRJlpSlAKo/wvYt0wKqhgXbyo/auW48eUoKvFee/Da+XA2zvi+D5rV6qq99W7G/ovD1ym5bLo8irXfFqDBnfHDfWIY/qXyzoO+4x/dNGvx0gq7jrPU2XfG7pTNeRGk1vI+iVdOhJXpS2bcm8jOuJB3SdSNB1Rr4tR566rjEMQZmd2u4Bv41ri6vC2NIOnHSdOuIE+SuTdBnoLOka66aa6aaCRHAV1q1wKeuz7y5P2NuxeDiV3eT+FZUYggqSCCCCDBBGoIPA1p28TOiqu/dO7hqI0neK6nGngn3+Qndun+ta4dOV8jTHTaWBKbu/B5n1Bsi+bmHsu3fPbtsfGygn21ClpLE7yze0gDyCB5KluT3/AGmH+xtfuLVJ2jylFnEPaKAhQG0YlyGYgxbAJgCdeJgbyK96DPk2kLOy4k5ir+RGchmyiYUSfvIHlJgVFflPZ6eUXGyZZAyT0l5wdEtI6OuoG7Sa0Rt03g1t7FuchY22unMCqi5mIVNLc9EXAe/WI6tA7Tto11ThrOa0LfQW6SWz27YkWwshVW4QTl71DVlzMo8SdHKjD9KWK5XZNSnSdTBUDNMyNAQCa5u8prClAS3TvGyNABnBVeJEznUiJJBmIBiGubWtpzkYZFEvLPcK23l74OUhWkubIgQJLnqEn2jatlimGw6qphGNwopytcENFshXLYZQAJkxrIgrk4UXKtvZDRdIG5kJPjUqAf2j93UKqV7lFcUpNkEXHdV6ZkLbvJZZnlYXRi0SdQBxmpfkRtR8Q7Nct82VDKBmzSCuHuBpgfSR5J41EnkTTi1JFoviXQHdq3jKxH3tPjArYqK5QbQ+L2zeADZEcwWyjfbGrcBrvqCXluT3tlcuUFrhuFbS5uZgl8nejnHJYaBbYO5hVZqLHtnaqYa1zl2cuZV0KjVjA1YhR5TUZc5Y2AHIW43NtlOXmydEuXCYDyAFtOZMTGkzUZtrlAxsZ7tiy1rJYfW+yjM9zmpDFAMg1YNIkEaCa0r21bCC5lwSOEDRkeUYGxeZmQEZcgAa0WXWS4jQZgLJi+VuHt98W+eNjcB0xvjMRPGAJJytAMGp6vP721rSc6beEwxdSwgXCDCpiLjLci30buWzqNT+dGsamZscprly7zdu1aLc7k+eboAC+xFwC30LkWQcmvf79AWAsl22GBB3H+vIa6YRy1tCd5VSfGQKqOC5bXLhs5cNCXHtqSbhkI/xaHy5d04gxMSEG7NAtuA+at/qL7BQHyvyzxr3sfinusWPPXFE8FViqqOoAACoWpHlIf8AnMT9ve/faoxiOscONfV6E4Q0eOG2SWV7dmwwvadqVijtHnoR28f6/jXPXpJXw+q+fPMYTLSsIXrYaH+h7ay5h1iraWkay+JYfNENWPY/+HvFvOLtScgFtwOpjmUkeMAeYV7PXiH/AA9H89i4+jt/vNXt9fPOnlHr9TDsy/1RrpbqFKUryCwVQPhn/wCzs/8Asr/p3qv9QnK7YC43DmyxykEMjROVxIBjiIJB8dV1YuUGkbOj60aOk06k9iaufPdYWDFtCQJHAbo36jr0q/N8FmNnR8NH2j/y64+S3G+FhvWP/LryVo9Vf2n0Gp0voE1bW28Lo88tNd0zf3ertzH2Vmv5zGSBrvPVB7OuPfV9+S3G+FhvWP8Ay6fJZjfCw3rH/l106VW98BRHpHQYww69v73d/wBig4VnIOed+m7+ArPV3+SzG+FhvWP/AC62MD8FWJLjn7tlbf6RRmZ46gCgE9pOnUa5ej1ZPdLodMaBTp2dW9vFv9j1Dk9/2mH+xtfuLUSp3/rN7TViw9oIqqohVAUDqAEAVFYjZjhibeUqSTqSCCTJG4yJNe5DI+X1055oidpc5zcWiQxZBICkhS6h2AaRIUsdQd1RTPi1KRnuA3XzyLIy2lc21iAJLKwucdUjQGKs/c+74Kemfw07n3fBT0z+Gu7ooUJLsIjZb3+bU3wM7McwBjKu4GI1JgMVnQuRJy1EYa5j1exznTVjNwLzYygm2IYm3wm4YWDAjMxird3Pu+Cnpn8NO593wU9M/hqLoYZcDXrZ2V88Ps3/AHrdcdz7vgp6Z/DW7s3AlCWeM0QADIA3nWBJMDzUk1Y6pwkpXZs3PnE/Vf2pVcVtoB5Ygo2IbQKhZMOHYTML0ivNwOkY5wyTlAsl+2TBXepkTuOkEHs9w37q45x/AHp/7VWaSDwRxiOvOs9y3mvFyUt5gqOyWlUIBJdSrGRpkO7NA1cRd2icQ6r0bOcZXC2ycjvbXSZ1RUutJGvOrvy1ZucfwB6X+1OcfwB6X+1ARmz3xAN5bpLRmFlsqguFE53ygBSS4UDceazaZoEdbGPe3dZne3cWzKIq2SrXc13QFlJIyra4jvjuO6yc4/gD0v8AanOP4A9L/agNPZIv57ovNKKwW0SFDuO+Z2ygAasEAAHzZP6Wm5gPmrf6i+wVwxuHQALPHNJHiEams1tAAANwAA8QoD5H5TW5xmK3/P3f32qOFv8Ar7q9k5b/AATXLmKe7grluLzM5tXCwYMxlspVTKyeMRMVC/IrtD6TCesufyq+gaP0j0ZqotySlbO99vb6mRwnc80NuZ3605odtemfIrtD6TCesufyqfIrtD6TCesufyqu690U83NX8yMNQ8zyf15/fXJtj+vHNel/IrtD6TCesufyq6v8C+0AJz4U9guXJ/06f+h0Wssat5jDMk/+HhYvYv7O17Wr2+qT8GHIobPtOzXBcu3cucrIVQswgnXeTJIB7BFXavxPStalW0uc6O7lbySRpgmo5ilKV552KUpQCvGvh7+ewn2d32pXsteNfD189hPs7vtSteg/rrz/AGKNI/TZ5latLlLMesAAjNmiQSD+j1mu7JbYMUGQiTDMMuUAaAxJYmdKIc1vKWgpmYSQFggEgaSWJAgVkt2zaJZjDCVAVlLSV0J3grDQYr15Pbx7F8+I89ehNfBgP+rYT9a5/pXK+ka+b/gw/tbCfrP/AKVyvpCvN6R/UXh+WbdE3BSlK881EBy+/szGf+vc/dNfNNm1mYLKrPFjCjxnhX0ty+/szGfYXP3TXzZg7oVpJaCCGyxmysCCBOm4162gX1Urbf4MOlbyO4NmYK3MsqScwzRl6QAiNW1B6hWG7aymJU6AypkagGJ6xMHtBrOMEZ763EqM2cZQWXNrx0gg6aERWPE3sxEFoVVUZokADUaDdJaOMRW6LV/pd+JlezM+jvg5/svCfZD2mrJVb+Dn+y8J9kPaaslfn6u/LxZ60N1ClKVWdHkHw+99gvFiPbZryuzbWCzHQaQCM0kMVMH9GQJPbXqnw+99gvFiPbZry+02ZMhaILMJICRl6XCSxyqAN3nr3NF/p4/O1nmV/wBVnGW205RkIE9JhlhVObWJLFhoO2Kmfg7H/VMJ9qPYairKG0c7GGXvQrKWllLI0agrunjrG+pb4O/7Twn2o9hq2W5K2y34OI7yPpUmtfnS/wA3oPDP/wAjj4927fWwygiDqK5r88esY7NkLu3neTqT4zWStfG41LS5rrBVmJ13+IeInyGsHde3x50DrNi8F8ZYpAHbMUBv0pSgFKUoDDcsa5lOVvuPYRx8e+lq/JysMrdXX2g8R/RArNXBUHfwoDmlKUApSlAKqvK/ZeGv3LXxm1ZusBCB75tN0jrADDNqF4H+BtVaW0MGbjWiCBkZmPbNu5b9rg+SuoSwu5zJXRSLfJHZ7DMMJhiuVjIxbnRYkzmiBOp4SK5HI3AZsoweHzCMyfG3zKWMLOvGVjTUmpi9yVa5bspcZRzac2dWfPbaBcUltQGCrpwgVsHk42rlw10PaZZkIMhw7OumvSOHGusaQN4OjXPvPm/crwLgRuxuTWDs4my9vDWbd0ZipGJZmGhUlVJ6e9gdNKutQeB2O9u7bcMogHnCGbpgm4wTIRlgNckP32kbjU5VNSTk83csirClKVWdGjtuyj4e6t0KUZSHDNlXKdGlpEaTxFUVOS2zmGmFws5S3/esdBOZtG1UZTr2V6RVZt8nXCZCylWwlrDtqwHQDgnJuac/HUVdTm4p52K5xv2EHe5HbPWc2Ew6RAlsU8ZiMwXvt5Go6xrXLcjMCAS2CsKAGM/G3/RIDTJ0AJgnhUvh+SRBGe7IzAuQIZgLeIsAT9nctLP/AIzukVnfk+xkHIyLzuQZnUzcu274JZdUKG2IInWDpFWOs+8+b9znAuBKbDw6W8PbS0qrbC9FVfOoXeIY98O2t+tfAWmW2i3GzsBBbrP8fHWxWZ7S1bBSlKgkrHLHZmGvNZGKtWrpGcIHvG0ZYrOXpDNuXgffBWuSOz21XCYZhDbsW51USdZ4SJ6pmrzjMKXa0QY5u5nPaMjpH7YPkqvHks7WsOjuv5lTbOrPmR+bS4OlGXNbW4oGoBYdVaKdRpWxNebKpQu72Ij8jsBMDB4ctAJX42+YAxlJ6WgMiNOI663NmcmMFZxFpreFsW7gYlCMSxaVJDZVJ6ZGsiNIqSs8mSE6Thrg5kpvCA20sKZG/pGxv1gHdWfBbFdLiOCobNca4VZukHuXbvN5CMrAG6YYwRr1xUuq2t5837kKC4E9SlKzFxEcpcEbltYAYI6syFQcyggMNSANC2/fVYwNo3cTbIS0F6JyJaRYj4rcLFjroGY9cXV0q+ssiDqDXVbKgyFAPXA6gPYAPIKEWIHaGzbzfGchIV2nLOrFUQLlM9EEghuvKOs10xVp7wuC5mYWroCQiurMMzSyaZlyuqkaQyk6RIslcAUJKrhbOKt57gtsuZgTZVreUAYVB0SQYi6mXq03Ea1lT47kcy4IXoAi3rN1wTu1YW8pAMaxOs1ZqUIsVoWcQbloXDcdVdGkKqrGa5mzjvpA5sdu+N8WWlKEilKUApSlAKUpQClKUApSlAKUpQClKUApSlAKUpQClKUApSlAKUpQClKUApSlAKUpQClKUApSlAKUp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519" y="3501008"/>
            <a:ext cx="891197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6" y="5229200"/>
            <a:ext cx="8964489" cy="113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045188" y="-67454"/>
            <a:ext cx="68391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/>
              <a:t>Воздействие металлургических предприятий на атмосферу</a:t>
            </a:r>
            <a:endParaRPr lang="ru-RU" sz="2000" b="1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33" name="Picture 9" descr="http://ecokub.ru/image/pron-v-ra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32656"/>
            <a:ext cx="5832648" cy="2880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21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467544" y="332656"/>
            <a:ext cx="8865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загрязнения металлургической промышленности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2051398" y="907777"/>
            <a:ext cx="431800" cy="4329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auto">
          <a:xfrm>
            <a:off x="1259631" y="1556792"/>
            <a:ext cx="27999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Тяжелые металлы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1484784"/>
            <a:ext cx="2880319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227863" y="907777"/>
            <a:ext cx="431800" cy="4329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9"/>
          <p:cNvSpPr>
            <a:spLocks noChangeArrowheads="1"/>
          </p:cNvSpPr>
          <p:nvPr/>
        </p:nvSpPr>
        <p:spPr bwMode="auto">
          <a:xfrm>
            <a:off x="5364088" y="1556792"/>
            <a:ext cx="25938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Оксиды углерода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92081" y="1484784"/>
            <a:ext cx="2664295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165981" y="908720"/>
            <a:ext cx="431800" cy="3569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9"/>
          <p:cNvSpPr>
            <a:spLocks noChangeArrowheads="1"/>
          </p:cNvSpPr>
          <p:nvPr/>
        </p:nvSpPr>
        <p:spPr bwMode="auto">
          <a:xfrm>
            <a:off x="2339751" y="4726087"/>
            <a:ext cx="39576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Повышенная температура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сточных вод и газов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67744" y="4653136"/>
            <a:ext cx="3960440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83246" y="980729"/>
            <a:ext cx="431800" cy="22322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467543" y="3501008"/>
            <a:ext cx="10005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Пыль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3429000"/>
            <a:ext cx="1224136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8100392" y="908720"/>
            <a:ext cx="431800" cy="23772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9"/>
          <p:cNvSpPr>
            <a:spLocks noChangeArrowheads="1"/>
          </p:cNvSpPr>
          <p:nvPr/>
        </p:nvSpPr>
        <p:spPr bwMode="auto">
          <a:xfrm>
            <a:off x="5292079" y="3501008"/>
            <a:ext cx="29795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Диоксид серы 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20072" y="3429000"/>
            <a:ext cx="3528392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Загрязнение окружающей среды сталелитейными заводами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7272808" cy="50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678623" y="6381328"/>
            <a:ext cx="2272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[www.kommersant.ru]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2987824" y="87015"/>
            <a:ext cx="25938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Оксиды углерода</a:t>
            </a:r>
          </a:p>
        </p:txBody>
      </p:sp>
      <p:pic>
        <p:nvPicPr>
          <p:cNvPr id="23554" name="Picture 2" descr="http://gdynets.webng.com/steel/images/BlastFurn%20Di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5876168" cy="6222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3203848" y="404664"/>
            <a:ext cx="20690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Оксиды серы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3527" y="1196752"/>
          <a:ext cx="5561153" cy="648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CS ChemDraw Drawing" r:id="rId3" imgW="3154259" imgH="359282" progId="ChemDraw.Document.6.0">
                  <p:embed/>
                </p:oleObj>
              </mc:Choice>
              <mc:Fallback>
                <p:oleObj name="CS ChemDraw Drawing" r:id="rId3" imgW="3154259" imgH="359282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7" y="1196752"/>
                        <a:ext cx="5561153" cy="648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79712" y="3747512"/>
            <a:ext cx="396634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Очистка 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диоксида серы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128443" y="4611658"/>
          <a:ext cx="4848048" cy="680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CS ChemDraw Drawing" r:id="rId5" imgW="2523137" imgH="353343" progId="ChemDraw.Document.6.0">
                  <p:embed/>
                </p:oleObj>
              </mc:Choice>
              <mc:Fallback>
                <p:oleObj name="CS ChemDraw Drawing" r:id="rId5" imgW="2523137" imgH="353343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8443" y="4611658"/>
                        <a:ext cx="4848048" cy="680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1" descr="image0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106" y="4467592"/>
            <a:ext cx="1067904" cy="2390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image0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4467592"/>
            <a:ext cx="118813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5220072" y="5259680"/>
          <a:ext cx="2775917" cy="784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CS ChemDraw Drawing" r:id="rId9" imgW="1622885" imgH="458347" progId="ChemDraw.Document.6.0">
                  <p:embed/>
                </p:oleObj>
              </mc:Choice>
              <mc:Fallback>
                <p:oleObj name="CS ChemDraw Drawing" r:id="rId9" imgW="1622885" imgH="458347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259680"/>
                        <a:ext cx="2775917" cy="7845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539552" y="2492896"/>
          <a:ext cx="230309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CS ChemDraw Drawing" r:id="rId11" imgW="1049530" imgH="295037" progId="ChemDraw.Document.6.0">
                  <p:embed/>
                </p:oleObj>
              </mc:Choice>
              <mc:Fallback>
                <p:oleObj name="CS ChemDraw Drawing" r:id="rId11" imgW="1049530" imgH="295037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492896"/>
                        <a:ext cx="2303094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3707904" y="2564904"/>
          <a:ext cx="4104456" cy="677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S ChemDraw Drawing" r:id="rId13" imgW="1962470" imgH="324190" progId="ChemDraw.Document.6.0">
                  <p:embed/>
                </p:oleObj>
              </mc:Choice>
              <mc:Fallback>
                <p:oleObj name="CS ChemDraw Drawing" r:id="rId13" imgW="1962470" imgH="324190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564904"/>
                        <a:ext cx="4104456" cy="677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052736"/>
            <a:ext cx="3328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ПДК тяжёлых металлов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556792"/>
          <a:ext cx="8280920" cy="4326636"/>
        </p:xfrm>
        <a:graphic>
          <a:graphicData uri="http://schemas.openxmlformats.org/drawingml/2006/table">
            <a:tbl>
              <a:tblPr/>
              <a:tblGrid>
                <a:gridCol w="2070230"/>
                <a:gridCol w="2070230"/>
                <a:gridCol w="2070230"/>
                <a:gridCol w="2070230"/>
              </a:tblGrid>
              <a:tr h="668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Металл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Воздух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мг/куб.м</a:t>
                      </a:r>
                      <a:endParaRPr lang="ru-RU" sz="2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Вода, применяемая в </a:t>
                      </a: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мг/л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Почва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мг/кг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Свинец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Кадмий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0,001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Медь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0,001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Цинк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0,050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Ртуть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0,0005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допустима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0170" marR="90170" marT="45085" marB="4508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3059832" y="260648"/>
            <a:ext cx="2770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Тяжелые металлы</a:t>
            </a:r>
          </a:p>
        </p:txBody>
      </p:sp>
    </p:spTree>
    <p:extLst>
      <p:ext uri="{BB962C8B-B14F-4D97-AF65-F5344CB8AC3E}">
        <p14:creationId xmlns:p14="http://schemas.microsoft.com/office/powerpoint/2010/main" val="201982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Прямоугольник 3"/>
          <p:cNvSpPr>
            <a:spLocks noChangeArrowheads="1"/>
          </p:cNvSpPr>
          <p:nvPr/>
        </p:nvSpPr>
        <p:spPr bwMode="auto">
          <a:xfrm>
            <a:off x="4211960" y="1124744"/>
            <a:ext cx="400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Очистка выбросов от пыли</a:t>
            </a:r>
          </a:p>
        </p:txBody>
      </p:sp>
      <p:sp>
        <p:nvSpPr>
          <p:cNvPr id="78853" name="Прямоугольник 4"/>
          <p:cNvSpPr>
            <a:spLocks noChangeArrowheads="1"/>
          </p:cNvSpPr>
          <p:nvPr/>
        </p:nvSpPr>
        <p:spPr bwMode="auto">
          <a:xfrm>
            <a:off x="6660232" y="1772816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Фильтры</a:t>
            </a:r>
          </a:p>
        </p:txBody>
      </p:sp>
      <p:sp>
        <p:nvSpPr>
          <p:cNvPr id="78854" name="Прямоугольник 4"/>
          <p:cNvSpPr>
            <a:spLocks noChangeArrowheads="1"/>
          </p:cNvSpPr>
          <p:nvPr/>
        </p:nvSpPr>
        <p:spPr bwMode="auto">
          <a:xfrm>
            <a:off x="3491880" y="1700808"/>
            <a:ext cx="1693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Циклоны</a:t>
            </a:r>
          </a:p>
        </p:txBody>
      </p:sp>
      <p:sp>
        <p:nvSpPr>
          <p:cNvPr id="78855" name="Прямоугольник 4"/>
          <p:cNvSpPr>
            <a:spLocks noChangeArrowheads="1"/>
          </p:cNvSpPr>
          <p:nvPr/>
        </p:nvSpPr>
        <p:spPr bwMode="auto">
          <a:xfrm>
            <a:off x="3347864" y="4941168"/>
            <a:ext cx="2706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Электрофильтры</a:t>
            </a:r>
          </a:p>
        </p:txBody>
      </p:sp>
      <p:pic>
        <p:nvPicPr>
          <p:cNvPr id="78857" name="Picture 9" descr="0105201012022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132856"/>
            <a:ext cx="1536499" cy="2232248"/>
          </a:xfrm>
          <a:prstGeom prst="rect">
            <a:avLst/>
          </a:prstGeom>
          <a:noFill/>
        </p:spPr>
      </p:pic>
      <p:pic>
        <p:nvPicPr>
          <p:cNvPr id="78859" name="Picture 11" descr="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5013176"/>
            <a:ext cx="1656184" cy="1656184"/>
          </a:xfrm>
          <a:prstGeom prst="rect">
            <a:avLst/>
          </a:prstGeom>
          <a:noFill/>
        </p:spPr>
      </p:pic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1692275" y="68595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[</a:t>
            </a:r>
            <a:r>
              <a:rPr lang="ru-RU">
                <a:latin typeface="Times New Roman" pitchFamily="18" charset="0"/>
              </a:rPr>
              <a:t>http://www.air-protection.ru/</a:t>
            </a:r>
            <a:r>
              <a:rPr lang="en-US">
                <a:latin typeface="Times New Roman" pitchFamily="18" charset="0"/>
              </a:rPr>
              <a:t>]</a:t>
            </a:r>
            <a:endParaRPr lang="ru-RU">
              <a:latin typeface="Times New Roman" pitchFamily="18" charset="0"/>
            </a:endParaRPr>
          </a:p>
        </p:txBody>
      </p:sp>
      <p:pic>
        <p:nvPicPr>
          <p:cNvPr id="26626" name="Picture 2" descr="http://ecology.omk.dp.ua/sites/default/files/images/Infastaub/ajv1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2420888"/>
            <a:ext cx="1864779" cy="1872208"/>
          </a:xfrm>
          <a:prstGeom prst="rect">
            <a:avLst/>
          </a:prstGeom>
          <a:noFill/>
        </p:spPr>
      </p:pic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179512" y="1124744"/>
            <a:ext cx="324274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 пыли: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Металлы и их оксиды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Шлак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Сажа 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3419872" y="332656"/>
            <a:ext cx="10005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Пыль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  <p:bldP spid="78853" grpId="0"/>
      <p:bldP spid="78854" grpId="0"/>
      <p:bldP spid="788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2051720" y="404664"/>
            <a:ext cx="55762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температуры сточных вод</a:t>
            </a:r>
          </a:p>
        </p:txBody>
      </p:sp>
      <p:pic>
        <p:nvPicPr>
          <p:cNvPr id="4" name="Picture 4" descr="http://cbs.grundfos.com/CBS_Master/lexica/images/image_files/Cooling_t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440" y="1052736"/>
            <a:ext cx="5215408" cy="5610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3"/>
          <p:cNvSpPr>
            <a:spLocks noChangeArrowheads="1"/>
          </p:cNvSpPr>
          <p:nvPr/>
        </p:nvSpPr>
        <p:spPr bwMode="auto">
          <a:xfrm>
            <a:off x="1043608" y="332656"/>
            <a:ext cx="6767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/>
              <a:t>Твердые отходы металлургических предприятий</a:t>
            </a:r>
            <a:endParaRPr lang="ru-RU" sz="2400" b="1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1266" name="Picture 2" descr="http://www.zdc.ru/netcat_files/Image/ris1%283%2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8352928" cy="5109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427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3851920" y="404664"/>
            <a:ext cx="10599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Шлак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2736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Накопление шламов с содержанием железа около 50 % на заводах черной металлургии достигает 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т/год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9888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1 т производимого цветного металла выход шлаков составляет 10—200 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3491880" y="3140968"/>
            <a:ext cx="2904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Способ утилизации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386104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Складирование в отвалах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Повторное использование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Переработка и получение строительных материалов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2771800" y="404664"/>
            <a:ext cx="31209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Переработка шлаков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05273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Повторное использование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2996952"/>
          <a:ext cx="4355976" cy="2103120"/>
        </p:xfrm>
        <a:graphic>
          <a:graphicData uri="http://schemas.openxmlformats.org/drawingml/2006/table">
            <a:tbl>
              <a:tblPr/>
              <a:tblGrid>
                <a:gridCol w="1546590"/>
                <a:gridCol w="2809386"/>
              </a:tblGrid>
              <a:tr h="377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Calibri"/>
                          <a:cs typeface="Times New Roman"/>
                        </a:rPr>
                        <a:t>Компонент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Содержание ценных металлов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Железо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 (Fe)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10 млн. 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Медь 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(Cu)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70 тыс. 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Цинк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 (Zn)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900 тыс. 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Свинец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 (Pb)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150 тыс. 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23528" y="2060848"/>
            <a:ext cx="4392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Содержание в шлаковых отвалах свинцовых заводов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932040" y="3356992"/>
          <a:ext cx="4032448" cy="1752600"/>
        </p:xfrm>
        <a:graphic>
          <a:graphicData uri="http://schemas.openxmlformats.org/drawingml/2006/table">
            <a:tbl>
              <a:tblPr/>
              <a:tblGrid>
                <a:gridCol w="1431721"/>
                <a:gridCol w="2600727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Calibri"/>
                          <a:cs typeface="Times New Roman"/>
                        </a:rPr>
                        <a:t>Компонент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Содержание ценных металлов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Железо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(Fe)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27 млн. 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Медь </a:t>
                      </a: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(Cu)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335 тыс. т.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Цинк</a:t>
                      </a: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 (Zn)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 млн. 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860032" y="2060848"/>
            <a:ext cx="41044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Содержание в шлаковых отвалах медеплавильного производства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technologiya-metallov.com/russisch/grafik/Eco-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4968552" cy="427179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1196752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 indent="-15875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Переработка и получение строительных материалов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2771800" y="404664"/>
            <a:ext cx="31209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Переработка шлаков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spLocks noChangeArrowheads="1"/>
          </p:cNvSpPr>
          <p:nvPr/>
        </p:nvSpPr>
        <p:spPr bwMode="auto">
          <a:xfrm>
            <a:off x="107505" y="188640"/>
            <a:ext cx="8568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Стандартизация металлургии в области охраны окружающей среды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7158" y="1484784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Стандарт ISO 14000 — международный стандарт по созданию системы экологического менеджмента. ISO 14000 представляет собой семейство стандартов, связанных с окружающей средой, которое существует, чтобы помочь организациям: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   </a:t>
            </a:r>
            <a:r>
              <a:rPr lang="ru-RU" dirty="0"/>
              <a:t>свести к минимуму негативное влияние деятельности организации на окружающую среду,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  соблюдать применимые законы, правила и другие экологически ориентированные требования,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  постоянно совершенствоваться в приведенном выше.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182" y="4874589"/>
            <a:ext cx="4464496" cy="194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4529</TotalTime>
  <Words>626</Words>
  <Application>Microsoft Office PowerPoint</Application>
  <PresentationFormat>Экран (4:3)</PresentationFormat>
  <Paragraphs>134</Paragraphs>
  <Slides>24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183</cp:revision>
  <dcterms:created xsi:type="dcterms:W3CDTF">2012-09-03T13:04:23Z</dcterms:created>
  <dcterms:modified xsi:type="dcterms:W3CDTF">2015-03-18T05:05:22Z</dcterms:modified>
</cp:coreProperties>
</file>