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9"/>
  </p:notesMasterIdLst>
  <p:sldIdLst>
    <p:sldId id="262" r:id="rId2"/>
    <p:sldId id="306" r:id="rId3"/>
    <p:sldId id="311" r:id="rId4"/>
    <p:sldId id="296" r:id="rId5"/>
    <p:sldId id="307" r:id="rId6"/>
    <p:sldId id="308" r:id="rId7"/>
    <p:sldId id="309" r:id="rId8"/>
    <p:sldId id="297" r:id="rId9"/>
    <p:sldId id="298" r:id="rId10"/>
    <p:sldId id="299" r:id="rId11"/>
    <p:sldId id="301" r:id="rId12"/>
    <p:sldId id="312" r:id="rId13"/>
    <p:sldId id="310" r:id="rId14"/>
    <p:sldId id="313" r:id="rId15"/>
    <p:sldId id="314" r:id="rId16"/>
    <p:sldId id="315" r:id="rId17"/>
    <p:sldId id="304" r:id="rId1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0143" autoAdjust="0"/>
  </p:normalViewPr>
  <p:slideViewPr>
    <p:cSldViewPr>
      <p:cViewPr varScale="1">
        <p:scale>
          <a:sx n="104" d="100"/>
          <a:sy n="104" d="100"/>
        </p:scale>
        <p:origin x="-182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FA90681-1963-4270-8677-DB3FAAC41645}" type="datetimeFigureOut">
              <a:rPr lang="ru-RU" smtClean="0"/>
              <a:pPr/>
              <a:t>18.03.2015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6631440-0529-4422-9557-E1C7C61ACF3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534227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http://www.miroslavie.ru/library/eco.htm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631440-0529-4422-9557-E1C7C61ACF37}" type="slidenum">
              <a:rPr lang="ru-RU" smtClean="0"/>
              <a:pPr/>
              <a:t>3</a:t>
            </a:fld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Образ слайда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 lnSpcReduction="10000"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17411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8C3516C4-16E8-42F5-BF76-345958615D78}" type="slidenum">
              <a:rPr lang="ru-RU"/>
              <a:pPr/>
              <a:t>4</a:t>
            </a:fld>
            <a:endParaRPr lang="ru-RU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Образ слайда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 lnSpcReduction="10000"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17411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8C3516C4-16E8-42F5-BF76-345958615D78}" type="slidenum">
              <a:rPr lang="ru-RU"/>
              <a:pPr/>
              <a:t>5</a:t>
            </a:fld>
            <a:endParaRPr lang="ru-RU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Образ слайда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 lnSpcReduction="10000"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17411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8C3516C4-16E8-42F5-BF76-345958615D78}" type="slidenum">
              <a:rPr lang="ru-RU"/>
              <a:pPr/>
              <a:t>6</a:t>
            </a:fld>
            <a:endParaRPr lang="ru-RU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Образ слайда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 lnSpcReduction="10000"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17411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8C3516C4-16E8-42F5-BF76-345958615D78}" type="slidenum">
              <a:rPr lang="ru-RU"/>
              <a:pPr/>
              <a:t>7</a:t>
            </a:fld>
            <a:endParaRPr lang="ru-RU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Образ слайда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 lnSpcReduction="10000"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17411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8C3516C4-16E8-42F5-BF76-345958615D78}" type="slidenum">
              <a:rPr lang="ru-RU"/>
              <a:pPr/>
              <a:t>8</a:t>
            </a:fld>
            <a:endParaRPr lang="ru-RU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Образ слайда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 lnSpcReduction="10000"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17411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8C3516C4-16E8-42F5-BF76-345958615D78}" type="slidenum">
              <a:rPr lang="ru-RU"/>
              <a:pPr/>
              <a:t>9</a:t>
            </a:fld>
            <a:endParaRPr lang="ru-RU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Образ слайда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 lnSpcReduction="10000"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17411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8C3516C4-16E8-42F5-BF76-345958615D78}" type="slidenum">
              <a:rPr lang="ru-RU"/>
              <a:pPr/>
              <a:t>10</a:t>
            </a:fld>
            <a:endParaRPr lang="ru-RU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Образ слайда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 lnSpcReduction="10000"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17411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8C3516C4-16E8-42F5-BF76-345958615D78}" type="slidenum">
              <a:rPr lang="ru-RU"/>
              <a:pPr/>
              <a:t>11</a:t>
            </a:fld>
            <a:endParaRPr lang="ru-RU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Образ слайда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 lnSpcReduction="10000"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17411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8C3516C4-16E8-42F5-BF76-345958615D78}" type="slidenum">
              <a:rPr lang="ru-RU"/>
              <a:pPr/>
              <a:t>12</a:t>
            </a:fld>
            <a:endParaRPr lang="ru-RU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Образ слайда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 lnSpcReduction="10000"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17411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8C3516C4-16E8-42F5-BF76-345958615D78}" type="slidenum">
              <a:rPr lang="ru-RU"/>
              <a:pPr/>
              <a:t>17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8C421F-8364-4363-BBC3-5DEB7426D0E1}" type="datetimeFigureOut">
              <a:rPr lang="ru-RU" smtClean="0"/>
              <a:pPr/>
              <a:t>18.03.2015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860760-66B2-40BA-BD09-1912A9C91AF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8C421F-8364-4363-BBC3-5DEB7426D0E1}" type="datetimeFigureOut">
              <a:rPr lang="ru-RU" smtClean="0"/>
              <a:pPr/>
              <a:t>18.03.2015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860760-66B2-40BA-BD09-1912A9C91AF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8C421F-8364-4363-BBC3-5DEB7426D0E1}" type="datetimeFigureOut">
              <a:rPr lang="ru-RU" smtClean="0"/>
              <a:pPr/>
              <a:t>18.03.2015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860760-66B2-40BA-BD09-1912A9C91AF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8C421F-8364-4363-BBC3-5DEB7426D0E1}" type="datetimeFigureOut">
              <a:rPr lang="ru-RU" smtClean="0"/>
              <a:pPr/>
              <a:t>18.03.2015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860760-66B2-40BA-BD09-1912A9C91AF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8C421F-8364-4363-BBC3-5DEB7426D0E1}" type="datetimeFigureOut">
              <a:rPr lang="ru-RU" smtClean="0"/>
              <a:pPr/>
              <a:t>18.03.2015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860760-66B2-40BA-BD09-1912A9C91AF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8C421F-8364-4363-BBC3-5DEB7426D0E1}" type="datetimeFigureOut">
              <a:rPr lang="ru-RU" smtClean="0"/>
              <a:pPr/>
              <a:t>18.03.2015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860760-66B2-40BA-BD09-1912A9C91AF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8C421F-8364-4363-BBC3-5DEB7426D0E1}" type="datetimeFigureOut">
              <a:rPr lang="ru-RU" smtClean="0"/>
              <a:pPr/>
              <a:t>18.03.2015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860760-66B2-40BA-BD09-1912A9C91AF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8C421F-8364-4363-BBC3-5DEB7426D0E1}" type="datetimeFigureOut">
              <a:rPr lang="ru-RU" smtClean="0"/>
              <a:pPr/>
              <a:t>18.03.2015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860760-66B2-40BA-BD09-1912A9C91AF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8C421F-8364-4363-BBC3-5DEB7426D0E1}" type="datetimeFigureOut">
              <a:rPr lang="ru-RU" smtClean="0"/>
              <a:pPr/>
              <a:t>18.03.2015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860760-66B2-40BA-BD09-1912A9C91AF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8C421F-8364-4363-BBC3-5DEB7426D0E1}" type="datetimeFigureOut">
              <a:rPr lang="ru-RU" smtClean="0"/>
              <a:pPr/>
              <a:t>18.03.2015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860760-66B2-40BA-BD09-1912A9C91AF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8C421F-8364-4363-BBC3-5DEB7426D0E1}" type="datetimeFigureOut">
              <a:rPr lang="ru-RU" smtClean="0"/>
              <a:pPr/>
              <a:t>18.03.2015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860760-66B2-40BA-BD09-1912A9C91AF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18C421F-8364-4363-BBC3-5DEB7426D0E1}" type="datetimeFigureOut">
              <a:rPr lang="ru-RU" smtClean="0"/>
              <a:pPr/>
              <a:t>18.03.2015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9860760-66B2-40BA-BD09-1912A9C91AF3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475656" y="2204864"/>
            <a:ext cx="4796954" cy="15696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Лекция №5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32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Охрана водных ресурсов</a:t>
            </a:r>
            <a:endParaRPr lang="ru-RU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рямоугольник 3"/>
          <p:cNvSpPr>
            <a:spLocks noChangeArrowheads="1"/>
          </p:cNvSpPr>
          <p:nvPr/>
        </p:nvSpPr>
        <p:spPr bwMode="auto">
          <a:xfrm>
            <a:off x="4355976" y="4941168"/>
            <a:ext cx="4439822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Составил:</a:t>
            </a:r>
          </a:p>
          <a:p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доц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каф. ГЭГХ, к.х.н.,</a:t>
            </a:r>
          </a:p>
          <a:p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Третьяков А.Н.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634" name="Picture 2" descr="http://www.sultanov.azeriland.com/prizmachess/images/ris_79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717155"/>
            <a:ext cx="8172400" cy="6140845"/>
          </a:xfrm>
          <a:prstGeom prst="rect">
            <a:avLst/>
          </a:prstGeom>
          <a:noFill/>
        </p:spPr>
      </p:pic>
      <p:sp>
        <p:nvSpPr>
          <p:cNvPr id="5" name="Прямоугольник 3"/>
          <p:cNvSpPr>
            <a:spLocks noChangeArrowheads="1"/>
          </p:cNvSpPr>
          <p:nvPr/>
        </p:nvSpPr>
        <p:spPr bwMode="auto">
          <a:xfrm>
            <a:off x="3131840" y="188640"/>
            <a:ext cx="2902077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400" b="1" dirty="0" err="1" smtClean="0">
                <a:latin typeface="Times New Roman" pitchFamily="18" charset="0"/>
                <a:cs typeface="Times New Roman" pitchFamily="18" charset="0"/>
              </a:rPr>
              <a:t>Потребленеие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 воды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548680"/>
            <a:ext cx="9065950" cy="522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612" name="Picture 4" descr="http://masters.donntu.edu.ua/2008/ggeo/rudchenko/images/697.gif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548680"/>
            <a:ext cx="9153555" cy="432048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Прямоугольник 3"/>
          <p:cNvSpPr>
            <a:spLocks noChangeArrowheads="1"/>
          </p:cNvSpPr>
          <p:nvPr/>
        </p:nvSpPr>
        <p:spPr bwMode="auto">
          <a:xfrm>
            <a:off x="2627784" y="476672"/>
            <a:ext cx="220631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Сточные воды</a:t>
            </a:r>
          </a:p>
        </p:txBody>
      </p:sp>
      <p:sp>
        <p:nvSpPr>
          <p:cNvPr id="20" name="Скругленный прямоугольник 19"/>
          <p:cNvSpPr/>
          <p:nvPr/>
        </p:nvSpPr>
        <p:spPr>
          <a:xfrm>
            <a:off x="1907704" y="404664"/>
            <a:ext cx="4895850" cy="647700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21" name="Стрелка вниз 20"/>
          <p:cNvSpPr/>
          <p:nvPr/>
        </p:nvSpPr>
        <p:spPr>
          <a:xfrm>
            <a:off x="1979712" y="1268760"/>
            <a:ext cx="431800" cy="720725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22" name="Стрелка вниз 21"/>
          <p:cNvSpPr/>
          <p:nvPr/>
        </p:nvSpPr>
        <p:spPr>
          <a:xfrm>
            <a:off x="5868144" y="1268760"/>
            <a:ext cx="431800" cy="720725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23" name="Прямоугольник 8"/>
          <p:cNvSpPr>
            <a:spLocks noChangeArrowheads="1"/>
          </p:cNvSpPr>
          <p:nvPr/>
        </p:nvSpPr>
        <p:spPr bwMode="auto">
          <a:xfrm>
            <a:off x="1259632" y="2205360"/>
            <a:ext cx="1464953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Бытовые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4" name="Прямоугольник 9"/>
          <p:cNvSpPr>
            <a:spLocks noChangeArrowheads="1"/>
          </p:cNvSpPr>
          <p:nvPr/>
        </p:nvSpPr>
        <p:spPr bwMode="auto">
          <a:xfrm>
            <a:off x="4932040" y="2204864"/>
            <a:ext cx="249517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Промышленные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6" name="Скругленный прямоугольник 25"/>
          <p:cNvSpPr/>
          <p:nvPr/>
        </p:nvSpPr>
        <p:spPr>
          <a:xfrm>
            <a:off x="683568" y="2132856"/>
            <a:ext cx="2952328" cy="576263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27" name="Скругленный прямоугольник 26"/>
          <p:cNvSpPr/>
          <p:nvPr/>
        </p:nvSpPr>
        <p:spPr>
          <a:xfrm>
            <a:off x="4427984" y="2132856"/>
            <a:ext cx="3455988" cy="576263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0" name="Прямоугольник 8"/>
          <p:cNvSpPr>
            <a:spLocks noChangeArrowheads="1"/>
          </p:cNvSpPr>
          <p:nvPr/>
        </p:nvSpPr>
        <p:spPr bwMode="auto">
          <a:xfrm>
            <a:off x="323528" y="3140968"/>
            <a:ext cx="3600400" cy="1569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457200" indent="-457200">
              <a:buFont typeface="+mj-lt"/>
              <a:buAutoNum type="arabicPeriod"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Неорганические соли и удобрения</a:t>
            </a:r>
          </a:p>
          <a:p>
            <a:pPr marL="457200" indent="-457200">
              <a:buFont typeface="+mj-lt"/>
              <a:buAutoNum type="arabicPeriod"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Пестициды</a:t>
            </a:r>
          </a:p>
          <a:p>
            <a:pPr marL="457200" indent="-457200">
              <a:buFont typeface="+mj-lt"/>
              <a:buAutoNum type="arabicPeriod"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Детергенты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Прямоугольник 8"/>
          <p:cNvSpPr>
            <a:spLocks noChangeArrowheads="1"/>
          </p:cNvSpPr>
          <p:nvPr/>
        </p:nvSpPr>
        <p:spPr bwMode="auto">
          <a:xfrm>
            <a:off x="4427984" y="3068960"/>
            <a:ext cx="3600400" cy="23083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457200" indent="-457200">
              <a:buFont typeface="+mj-lt"/>
              <a:buAutoNum type="arabicPeriod"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Неорганические соли и ионы тяжелых металлов</a:t>
            </a:r>
          </a:p>
          <a:p>
            <a:pPr marL="457200" indent="-457200">
              <a:buFont typeface="+mj-lt"/>
              <a:buAutoNum type="arabicPeriod"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Нефтепродукты</a:t>
            </a:r>
          </a:p>
          <a:p>
            <a:pPr marL="457200" indent="-457200">
              <a:buFont typeface="+mj-lt"/>
              <a:buAutoNum type="arabicPeriod"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Органические загрязнители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Прямоугольник 3"/>
          <p:cNvSpPr>
            <a:spLocks noChangeArrowheads="1"/>
          </p:cNvSpPr>
          <p:nvPr/>
        </p:nvSpPr>
        <p:spPr bwMode="auto">
          <a:xfrm>
            <a:off x="2627784" y="476672"/>
            <a:ext cx="2480423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Загрязнения вод</a:t>
            </a:r>
          </a:p>
        </p:txBody>
      </p:sp>
      <p:sp>
        <p:nvSpPr>
          <p:cNvPr id="20" name="Скругленный прямоугольник 19"/>
          <p:cNvSpPr/>
          <p:nvPr/>
        </p:nvSpPr>
        <p:spPr>
          <a:xfrm>
            <a:off x="1907704" y="404664"/>
            <a:ext cx="4895850" cy="647700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21" name="Стрелка вниз 20"/>
          <p:cNvSpPr/>
          <p:nvPr/>
        </p:nvSpPr>
        <p:spPr>
          <a:xfrm>
            <a:off x="1979712" y="1268760"/>
            <a:ext cx="431800" cy="720725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22" name="Стрелка вниз 21"/>
          <p:cNvSpPr/>
          <p:nvPr/>
        </p:nvSpPr>
        <p:spPr>
          <a:xfrm>
            <a:off x="6300192" y="1196752"/>
            <a:ext cx="431800" cy="720725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23" name="Прямоугольник 8"/>
          <p:cNvSpPr>
            <a:spLocks noChangeArrowheads="1"/>
          </p:cNvSpPr>
          <p:nvPr/>
        </p:nvSpPr>
        <p:spPr bwMode="auto">
          <a:xfrm>
            <a:off x="1259632" y="2205360"/>
            <a:ext cx="1886799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Химическое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4" name="Прямоугольник 9"/>
          <p:cNvSpPr>
            <a:spLocks noChangeArrowheads="1"/>
          </p:cNvSpPr>
          <p:nvPr/>
        </p:nvSpPr>
        <p:spPr bwMode="auto">
          <a:xfrm>
            <a:off x="5940152" y="2204864"/>
            <a:ext cx="1918859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Физическое 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6" name="Скругленный прямоугольник 25"/>
          <p:cNvSpPr/>
          <p:nvPr/>
        </p:nvSpPr>
        <p:spPr>
          <a:xfrm>
            <a:off x="683568" y="2132856"/>
            <a:ext cx="2952328" cy="576263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27" name="Скругленный прямоугольник 26"/>
          <p:cNvSpPr/>
          <p:nvPr/>
        </p:nvSpPr>
        <p:spPr>
          <a:xfrm>
            <a:off x="5436096" y="2132856"/>
            <a:ext cx="3455988" cy="576263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2" name="Стрелка вниз 11"/>
          <p:cNvSpPr/>
          <p:nvPr/>
        </p:nvSpPr>
        <p:spPr>
          <a:xfrm>
            <a:off x="4211960" y="1196752"/>
            <a:ext cx="431800" cy="1800845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3" name="Прямоугольник 8"/>
          <p:cNvSpPr>
            <a:spLocks noChangeArrowheads="1"/>
          </p:cNvSpPr>
          <p:nvPr/>
        </p:nvSpPr>
        <p:spPr bwMode="auto">
          <a:xfrm>
            <a:off x="3506814" y="3255566"/>
            <a:ext cx="2273892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Биологическое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3074766" y="3183558"/>
            <a:ext cx="2952328" cy="576263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5" name="Прямоугольник 8"/>
          <p:cNvSpPr>
            <a:spLocks noChangeArrowheads="1"/>
          </p:cNvSpPr>
          <p:nvPr/>
        </p:nvSpPr>
        <p:spPr bwMode="auto">
          <a:xfrm>
            <a:off x="179512" y="2970777"/>
            <a:ext cx="2808312" cy="3046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457200" indent="-457200">
              <a:buFont typeface="+mj-lt"/>
              <a:buAutoNum type="arabicPeriod"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Неорганические соли и ионы тяжелых металлов</a:t>
            </a:r>
          </a:p>
          <a:p>
            <a:pPr marL="457200" indent="-457200">
              <a:buFont typeface="+mj-lt"/>
              <a:buAutoNum type="arabicPeriod"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Нефтепродукты</a:t>
            </a:r>
          </a:p>
          <a:p>
            <a:pPr marL="457200" indent="-457200">
              <a:buFont typeface="+mj-lt"/>
              <a:buAutoNum type="arabicPeriod"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Органические загрязнители и др.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" name="Прямоугольник 8"/>
          <p:cNvSpPr>
            <a:spLocks noChangeArrowheads="1"/>
          </p:cNvSpPr>
          <p:nvPr/>
        </p:nvSpPr>
        <p:spPr bwMode="auto">
          <a:xfrm>
            <a:off x="6228184" y="2970777"/>
            <a:ext cx="2808312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457200" indent="-457200">
              <a:buFont typeface="+mj-lt"/>
              <a:buAutoNum type="arabicPeriod"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Повышенная температура сточных вод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rganization Chart 7"/>
          <p:cNvGrpSpPr>
            <a:grpSpLocks noChangeAspect="1"/>
          </p:cNvGrpSpPr>
          <p:nvPr/>
        </p:nvGrpSpPr>
        <p:grpSpPr bwMode="auto">
          <a:xfrm>
            <a:off x="395536" y="548680"/>
            <a:ext cx="8352051" cy="4392772"/>
            <a:chOff x="272" y="999"/>
            <a:chExt cx="3956" cy="1255"/>
          </a:xfrm>
        </p:grpSpPr>
        <p:cxnSp>
          <p:nvCxnSpPr>
            <p:cNvPr id="50179" name="_s50179"/>
            <p:cNvCxnSpPr>
              <a:cxnSpLocks noChangeShapeType="1"/>
            </p:cNvCxnSpPr>
            <p:nvPr/>
          </p:nvCxnSpPr>
          <p:spPr bwMode="auto">
            <a:xfrm rot="16200000">
              <a:off x="3681" y="1795"/>
              <a:ext cx="143" cy="1"/>
            </a:xfrm>
            <a:prstGeom prst="straightConnector1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</p:spPr>
        </p:cxnSp>
        <p:cxnSp>
          <p:nvCxnSpPr>
            <p:cNvPr id="50181" name="_s50181"/>
            <p:cNvCxnSpPr>
              <a:cxnSpLocks noChangeShapeType="1"/>
            </p:cNvCxnSpPr>
            <p:nvPr/>
          </p:nvCxnSpPr>
          <p:spPr bwMode="auto">
            <a:xfrm rot="16200000">
              <a:off x="656" y="1792"/>
              <a:ext cx="149" cy="1"/>
            </a:xfrm>
            <a:prstGeom prst="straightConnector1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</p:spPr>
        </p:cxnSp>
        <p:cxnSp>
          <p:nvCxnSpPr>
            <p:cNvPr id="50182" name="_s50182"/>
            <p:cNvCxnSpPr>
              <a:cxnSpLocks noChangeShapeType="1"/>
            </p:cNvCxnSpPr>
            <p:nvPr/>
          </p:nvCxnSpPr>
          <p:spPr bwMode="auto">
            <a:xfrm rot="16200000">
              <a:off x="1667" y="1795"/>
              <a:ext cx="143" cy="2"/>
            </a:xfrm>
            <a:prstGeom prst="straightConnector1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</p:spPr>
        </p:cxnSp>
        <p:cxnSp>
          <p:nvCxnSpPr>
            <p:cNvPr id="50183" name="_s50183"/>
            <p:cNvCxnSpPr>
              <a:cxnSpLocks noChangeShapeType="1"/>
            </p:cNvCxnSpPr>
            <p:nvPr/>
          </p:nvCxnSpPr>
          <p:spPr bwMode="auto">
            <a:xfrm rot="16200000">
              <a:off x="1917" y="1113"/>
              <a:ext cx="144" cy="502"/>
            </a:xfrm>
            <a:prstGeom prst="bentConnector3">
              <a:avLst>
                <a:gd name="adj1" fmla="val 46731"/>
              </a:avLst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</p:spPr>
        </p:cxnSp>
        <p:cxnSp>
          <p:nvCxnSpPr>
            <p:cNvPr id="50184" name="_s50184"/>
            <p:cNvCxnSpPr>
              <a:cxnSpLocks noChangeShapeType="1"/>
            </p:cNvCxnSpPr>
            <p:nvPr/>
          </p:nvCxnSpPr>
          <p:spPr bwMode="auto">
            <a:xfrm rot="5400000" flipH="1">
              <a:off x="2924" y="608"/>
              <a:ext cx="144" cy="1512"/>
            </a:xfrm>
            <a:prstGeom prst="bentConnector3">
              <a:avLst>
                <a:gd name="adj1" fmla="val 47056"/>
              </a:avLst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</p:spPr>
        </p:cxnSp>
        <p:cxnSp>
          <p:nvCxnSpPr>
            <p:cNvPr id="50185" name="_s50185"/>
            <p:cNvCxnSpPr>
              <a:cxnSpLocks noChangeShapeType="1"/>
            </p:cNvCxnSpPr>
            <p:nvPr/>
          </p:nvCxnSpPr>
          <p:spPr bwMode="auto">
            <a:xfrm rot="5400000" flipH="1">
              <a:off x="2420" y="1112"/>
              <a:ext cx="144" cy="504"/>
            </a:xfrm>
            <a:prstGeom prst="bentConnector3">
              <a:avLst>
                <a:gd name="adj1" fmla="val 46731"/>
              </a:avLst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</p:spPr>
        </p:cxnSp>
        <p:cxnSp>
          <p:nvCxnSpPr>
            <p:cNvPr id="50186" name="_s50186"/>
            <p:cNvCxnSpPr>
              <a:cxnSpLocks noChangeShapeType="1"/>
            </p:cNvCxnSpPr>
            <p:nvPr/>
          </p:nvCxnSpPr>
          <p:spPr bwMode="auto">
            <a:xfrm rot="16200000">
              <a:off x="1416" y="606"/>
              <a:ext cx="138" cy="1510"/>
            </a:xfrm>
            <a:prstGeom prst="bentConnector3">
              <a:avLst>
                <a:gd name="adj1" fmla="val 48810"/>
              </a:avLst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</p:spPr>
        </p:cxnSp>
        <p:sp>
          <p:nvSpPr>
            <p:cNvPr id="20" name="_s50187"/>
            <p:cNvSpPr>
              <a:spLocks noChangeArrowheads="1"/>
            </p:cNvSpPr>
            <p:nvPr/>
          </p:nvSpPr>
          <p:spPr bwMode="auto">
            <a:xfrm>
              <a:off x="1636" y="999"/>
              <a:ext cx="1158" cy="288"/>
            </a:xfrm>
            <a:prstGeom prst="roundRect">
              <a:avLst>
                <a:gd name="adj" fmla="val 16667"/>
              </a:avLst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vert="horz" wrap="none" lIns="0" tIns="0" rIns="0" bIns="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sz="2400" b="1" i="0" u="none" strike="noStrike" cap="none" normalizeH="0" baseline="0" dirty="0" smtClean="0">
                  <a:ln>
                    <a:noFill/>
                  </a:ln>
                  <a:latin typeface="Times New Roman" pitchFamily="18" charset="0"/>
                  <a:cs typeface="Times New Roman" pitchFamily="18" charset="0"/>
                </a:rPr>
                <a:t>Методы очистки</a:t>
              </a:r>
            </a:p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sz="2400" b="1" i="0" u="none" strike="noStrike" cap="none" normalizeH="0" baseline="0" dirty="0" smtClean="0">
                  <a:ln>
                    <a:noFill/>
                  </a:ln>
                  <a:latin typeface="Times New Roman" pitchFamily="18" charset="0"/>
                  <a:cs typeface="Times New Roman" pitchFamily="18" charset="0"/>
                </a:rPr>
                <a:t> гидросферы</a:t>
              </a:r>
            </a:p>
          </p:txBody>
        </p:sp>
        <p:sp>
          <p:nvSpPr>
            <p:cNvPr id="21" name="_s50188"/>
            <p:cNvSpPr>
              <a:spLocks noChangeArrowheads="1"/>
            </p:cNvSpPr>
            <p:nvPr/>
          </p:nvSpPr>
          <p:spPr bwMode="auto">
            <a:xfrm>
              <a:off x="272" y="1426"/>
              <a:ext cx="864" cy="288"/>
            </a:xfrm>
            <a:prstGeom prst="roundRect">
              <a:avLst>
                <a:gd name="adj" fmla="val 16667"/>
              </a:avLst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vert="horz" wrap="none" lIns="0" tIns="0" rIns="0" bIns="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ru-RU" sz="2000" b="1" dirty="0" smtClean="0">
                  <a:latin typeface="Times New Roman" pitchFamily="18" charset="0"/>
                  <a:cs typeface="Times New Roman" pitchFamily="18" charset="0"/>
                </a:rPr>
                <a:t>механические</a:t>
              </a:r>
            </a:p>
          </p:txBody>
        </p:sp>
        <p:sp>
          <p:nvSpPr>
            <p:cNvPr id="22" name="_s50189"/>
            <p:cNvSpPr>
              <a:spLocks noChangeArrowheads="1"/>
            </p:cNvSpPr>
            <p:nvPr/>
          </p:nvSpPr>
          <p:spPr bwMode="auto">
            <a:xfrm>
              <a:off x="2288" y="1431"/>
              <a:ext cx="864" cy="288"/>
            </a:xfrm>
            <a:prstGeom prst="roundRect">
              <a:avLst>
                <a:gd name="adj" fmla="val 16667"/>
              </a:avLst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vert="horz" wrap="none" lIns="0" tIns="0" rIns="0" bIns="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sz="2000" b="1" i="0" u="none" strike="noStrike" cap="none" normalizeH="0" baseline="0" dirty="0" err="1" smtClean="0">
                  <a:ln>
                    <a:noFill/>
                  </a:ln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физико</a:t>
              </a:r>
              <a:r>
                <a:rPr kumimoji="0" lang="ru-RU" sz="20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-</a:t>
              </a:r>
            </a:p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sz="20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химические</a:t>
              </a:r>
            </a:p>
          </p:txBody>
        </p:sp>
        <p:sp>
          <p:nvSpPr>
            <p:cNvPr id="23" name="_s50190"/>
            <p:cNvSpPr>
              <a:spLocks noChangeArrowheads="1"/>
            </p:cNvSpPr>
            <p:nvPr/>
          </p:nvSpPr>
          <p:spPr bwMode="auto">
            <a:xfrm>
              <a:off x="3296" y="1431"/>
              <a:ext cx="864" cy="288"/>
            </a:xfrm>
            <a:prstGeom prst="roundRect">
              <a:avLst>
                <a:gd name="adj" fmla="val 16667"/>
              </a:avLst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vert="horz" wrap="none" lIns="0" tIns="0" rIns="0" bIns="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sz="20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биологические</a:t>
              </a:r>
            </a:p>
          </p:txBody>
        </p:sp>
        <p:sp>
          <p:nvSpPr>
            <p:cNvPr id="24" name="_s50191"/>
            <p:cNvSpPr>
              <a:spLocks noChangeArrowheads="1"/>
            </p:cNvSpPr>
            <p:nvPr/>
          </p:nvSpPr>
          <p:spPr bwMode="auto">
            <a:xfrm>
              <a:off x="1280" y="1431"/>
              <a:ext cx="864" cy="288"/>
            </a:xfrm>
            <a:prstGeom prst="roundRect">
              <a:avLst>
                <a:gd name="adj" fmla="val 16667"/>
              </a:avLst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vert="horz" wrap="none" lIns="0" tIns="0" rIns="0" bIns="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sz="20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химические</a:t>
              </a:r>
            </a:p>
          </p:txBody>
        </p:sp>
        <p:sp>
          <p:nvSpPr>
            <p:cNvPr id="25" name="_s50192"/>
            <p:cNvSpPr>
              <a:spLocks noChangeArrowheads="1"/>
            </p:cNvSpPr>
            <p:nvPr/>
          </p:nvSpPr>
          <p:spPr bwMode="auto">
            <a:xfrm>
              <a:off x="1295" y="1863"/>
              <a:ext cx="864" cy="288"/>
            </a:xfrm>
            <a:prstGeom prst="roundRect">
              <a:avLst>
                <a:gd name="adj" fmla="val 16667"/>
              </a:avLst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vert="horz" wrap="none" lIns="0" tIns="0" rIns="0" bIns="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>
                    <a:outerShdw blurRad="38100" dist="38100" dir="2700000" algn="tl">
                      <a:srgbClr val="FFFFFF"/>
                    </a:outerShdw>
                  </a:effectLst>
                  <a:latin typeface="Times New Roman" pitchFamily="18" charset="0"/>
                  <a:cs typeface="Times New Roman" pitchFamily="18" charset="0"/>
                </a:rPr>
                <a:t>дистилляция, </a:t>
              </a:r>
            </a:p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>
                    <a:outerShdw blurRad="38100" dist="38100" dir="2700000" algn="tl">
                      <a:srgbClr val="FFFFFF"/>
                    </a:outerShdw>
                  </a:effectLst>
                  <a:latin typeface="Times New Roman" pitchFamily="18" charset="0"/>
                  <a:cs typeface="Times New Roman" pitchFamily="18" charset="0"/>
                </a:rPr>
                <a:t>вымораживание </a:t>
              </a:r>
            </a:p>
          </p:txBody>
        </p:sp>
        <p:sp>
          <p:nvSpPr>
            <p:cNvPr id="26" name="_s50193"/>
            <p:cNvSpPr>
              <a:spLocks noChangeArrowheads="1"/>
            </p:cNvSpPr>
            <p:nvPr/>
          </p:nvSpPr>
          <p:spPr bwMode="auto">
            <a:xfrm>
              <a:off x="272" y="1863"/>
              <a:ext cx="864" cy="288"/>
            </a:xfrm>
            <a:prstGeom prst="roundRect">
              <a:avLst>
                <a:gd name="adj" fmla="val 16667"/>
              </a:avLst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vert="horz" wrap="none" lIns="0" tIns="0" rIns="0" bIns="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>
                    <a:outerShdw blurRad="38100" dist="38100" dir="2700000" algn="tl">
                      <a:srgbClr val="FFFFFF"/>
                    </a:outerShdw>
                  </a:effectLst>
                  <a:latin typeface="Times New Roman" pitchFamily="18" charset="0"/>
                  <a:cs typeface="Times New Roman" pitchFamily="18" charset="0"/>
                </a:rPr>
                <a:t> отстаивание,</a:t>
              </a:r>
            </a:p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>
                    <a:outerShdw blurRad="38100" dist="38100" dir="2700000" algn="tl">
                      <a:srgbClr val="FFFFFF"/>
                    </a:outerShdw>
                  </a:effectLst>
                  <a:latin typeface="Times New Roman" pitchFamily="18" charset="0"/>
                  <a:cs typeface="Times New Roman" pitchFamily="18" charset="0"/>
                </a:rPr>
                <a:t> фильтрация</a:t>
              </a:r>
            </a:p>
          </p:txBody>
        </p:sp>
        <p:sp>
          <p:nvSpPr>
            <p:cNvPr id="27" name="_s50194"/>
            <p:cNvSpPr>
              <a:spLocks noChangeArrowheads="1"/>
            </p:cNvSpPr>
            <p:nvPr/>
          </p:nvSpPr>
          <p:spPr bwMode="auto">
            <a:xfrm>
              <a:off x="2284" y="1863"/>
              <a:ext cx="864" cy="288"/>
            </a:xfrm>
            <a:prstGeom prst="roundRect">
              <a:avLst>
                <a:gd name="adj" fmla="val 16667"/>
              </a:avLst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vert="horz" wrap="none" lIns="0" tIns="0" rIns="0" bIns="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0000"/>
                <a:buFont typeface="Wingdings" pitchFamily="2" charset="2"/>
                <a:buNone/>
                <a:tabLst/>
              </a:pPr>
              <a:endPara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  <a:cs typeface="Times New Roman" pitchFamily="18" charset="0"/>
              </a:endParaRPr>
            </a:p>
            <a:p>
              <a:pPr marL="0" marR="0" lvl="0" indent="0" algn="ctr" defTabSz="914400" rtl="0" eaLnBrk="1" fontAlgn="base" latinLnBrk="0" hangingPunct="1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0000"/>
                <a:buFont typeface="Wingdings" pitchFamily="2" charset="2"/>
                <a:buNone/>
                <a:tabLst/>
              </a:pPr>
              <a:r>
                <a:rPr kumimoji="0" lang="ru-RU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>
                    <a:outerShdw blurRad="38100" dist="38100" dir="2700000" algn="tl">
                      <a:srgbClr val="FFFFFF"/>
                    </a:outerShdw>
                  </a:effectLst>
                  <a:latin typeface="Times New Roman" pitchFamily="18" charset="0"/>
                  <a:cs typeface="Times New Roman" pitchFamily="18" charset="0"/>
                </a:rPr>
                <a:t> коагуляция, </a:t>
              </a:r>
            </a:p>
            <a:p>
              <a:pPr marL="0" marR="0" lvl="0" indent="0" algn="ctr" defTabSz="914400" rtl="0" eaLnBrk="1" fontAlgn="base" latinLnBrk="0" hangingPunct="1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0000"/>
                <a:buFont typeface="Wingdings" pitchFamily="2" charset="2"/>
                <a:buNone/>
                <a:tabLst/>
              </a:pPr>
              <a:r>
                <a:rPr kumimoji="0" lang="ru-RU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>
                    <a:outerShdw blurRad="38100" dist="38100" dir="2700000" algn="tl">
                      <a:srgbClr val="FFFFFF"/>
                    </a:outerShdw>
                  </a:effectLst>
                  <a:latin typeface="Times New Roman" pitchFamily="18" charset="0"/>
                  <a:cs typeface="Times New Roman" pitchFamily="18" charset="0"/>
                </a:rPr>
                <a:t>окисление, </a:t>
              </a:r>
            </a:p>
            <a:p>
              <a:pPr marL="0" marR="0" lvl="0" indent="0" algn="ctr" defTabSz="914400" rtl="0" eaLnBrk="1" fontAlgn="base" latinLnBrk="0" hangingPunct="1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0000"/>
                <a:buFont typeface="Wingdings" pitchFamily="2" charset="2"/>
                <a:buNone/>
                <a:tabLst/>
              </a:pPr>
              <a:r>
                <a:rPr kumimoji="0" lang="ru-RU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>
                    <a:outerShdw blurRad="38100" dist="38100" dir="2700000" algn="tl">
                      <a:srgbClr val="FFFFFF"/>
                    </a:outerShdw>
                  </a:effectLst>
                  <a:latin typeface="Times New Roman" pitchFamily="18" charset="0"/>
                  <a:cs typeface="Times New Roman" pitchFamily="18" charset="0"/>
                </a:rPr>
                <a:t>экстракция, </a:t>
              </a:r>
            </a:p>
            <a:p>
              <a:pPr marL="0" marR="0" lvl="0" indent="0" algn="ctr" defTabSz="914400" rtl="0" eaLnBrk="1" fontAlgn="base" latinLnBrk="0" hangingPunct="1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0000"/>
                <a:buFont typeface="Wingdings" pitchFamily="2" charset="2"/>
                <a:buNone/>
                <a:tabLst/>
              </a:pPr>
              <a:r>
                <a:rPr kumimoji="0" lang="ru-RU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>
                    <a:outerShdw blurRad="38100" dist="38100" dir="2700000" algn="tl">
                      <a:srgbClr val="FFFFFF"/>
                    </a:outerShdw>
                  </a:effectLst>
                  <a:latin typeface="Times New Roman" pitchFamily="18" charset="0"/>
                  <a:cs typeface="Times New Roman" pitchFamily="18" charset="0"/>
                </a:rPr>
                <a:t>электролиз </a:t>
              </a:r>
            </a:p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28" name="_s50195"/>
            <p:cNvSpPr>
              <a:spLocks noChangeArrowheads="1"/>
            </p:cNvSpPr>
            <p:nvPr/>
          </p:nvSpPr>
          <p:spPr bwMode="auto">
            <a:xfrm>
              <a:off x="3273" y="1863"/>
              <a:ext cx="955" cy="391"/>
            </a:xfrm>
            <a:prstGeom prst="roundRect">
              <a:avLst>
                <a:gd name="adj" fmla="val 16667"/>
              </a:avLst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vert="horz" wrap="none" lIns="0" tIns="0" rIns="0" bIns="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>
                    <a:outerShdw blurRad="38100" dist="38100" dir="2700000" algn="tl">
                      <a:srgbClr val="FFFFFF"/>
                    </a:outerShdw>
                  </a:effectLst>
                  <a:latin typeface="Times New Roman" pitchFamily="18" charset="0"/>
                  <a:cs typeface="Times New Roman" pitchFamily="18" charset="0"/>
                </a:rPr>
                <a:t>переработка </a:t>
              </a:r>
            </a:p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>
                    <a:outerShdw blurRad="38100" dist="38100" dir="2700000" algn="tl">
                      <a:srgbClr val="FFFFFF"/>
                    </a:outerShdw>
                  </a:effectLst>
                  <a:latin typeface="Times New Roman" pitchFamily="18" charset="0"/>
                  <a:cs typeface="Times New Roman" pitchFamily="18" charset="0"/>
                </a:rPr>
                <a:t>органических</a:t>
              </a:r>
            </a:p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>
                    <a:outerShdw blurRad="38100" dist="38100" dir="2700000" algn="tl">
                      <a:srgbClr val="FFFFFF"/>
                    </a:outerShdw>
                  </a:effectLst>
                  <a:latin typeface="Times New Roman" pitchFamily="18" charset="0"/>
                  <a:cs typeface="Times New Roman" pitchFamily="18" charset="0"/>
                </a:rPr>
                <a:t> соединений </a:t>
              </a:r>
            </a:p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>
                    <a:outerShdw blurRad="38100" dist="38100" dir="2700000" algn="tl">
                      <a:srgbClr val="FFFFFF"/>
                    </a:outerShdw>
                  </a:effectLst>
                  <a:latin typeface="Times New Roman" pitchFamily="18" charset="0"/>
                  <a:cs typeface="Times New Roman" pitchFamily="18" charset="0"/>
                </a:rPr>
                <a:t>микроорганизмами</a:t>
              </a:r>
            </a:p>
          </p:txBody>
        </p:sp>
        <p:cxnSp>
          <p:nvCxnSpPr>
            <p:cNvPr id="31" name="_s50182"/>
            <p:cNvCxnSpPr>
              <a:cxnSpLocks noChangeShapeType="1"/>
            </p:cNvCxnSpPr>
            <p:nvPr/>
          </p:nvCxnSpPr>
          <p:spPr bwMode="auto">
            <a:xfrm rot="16200000">
              <a:off x="2623" y="1790"/>
              <a:ext cx="143" cy="2"/>
            </a:xfrm>
            <a:prstGeom prst="straightConnector1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</p:spPr>
        </p:cxn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Прямоугольник 3"/>
          <p:cNvSpPr>
            <a:spLocks noChangeArrowheads="1"/>
          </p:cNvSpPr>
          <p:nvPr/>
        </p:nvSpPr>
        <p:spPr bwMode="auto">
          <a:xfrm>
            <a:off x="2627784" y="188640"/>
            <a:ext cx="3383811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8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Сельское хозяйство</a:t>
            </a:r>
            <a:endParaRPr lang="ru-RU" sz="28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рямоугольник 8"/>
          <p:cNvSpPr>
            <a:spLocks noChangeArrowheads="1"/>
          </p:cNvSpPr>
          <p:nvPr/>
        </p:nvSpPr>
        <p:spPr bwMode="auto">
          <a:xfrm>
            <a:off x="1691680" y="1268760"/>
            <a:ext cx="1674689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Удобрения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1475656" y="1196752"/>
            <a:ext cx="2016224" cy="576263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5" name="Прямоугольник 8"/>
          <p:cNvSpPr>
            <a:spLocks noChangeArrowheads="1"/>
          </p:cNvSpPr>
          <p:nvPr/>
        </p:nvSpPr>
        <p:spPr bwMode="auto">
          <a:xfrm>
            <a:off x="1691680" y="2564904"/>
            <a:ext cx="1780231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Пестициды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1475656" y="2492896"/>
            <a:ext cx="2088232" cy="576263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7" name="Прямоугольник 8"/>
          <p:cNvSpPr>
            <a:spLocks noChangeArrowheads="1"/>
          </p:cNvSpPr>
          <p:nvPr/>
        </p:nvSpPr>
        <p:spPr bwMode="auto">
          <a:xfrm>
            <a:off x="1763688" y="3717032"/>
            <a:ext cx="3596947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Отходы животноводства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1619672" y="3645024"/>
            <a:ext cx="3816424" cy="576263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9" name="Прямоугольник 8"/>
          <p:cNvSpPr/>
          <p:nvPr/>
        </p:nvSpPr>
        <p:spPr>
          <a:xfrm>
            <a:off x="323528" y="548680"/>
            <a:ext cx="288032" cy="49685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Стрелка вниз 9"/>
          <p:cNvSpPr/>
          <p:nvPr/>
        </p:nvSpPr>
        <p:spPr>
          <a:xfrm rot="16200000">
            <a:off x="756023" y="1124297"/>
            <a:ext cx="431800" cy="720725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1" name="Стрелка вниз 10"/>
          <p:cNvSpPr/>
          <p:nvPr/>
        </p:nvSpPr>
        <p:spPr>
          <a:xfrm rot="16200000">
            <a:off x="756022" y="2420442"/>
            <a:ext cx="431800" cy="720725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2" name="Стрелка вниз 11"/>
          <p:cNvSpPr/>
          <p:nvPr/>
        </p:nvSpPr>
        <p:spPr>
          <a:xfrm rot="16200000">
            <a:off x="756024" y="3572569"/>
            <a:ext cx="431800" cy="720725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3" name="Стрелка вниз 12"/>
          <p:cNvSpPr/>
          <p:nvPr/>
        </p:nvSpPr>
        <p:spPr>
          <a:xfrm rot="16200000">
            <a:off x="756023" y="5012730"/>
            <a:ext cx="431800" cy="720725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4" name="Прямоугольник 8"/>
          <p:cNvSpPr>
            <a:spLocks noChangeArrowheads="1"/>
          </p:cNvSpPr>
          <p:nvPr/>
        </p:nvSpPr>
        <p:spPr bwMode="auto">
          <a:xfrm>
            <a:off x="1763688" y="5085184"/>
            <a:ext cx="851515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ПАВ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1547664" y="5013176"/>
            <a:ext cx="1296144" cy="576263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3"/>
          <p:cNvSpPr>
            <a:spLocks noChangeArrowheads="1"/>
          </p:cNvSpPr>
          <p:nvPr/>
        </p:nvSpPr>
        <p:spPr bwMode="auto">
          <a:xfrm>
            <a:off x="1619672" y="260648"/>
            <a:ext cx="626928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8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Металлургическая промышленность</a:t>
            </a:r>
            <a:endParaRPr lang="ru-RU" sz="28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рямоугольник 8"/>
          <p:cNvSpPr>
            <a:spLocks noChangeArrowheads="1"/>
          </p:cNvSpPr>
          <p:nvPr/>
        </p:nvSpPr>
        <p:spPr bwMode="auto">
          <a:xfrm>
            <a:off x="1691680" y="1268760"/>
            <a:ext cx="3880742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Повышенная температура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1475656" y="1196752"/>
            <a:ext cx="4104456" cy="576263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6" name="Прямоугольник 8"/>
          <p:cNvSpPr>
            <a:spLocks noChangeArrowheads="1"/>
          </p:cNvSpPr>
          <p:nvPr/>
        </p:nvSpPr>
        <p:spPr bwMode="auto">
          <a:xfrm>
            <a:off x="1691680" y="2564904"/>
            <a:ext cx="4961551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Суспензии металлов, сажи, шлака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1475656" y="2492896"/>
            <a:ext cx="5112568" cy="576263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0" name="Прямоугольник 9"/>
          <p:cNvSpPr/>
          <p:nvPr/>
        </p:nvSpPr>
        <p:spPr>
          <a:xfrm>
            <a:off x="323528" y="548680"/>
            <a:ext cx="288032" cy="237626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Стрелка вниз 10"/>
          <p:cNvSpPr/>
          <p:nvPr/>
        </p:nvSpPr>
        <p:spPr>
          <a:xfrm rot="16200000">
            <a:off x="756023" y="1124297"/>
            <a:ext cx="431800" cy="720725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2" name="Стрелка вниз 11"/>
          <p:cNvSpPr/>
          <p:nvPr/>
        </p:nvSpPr>
        <p:spPr>
          <a:xfrm rot="16200000">
            <a:off x="756022" y="2420442"/>
            <a:ext cx="431800" cy="720725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7" name="Прямоугольник 16"/>
          <p:cNvSpPr/>
          <p:nvPr/>
        </p:nvSpPr>
        <p:spPr>
          <a:xfrm>
            <a:off x="5796136" y="1268760"/>
            <a:ext cx="293009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60-70 % сточных вод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21" name="Группа 20"/>
          <p:cNvGrpSpPr/>
          <p:nvPr/>
        </p:nvGrpSpPr>
        <p:grpSpPr>
          <a:xfrm>
            <a:off x="467544" y="3573016"/>
            <a:ext cx="8023430" cy="3068960"/>
            <a:chOff x="467544" y="3573016"/>
            <a:chExt cx="8023430" cy="3068960"/>
          </a:xfrm>
        </p:grpSpPr>
        <p:sp>
          <p:nvSpPr>
            <p:cNvPr id="18" name="Прямоугольник 3"/>
            <p:cNvSpPr>
              <a:spLocks noChangeArrowheads="1"/>
            </p:cNvSpPr>
            <p:nvPr/>
          </p:nvSpPr>
          <p:spPr bwMode="auto">
            <a:xfrm>
              <a:off x="2267744" y="3573016"/>
              <a:ext cx="4304640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ru-RU" sz="2400" b="1" dirty="0" smtClean="0">
                  <a:latin typeface="Times New Roman" pitchFamily="18" charset="0"/>
                  <a:cs typeface="Times New Roman" pitchFamily="18" charset="0"/>
                </a:rPr>
                <a:t>Методы очистки сточных вод</a:t>
              </a:r>
              <a:endParaRPr lang="ru-RU" sz="2400" b="1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9" name="Прямоугольник 3"/>
            <p:cNvSpPr>
              <a:spLocks noChangeArrowheads="1"/>
            </p:cNvSpPr>
            <p:nvPr/>
          </p:nvSpPr>
          <p:spPr bwMode="auto">
            <a:xfrm>
              <a:off x="467544" y="4437112"/>
              <a:ext cx="3509872" cy="120032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marL="457200" indent="-457200">
                <a:buAutoNum type="arabicPeriod"/>
              </a:pPr>
              <a:r>
                <a:rPr lang="ru-RU" sz="2400" dirty="0" smtClean="0">
                  <a:latin typeface="Times New Roman" pitchFamily="18" charset="0"/>
                  <a:cs typeface="Times New Roman" pitchFamily="18" charset="0"/>
                </a:rPr>
                <a:t>Градирни</a:t>
              </a:r>
            </a:p>
            <a:p>
              <a:pPr marL="457200" indent="-457200">
                <a:buAutoNum type="arabicPeriod"/>
              </a:pPr>
              <a:endParaRPr lang="ru-RU" sz="2400" dirty="0" smtClean="0">
                <a:latin typeface="Times New Roman" pitchFamily="18" charset="0"/>
                <a:cs typeface="Times New Roman" pitchFamily="18" charset="0"/>
              </a:endParaRPr>
            </a:p>
            <a:p>
              <a:pPr marL="457200" indent="-457200">
                <a:buAutoNum type="arabicPeriod"/>
              </a:pPr>
              <a:r>
                <a:rPr lang="ru-RU" sz="2400" dirty="0" smtClean="0">
                  <a:latin typeface="Times New Roman" pitchFamily="18" charset="0"/>
                  <a:cs typeface="Times New Roman" pitchFamily="18" charset="0"/>
                </a:rPr>
                <a:t>Фильтры, отстойники</a:t>
              </a:r>
              <a:endParaRPr lang="ru-RU" sz="2400" dirty="0">
                <a:latin typeface="Times New Roman" pitchFamily="18" charset="0"/>
                <a:cs typeface="Times New Roman" pitchFamily="18" charset="0"/>
              </a:endParaRPr>
            </a:p>
          </p:txBody>
        </p:sp>
        <p:pic>
          <p:nvPicPr>
            <p:cNvPr id="64514" name="Picture 2" descr="http://deltacooling.com/wp-content/uploads/2010/01/Product2-e1271878696703.png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5940152" y="3717032"/>
              <a:ext cx="2550822" cy="2924944"/>
            </a:xfrm>
            <a:prstGeom prst="rect">
              <a:avLst/>
            </a:prstGeom>
            <a:noFill/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3"/>
          <p:cNvSpPr>
            <a:spLocks noChangeArrowheads="1"/>
          </p:cNvSpPr>
          <p:nvPr/>
        </p:nvSpPr>
        <p:spPr bwMode="auto">
          <a:xfrm>
            <a:off x="1763688" y="260648"/>
            <a:ext cx="5178084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8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Химическая промышленность</a:t>
            </a:r>
            <a:endParaRPr lang="ru-RU" sz="28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рямоугольник 8"/>
          <p:cNvSpPr>
            <a:spLocks noChangeArrowheads="1"/>
          </p:cNvSpPr>
          <p:nvPr/>
        </p:nvSpPr>
        <p:spPr bwMode="auto">
          <a:xfrm>
            <a:off x="1691680" y="1268760"/>
            <a:ext cx="215014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Углеводороды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1475656" y="1196752"/>
            <a:ext cx="2448272" cy="576263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6" name="Прямоугольник 8"/>
          <p:cNvSpPr>
            <a:spLocks noChangeArrowheads="1"/>
          </p:cNvSpPr>
          <p:nvPr/>
        </p:nvSpPr>
        <p:spPr bwMode="auto">
          <a:xfrm>
            <a:off x="1691680" y="2564904"/>
            <a:ext cx="81221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БАВ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1475656" y="2492896"/>
            <a:ext cx="1152128" cy="576263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8" name="Прямоугольник 8"/>
          <p:cNvSpPr>
            <a:spLocks noChangeArrowheads="1"/>
          </p:cNvSpPr>
          <p:nvPr/>
        </p:nvSpPr>
        <p:spPr bwMode="auto">
          <a:xfrm>
            <a:off x="1763688" y="3717032"/>
            <a:ext cx="577010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Неорганические соли, кислоты, щелочи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1619672" y="3645024"/>
            <a:ext cx="5832648" cy="576263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0" name="Прямоугольник 9"/>
          <p:cNvSpPr/>
          <p:nvPr/>
        </p:nvSpPr>
        <p:spPr>
          <a:xfrm>
            <a:off x="323528" y="548680"/>
            <a:ext cx="288032" cy="49685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Стрелка вниз 10"/>
          <p:cNvSpPr/>
          <p:nvPr/>
        </p:nvSpPr>
        <p:spPr>
          <a:xfrm rot="16200000">
            <a:off x="756023" y="1124297"/>
            <a:ext cx="431800" cy="720725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2" name="Стрелка вниз 11"/>
          <p:cNvSpPr/>
          <p:nvPr/>
        </p:nvSpPr>
        <p:spPr>
          <a:xfrm rot="16200000">
            <a:off x="756022" y="2420442"/>
            <a:ext cx="431800" cy="720725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3" name="Стрелка вниз 12"/>
          <p:cNvSpPr/>
          <p:nvPr/>
        </p:nvSpPr>
        <p:spPr>
          <a:xfrm rot="16200000">
            <a:off x="756024" y="3572569"/>
            <a:ext cx="431800" cy="720725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4" name="Стрелка вниз 13"/>
          <p:cNvSpPr/>
          <p:nvPr/>
        </p:nvSpPr>
        <p:spPr>
          <a:xfrm rot="16200000">
            <a:off x="756023" y="5012730"/>
            <a:ext cx="431800" cy="720725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5" name="Прямоугольник 8"/>
          <p:cNvSpPr>
            <a:spLocks noChangeArrowheads="1"/>
          </p:cNvSpPr>
          <p:nvPr/>
        </p:nvSpPr>
        <p:spPr bwMode="auto">
          <a:xfrm>
            <a:off x="1763688" y="5085184"/>
            <a:ext cx="385528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Органические соединения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" name="Скругленный прямоугольник 15"/>
          <p:cNvSpPr/>
          <p:nvPr/>
        </p:nvSpPr>
        <p:spPr>
          <a:xfrm>
            <a:off x="1547664" y="5013176"/>
            <a:ext cx="4104456" cy="576263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3"/>
          <p:cNvSpPr>
            <a:spLocks noChangeArrowheads="1"/>
          </p:cNvSpPr>
          <p:nvPr/>
        </p:nvSpPr>
        <p:spPr bwMode="auto">
          <a:xfrm>
            <a:off x="1475656" y="260648"/>
            <a:ext cx="670113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8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Целюлозно-бумажная</a:t>
            </a:r>
            <a:r>
              <a:rPr lang="ru-RU" sz="28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промышленность</a:t>
            </a:r>
            <a:endParaRPr lang="ru-RU" sz="28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рямоугольник 8"/>
          <p:cNvSpPr>
            <a:spLocks noChangeArrowheads="1"/>
          </p:cNvSpPr>
          <p:nvPr/>
        </p:nvSpPr>
        <p:spPr bwMode="auto">
          <a:xfrm>
            <a:off x="1691680" y="1268760"/>
            <a:ext cx="1329275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Щелочи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1475656" y="1196752"/>
            <a:ext cx="1656184" cy="576263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6" name="Прямоугольник 8"/>
          <p:cNvSpPr>
            <a:spLocks noChangeArrowheads="1"/>
          </p:cNvSpPr>
          <p:nvPr/>
        </p:nvSpPr>
        <p:spPr bwMode="auto">
          <a:xfrm>
            <a:off x="1763688" y="2348880"/>
            <a:ext cx="5270866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Органические вещества, </a:t>
            </a:r>
            <a:r>
              <a:rPr lang="ru-RU" sz="2400" b="1" dirty="0" err="1" smtClean="0">
                <a:latin typeface="Times New Roman" pitchFamily="18" charset="0"/>
                <a:cs typeface="Times New Roman" pitchFamily="18" charset="0"/>
              </a:rPr>
              <a:t>диоксины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, </a:t>
            </a:r>
          </a:p>
          <a:p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хлорорганические соединения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1547664" y="2276872"/>
            <a:ext cx="5472608" cy="936104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8" name="Прямоугольник 8"/>
          <p:cNvSpPr>
            <a:spLocks noChangeArrowheads="1"/>
          </p:cNvSpPr>
          <p:nvPr/>
        </p:nvSpPr>
        <p:spPr bwMode="auto">
          <a:xfrm>
            <a:off x="1763688" y="3717032"/>
            <a:ext cx="1326773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Фенолы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1619672" y="3645024"/>
            <a:ext cx="1584176" cy="576263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0" name="Прямоугольник 9"/>
          <p:cNvSpPr/>
          <p:nvPr/>
        </p:nvSpPr>
        <p:spPr>
          <a:xfrm>
            <a:off x="323528" y="548680"/>
            <a:ext cx="288032" cy="345638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Стрелка вниз 10"/>
          <p:cNvSpPr/>
          <p:nvPr/>
        </p:nvSpPr>
        <p:spPr>
          <a:xfrm rot="16200000">
            <a:off x="756023" y="1124297"/>
            <a:ext cx="431800" cy="720725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2" name="Стрелка вниз 11"/>
          <p:cNvSpPr/>
          <p:nvPr/>
        </p:nvSpPr>
        <p:spPr>
          <a:xfrm rot="16200000">
            <a:off x="756024" y="2276425"/>
            <a:ext cx="431800" cy="720725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3" name="Стрелка вниз 12"/>
          <p:cNvSpPr/>
          <p:nvPr/>
        </p:nvSpPr>
        <p:spPr>
          <a:xfrm rot="16200000">
            <a:off x="756024" y="3572569"/>
            <a:ext cx="431800" cy="720725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Прямоугольник 3"/>
          <p:cNvSpPr>
            <a:spLocks noChangeArrowheads="1"/>
          </p:cNvSpPr>
          <p:nvPr/>
        </p:nvSpPr>
        <p:spPr bwMode="auto">
          <a:xfrm>
            <a:off x="2123728" y="260648"/>
            <a:ext cx="430464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Методы очистки сточных вод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рямоугольник 8"/>
          <p:cNvSpPr>
            <a:spLocks noChangeArrowheads="1"/>
          </p:cNvSpPr>
          <p:nvPr/>
        </p:nvSpPr>
        <p:spPr bwMode="auto">
          <a:xfrm>
            <a:off x="251520" y="1052736"/>
            <a:ext cx="7272808" cy="37856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457200" indent="-457200">
              <a:buFont typeface="+mj-lt"/>
              <a:buAutoNum type="arabicPeriod"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Использование оборотной воды</a:t>
            </a:r>
          </a:p>
          <a:p>
            <a:pPr marL="457200" indent="-457200">
              <a:buFont typeface="+mj-lt"/>
              <a:buAutoNum type="arabicPeriod"/>
            </a:pP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pPr marL="457200" indent="-457200">
              <a:buFont typeface="+mj-lt"/>
              <a:buAutoNum type="arabicPeriod"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Нейтрализация кислот, щелочей</a:t>
            </a:r>
          </a:p>
          <a:p>
            <a:pPr marL="457200" indent="-457200">
              <a:buFont typeface="+mj-lt"/>
              <a:buAutoNum type="arabicPeriod"/>
            </a:pP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pPr marL="457200" indent="-457200">
              <a:buFont typeface="+mj-lt"/>
              <a:buAutoNum type="arabicPeriod"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Экстракция или сорбция органических компонентов, БАВ</a:t>
            </a:r>
          </a:p>
          <a:p>
            <a:pPr marL="457200" indent="-457200">
              <a:buFont typeface="+mj-lt"/>
              <a:buAutoNum type="arabicPeriod"/>
            </a:pP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pPr marL="457200" indent="-457200">
              <a:buFont typeface="+mj-lt"/>
              <a:buAutoNum type="arabicPeriod"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Регенерация органических растворителей</a:t>
            </a:r>
          </a:p>
          <a:p>
            <a:pPr marL="457200" indent="-457200">
              <a:buFont typeface="+mj-lt"/>
              <a:buAutoNum type="arabicPeriod"/>
            </a:pP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pPr marL="457200" indent="-457200">
              <a:buFont typeface="+mj-lt"/>
              <a:buAutoNum type="arabicPeriod"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Использование более «зеленых» реагентов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6802" name="Picture 2" descr="https://encrypted-tbn3.google.com/images?q=tbn:ANd9GcStDKEPLateNpl4_yy1U20LkdXLtYgVrsCtwRjzfbwpFWZawKGiIQ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548680"/>
            <a:ext cx="4680520" cy="4915614"/>
          </a:xfrm>
          <a:prstGeom prst="rect">
            <a:avLst/>
          </a:prstGeom>
          <a:noFill/>
        </p:spPr>
      </p:pic>
      <p:sp>
        <p:nvSpPr>
          <p:cNvPr id="5" name="Прямоугольник 3"/>
          <p:cNvSpPr>
            <a:spLocks noChangeArrowheads="1"/>
          </p:cNvSpPr>
          <p:nvPr/>
        </p:nvSpPr>
        <p:spPr bwMode="auto">
          <a:xfrm>
            <a:off x="5364088" y="1052736"/>
            <a:ext cx="3329629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Экстрактор-сепаратор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3447795" y="323603"/>
            <a:ext cx="1999009" cy="4616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Анализ воды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251520" y="1124744"/>
            <a:ext cx="871296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Ввиду сложности определения индивидуальных органических веществ, их многообразия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и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малых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природных концентраций для количественной характеристики используют косвенные показатели: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общее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содержание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органических – углерода, азота и фосфора; окисляемость воды, биохимическое потребление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кислорода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(БПК) и др.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251520" y="2996952"/>
            <a:ext cx="8568952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По составу загрязнителей и характеру их действия на водоёмы и водные организмы все сточные воды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разделяются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на следующие четыре группы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:</a:t>
            </a:r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1) содержащие неорганические примеси со специфическими токсическими свойствами;</a:t>
            </a:r>
          </a:p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2) содержащие неорганические примеси без специфических токсических свойств;</a:t>
            </a:r>
          </a:p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3) содержащие органические примеси без специфических токсических свойств;</a:t>
            </a:r>
          </a:p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4) содержащие органические примеси со специфическими токсическими свойствами.</a:t>
            </a:r>
          </a:p>
        </p:txBody>
      </p:sp>
    </p:spTree>
    <p:extLst>
      <p:ext uri="{BB962C8B-B14F-4D97-AF65-F5344CB8AC3E}">
        <p14:creationId xmlns:p14="http://schemas.microsoft.com/office/powerpoint/2010/main" val="29451189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3447795" y="323603"/>
            <a:ext cx="1999009" cy="4616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Анализ воды</a:t>
            </a: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/>
        </p:nvGraphicFramePr>
        <p:xfrm>
          <a:off x="251520" y="980728"/>
          <a:ext cx="8568952" cy="5577696"/>
        </p:xfrm>
        <a:graphic>
          <a:graphicData uri="http://schemas.openxmlformats.org/drawingml/2006/table">
            <a:tbl>
              <a:tblPr/>
              <a:tblGrid>
                <a:gridCol w="2682455"/>
                <a:gridCol w="5886497"/>
              </a:tblGrid>
              <a:tr h="193524">
                <a:tc>
                  <a:txBody>
                    <a:bodyPr/>
                    <a:lstStyle/>
                    <a:p>
                      <a:pPr marL="1143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Методы определения</a:t>
                      </a:r>
                      <a:endParaRPr lang="ru-RU" sz="1800" dirty="0">
                        <a:latin typeface="Times New Roman"/>
                        <a:ea typeface="Calibri"/>
                      </a:endParaRPr>
                    </a:p>
                  </a:txBody>
                  <a:tcPr marL="54091" marR="5409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Наименование показателей</a:t>
                      </a:r>
                      <a:endParaRPr lang="ru-RU" sz="1800">
                        <a:latin typeface="Times New Roman"/>
                        <a:ea typeface="Calibri"/>
                      </a:endParaRPr>
                    </a:p>
                  </a:txBody>
                  <a:tcPr marL="54091" marR="5409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80571">
                <a:tc>
                  <a:txBody>
                    <a:bodyPr/>
                    <a:lstStyle/>
                    <a:p>
                      <a:pPr marL="1143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Атомно-абсорбционная и атомно-эмиссионная спектрофотометрия </a:t>
                      </a:r>
                      <a:endParaRPr lang="ru-RU" sz="1800">
                        <a:latin typeface="Times New Roman"/>
                        <a:ea typeface="Calibri"/>
                      </a:endParaRPr>
                    </a:p>
                  </a:txBody>
                  <a:tcPr marL="54091" marR="5409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spc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Cr, </a:t>
                      </a:r>
                      <a:r>
                        <a:rPr lang="ru-RU" sz="1800" spc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А</a:t>
                      </a:r>
                      <a:r>
                        <a:rPr lang="en-US" sz="1800" spc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1, Ag, Be, Cd, Co, Cu, Fe. Mn, Mo, Ni, Pb, V, Zn, Se, Hg, As</a:t>
                      </a:r>
                      <a:endParaRPr lang="ru-RU" sz="1800">
                        <a:latin typeface="Times New Roman"/>
                        <a:ea typeface="Calibri"/>
                      </a:endParaRPr>
                    </a:p>
                  </a:txBody>
                  <a:tcPr marL="54091" marR="5409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7409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latin typeface="Times New Roman"/>
                          <a:ea typeface="Calibri"/>
                          <a:cs typeface="Times New Roman"/>
                        </a:rPr>
                        <a:t>Фотометрия</a:t>
                      </a:r>
                      <a:endParaRPr lang="ru-RU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4091" marR="5409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latin typeface="Times New Roman"/>
                          <a:ea typeface="Calibri"/>
                          <a:cs typeface="Times New Roman"/>
                        </a:rPr>
                        <a:t>Si</a:t>
                      </a:r>
                      <a:r>
                        <a:rPr lang="ru-RU" sz="1800">
                          <a:latin typeface="Times New Roman"/>
                          <a:ea typeface="Calibri"/>
                          <a:cs typeface="Times New Roman"/>
                        </a:rPr>
                        <a:t>, </a:t>
                      </a:r>
                      <a:r>
                        <a:rPr lang="en-US" sz="1800">
                          <a:latin typeface="Times New Roman"/>
                          <a:ea typeface="Calibri"/>
                          <a:cs typeface="Times New Roman"/>
                        </a:rPr>
                        <a:t>Al</a:t>
                      </a:r>
                      <a:r>
                        <a:rPr lang="ru-RU" sz="1800">
                          <a:latin typeface="Times New Roman"/>
                          <a:ea typeface="Calibri"/>
                          <a:cs typeface="Times New Roman"/>
                        </a:rPr>
                        <a:t>, </a:t>
                      </a:r>
                      <a:r>
                        <a:rPr lang="en-US" sz="1800">
                          <a:latin typeface="Times New Roman"/>
                          <a:ea typeface="Calibri"/>
                          <a:cs typeface="Times New Roman"/>
                        </a:rPr>
                        <a:t>Ba</a:t>
                      </a:r>
                      <a:r>
                        <a:rPr lang="ru-RU" sz="1800">
                          <a:latin typeface="Times New Roman"/>
                          <a:ea typeface="Calibri"/>
                          <a:cs typeface="Times New Roman"/>
                        </a:rPr>
                        <a:t>, </a:t>
                      </a:r>
                      <a:r>
                        <a:rPr lang="en-US" sz="1800">
                          <a:latin typeface="Times New Roman"/>
                          <a:ea typeface="Calibri"/>
                          <a:cs typeface="Times New Roman"/>
                        </a:rPr>
                        <a:t>Mn</a:t>
                      </a:r>
                      <a:r>
                        <a:rPr lang="ru-RU" sz="1800">
                          <a:latin typeface="Times New Roman"/>
                          <a:ea typeface="Calibri"/>
                          <a:cs typeface="Times New Roman"/>
                        </a:rPr>
                        <a:t>, </a:t>
                      </a:r>
                      <a:r>
                        <a:rPr lang="en-US" sz="1800">
                          <a:latin typeface="Times New Roman"/>
                          <a:ea typeface="Calibri"/>
                          <a:cs typeface="Times New Roman"/>
                        </a:rPr>
                        <a:t>As</a:t>
                      </a:r>
                      <a:r>
                        <a:rPr lang="ru-RU" sz="1800">
                          <a:latin typeface="Times New Roman"/>
                          <a:ea typeface="Calibri"/>
                          <a:cs typeface="Times New Roman"/>
                        </a:rPr>
                        <a:t>, </a:t>
                      </a:r>
                      <a:r>
                        <a:rPr lang="en-US" sz="1800">
                          <a:latin typeface="Times New Roman"/>
                          <a:ea typeface="Calibri"/>
                          <a:cs typeface="Times New Roman"/>
                        </a:rPr>
                        <a:t>Pb</a:t>
                      </a:r>
                      <a:r>
                        <a:rPr lang="ru-RU" sz="1800">
                          <a:latin typeface="Times New Roman"/>
                          <a:ea typeface="Calibri"/>
                          <a:cs typeface="Times New Roman"/>
                        </a:rPr>
                        <a:t>, </a:t>
                      </a:r>
                      <a:r>
                        <a:rPr lang="en-US" sz="1800">
                          <a:latin typeface="Times New Roman"/>
                          <a:ea typeface="Calibri"/>
                          <a:cs typeface="Times New Roman"/>
                        </a:rPr>
                        <a:t>Ni</a:t>
                      </a:r>
                      <a:r>
                        <a:rPr lang="ru-RU" sz="1800">
                          <a:latin typeface="Times New Roman"/>
                          <a:ea typeface="Calibri"/>
                          <a:cs typeface="Times New Roman"/>
                        </a:rPr>
                        <a:t>, </a:t>
                      </a:r>
                      <a:r>
                        <a:rPr lang="en-US" sz="1800">
                          <a:latin typeface="Times New Roman"/>
                          <a:ea typeface="Calibri"/>
                          <a:cs typeface="Times New Roman"/>
                        </a:rPr>
                        <a:t>Fe</a:t>
                      </a:r>
                      <a:r>
                        <a:rPr lang="ru-RU" sz="1800">
                          <a:latin typeface="Times New Roman"/>
                          <a:ea typeface="Calibri"/>
                          <a:cs typeface="Times New Roman"/>
                        </a:rPr>
                        <a:t>, </a:t>
                      </a:r>
                      <a:r>
                        <a:rPr lang="en-US" sz="1800">
                          <a:latin typeface="Times New Roman"/>
                          <a:ea typeface="Calibri"/>
                          <a:cs typeface="Times New Roman"/>
                        </a:rPr>
                        <a:t>Cr</a:t>
                      </a:r>
                      <a:r>
                        <a:rPr lang="ru-RU" sz="1800">
                          <a:latin typeface="Times New Roman"/>
                          <a:ea typeface="Calibri"/>
                          <a:cs typeface="Times New Roman"/>
                        </a:rPr>
                        <a:t> (</a:t>
                      </a:r>
                      <a:r>
                        <a:rPr lang="en-US" sz="1800">
                          <a:latin typeface="Times New Roman"/>
                          <a:ea typeface="Calibri"/>
                          <a:cs typeface="Times New Roman"/>
                        </a:rPr>
                        <a:t>VI</a:t>
                      </a:r>
                      <a:r>
                        <a:rPr lang="ru-RU" sz="1800">
                          <a:latin typeface="Times New Roman"/>
                          <a:ea typeface="Calibri"/>
                          <a:cs typeface="Times New Roman"/>
                        </a:rPr>
                        <a:t>), </a:t>
                      </a:r>
                      <a:r>
                        <a:rPr lang="en-US" sz="1800">
                          <a:latin typeface="Times New Roman"/>
                          <a:ea typeface="Calibri"/>
                          <a:cs typeface="Times New Roman"/>
                        </a:rPr>
                        <a:t>Cd</a:t>
                      </a:r>
                      <a:r>
                        <a:rPr lang="ru-RU" sz="1800">
                          <a:latin typeface="Times New Roman"/>
                          <a:ea typeface="Calibri"/>
                          <a:cs typeface="Times New Roman"/>
                        </a:rPr>
                        <a:t>, </a:t>
                      </a:r>
                      <a:r>
                        <a:rPr lang="en-US" sz="1800">
                          <a:latin typeface="Times New Roman"/>
                          <a:ea typeface="Calibri"/>
                          <a:cs typeface="Times New Roman"/>
                        </a:rPr>
                        <a:t>Mo</a:t>
                      </a:r>
                      <a:r>
                        <a:rPr lang="ru-RU" sz="1800">
                          <a:latin typeface="Times New Roman"/>
                          <a:ea typeface="Calibri"/>
                          <a:cs typeface="Times New Roman"/>
                        </a:rPr>
                        <a:t>, </a:t>
                      </a:r>
                      <a:r>
                        <a:rPr lang="en-US" sz="1800">
                          <a:latin typeface="Times New Roman"/>
                          <a:ea typeface="Calibri"/>
                          <a:cs typeface="Times New Roman"/>
                        </a:rPr>
                        <a:t>NH</a:t>
                      </a:r>
                      <a:r>
                        <a:rPr lang="ru-RU" sz="1800" baseline="-25000">
                          <a:latin typeface="Times New Roman"/>
                          <a:ea typeface="Calibri"/>
                          <a:cs typeface="Times New Roman"/>
                        </a:rPr>
                        <a:t>4</a:t>
                      </a:r>
                      <a:r>
                        <a:rPr lang="ru-RU" sz="1800">
                          <a:latin typeface="Times New Roman"/>
                          <a:ea typeface="Calibri"/>
                          <a:cs typeface="Times New Roman"/>
                        </a:rPr>
                        <a:t>, </a:t>
                      </a:r>
                      <a:r>
                        <a:rPr lang="en-US" sz="1800">
                          <a:latin typeface="Times New Roman"/>
                          <a:ea typeface="Calibri"/>
                          <a:cs typeface="Times New Roman"/>
                        </a:rPr>
                        <a:t>Cu</a:t>
                      </a:r>
                      <a:r>
                        <a:rPr lang="ru-RU" sz="1800">
                          <a:latin typeface="Times New Roman"/>
                          <a:ea typeface="Calibri"/>
                          <a:cs typeface="Times New Roman"/>
                        </a:rPr>
                        <a:t>, </a:t>
                      </a:r>
                      <a:r>
                        <a:rPr lang="en-US" sz="1800">
                          <a:latin typeface="Times New Roman"/>
                          <a:ea typeface="Calibri"/>
                          <a:cs typeface="Times New Roman"/>
                        </a:rPr>
                        <a:t>Zn</a:t>
                      </a:r>
                      <a:r>
                        <a:rPr lang="ru-RU" sz="1800">
                          <a:latin typeface="Times New Roman"/>
                          <a:ea typeface="Calibri"/>
                          <a:cs typeface="Times New Roman"/>
                        </a:rPr>
                        <a:t>, фосфаты, фенолы. формальдегид, нитриты, нитраты. анионактнвные ПАВ, полиакриламид, цианиды, фториды</a:t>
                      </a:r>
                      <a:endParaRPr lang="ru-RU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4091" marR="5409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704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latin typeface="Times New Roman"/>
                          <a:ea typeface="Calibri"/>
                          <a:cs typeface="Times New Roman"/>
                        </a:rPr>
                        <a:t>Флуориметрия</a:t>
                      </a:r>
                      <a:endParaRPr lang="ru-RU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4091" marR="5409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spc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Al</a:t>
                      </a:r>
                      <a:r>
                        <a:rPr lang="ru-RU" sz="1800" spc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, </a:t>
                      </a:r>
                      <a:r>
                        <a:rPr lang="en-US" sz="1800" spc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Be</a:t>
                      </a:r>
                      <a:r>
                        <a:rPr lang="ru-RU" sz="1800" spc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, В, </a:t>
                      </a:r>
                      <a:r>
                        <a:rPr lang="en-US" sz="1800" spc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F</a:t>
                      </a:r>
                      <a:r>
                        <a:rPr lang="ru-RU" sz="1800" spc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, </a:t>
                      </a:r>
                      <a:r>
                        <a:rPr lang="en-US" sz="1800" spc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Se</a:t>
                      </a:r>
                      <a:r>
                        <a:rPr lang="ru-RU" sz="1800" spc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, </a:t>
                      </a:r>
                      <a:r>
                        <a:rPr lang="en-US" sz="1800" spc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Pb</a:t>
                      </a:r>
                      <a:r>
                        <a:rPr lang="ru-RU" sz="1800" spc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, </a:t>
                      </a:r>
                      <a:r>
                        <a:rPr lang="en-US" sz="1800" spc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Cu</a:t>
                      </a:r>
                      <a:r>
                        <a:rPr lang="ru-RU" sz="1800" spc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, </a:t>
                      </a:r>
                      <a:r>
                        <a:rPr lang="en-US" sz="1800" spc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Zn</a:t>
                      </a:r>
                      <a:r>
                        <a:rPr lang="ru-RU" sz="1800" spc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, формальдегид, бензпирен, ПАВ</a:t>
                      </a:r>
                      <a:endParaRPr lang="ru-RU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4091" marR="5409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352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spc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ИК-спектрофотометрия</a:t>
                      </a:r>
                      <a:endParaRPr lang="ru-RU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4091" marR="5409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spc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Нефтепродукты</a:t>
                      </a:r>
                      <a:endParaRPr lang="ru-RU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4091" marR="5409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352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latin typeface="Times New Roman"/>
                          <a:ea typeface="Calibri"/>
                          <a:cs typeface="Times New Roman"/>
                        </a:rPr>
                        <a:t>Потенциометрия</a:t>
                      </a:r>
                      <a:endParaRPr lang="ru-RU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4091" marR="5409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spc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F</a:t>
                      </a:r>
                      <a:r>
                        <a:rPr lang="ru-RU" sz="1800" spc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, pH</a:t>
                      </a:r>
                      <a:endParaRPr lang="ru-RU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4091" marR="5409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704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latin typeface="Times New Roman"/>
                          <a:ea typeface="Calibri"/>
                          <a:cs typeface="Times New Roman"/>
                        </a:rPr>
                        <a:t>Инверсионная вольтамперометрня</a:t>
                      </a:r>
                      <a:endParaRPr lang="ru-RU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4091" marR="5409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spc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Zn, As, Cu, Pb, Cd</a:t>
                      </a:r>
                      <a:endParaRPr lang="ru-RU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4091" marR="5409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704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latin typeface="Times New Roman"/>
                          <a:ea typeface="Calibri"/>
                          <a:cs typeface="Times New Roman"/>
                        </a:rPr>
                        <a:t>ГЖ хроматография</a:t>
                      </a:r>
                      <a:endParaRPr lang="ru-RU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4091" marR="5409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spc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Хлороформ, хлорзамещённые углеводороды, нефтепродукты, толуол, ксилол, стирол, бензол</a:t>
                      </a:r>
                      <a:endParaRPr lang="ru-RU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4091" marR="5409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704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latin typeface="Times New Roman"/>
                          <a:ea typeface="Calibri"/>
                          <a:cs typeface="Times New Roman"/>
                        </a:rPr>
                        <a:t>Ионная хроматография</a:t>
                      </a:r>
                      <a:endParaRPr lang="ru-RU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4091" marR="5409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spc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Нитраты, нитриты, сульфаты, хлориды, фториды</a:t>
                      </a:r>
                      <a:endParaRPr lang="ru-RU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4091" marR="5409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704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latin typeface="Times New Roman"/>
                          <a:ea typeface="Calibri"/>
                          <a:cs typeface="Times New Roman"/>
                        </a:rPr>
                        <a:t>Титриметрия</a:t>
                      </a:r>
                      <a:endParaRPr lang="ru-RU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4091" marR="5409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spc="0" dirty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Хлориды, </a:t>
                      </a:r>
                      <a:r>
                        <a:rPr lang="ru-RU" sz="1800" spc="0" dirty="0" smtClean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окисляемость </a:t>
                      </a:r>
                      <a:r>
                        <a:rPr lang="ru-RU" sz="1800" spc="0" dirty="0" err="1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перманганатная</a:t>
                      </a:r>
                      <a:r>
                        <a:rPr lang="ru-RU" sz="1800" spc="0" dirty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, жёсткость общая</a:t>
                      </a:r>
                      <a:endParaRPr lang="ru-RU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4091" marR="5409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352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latin typeface="Times New Roman"/>
                          <a:ea typeface="Calibri"/>
                          <a:cs typeface="Times New Roman"/>
                        </a:rPr>
                        <a:t>Гравиметрия</a:t>
                      </a:r>
                      <a:endParaRPr lang="ru-RU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4091" marR="5409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spc="0" dirty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Жиры, сухой остаток, сульфаты</a:t>
                      </a:r>
                      <a:endParaRPr lang="ru-RU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4091" marR="5409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894567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3447796" y="323603"/>
            <a:ext cx="1999009" cy="4616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Анализ воды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251520" y="1124744"/>
            <a:ext cx="604867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Отбор пробы: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323528" y="1772816"/>
            <a:ext cx="5472608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AutoNum type="arabicPeriod"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С поверхности</a:t>
            </a:r>
          </a:p>
          <a:p>
            <a:pPr marL="342900" indent="-342900">
              <a:buAutoNum type="arabicPeriod"/>
            </a:pP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marL="342900" indent="-342900">
              <a:buAutoNum type="arabicPeriod"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В толще водного слоя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395536" y="4653136"/>
            <a:ext cx="604867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Методы приготовления пробы: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467544" y="5301208"/>
            <a:ext cx="5472608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AutoNum type="arabicPeriod"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Экстракция органическими растворителями</a:t>
            </a:r>
          </a:p>
          <a:p>
            <a:pPr marL="342900" indent="-342900">
              <a:buAutoNum type="arabicPeriod"/>
            </a:pP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marL="342900" indent="-342900">
              <a:buAutoNum type="arabicPeriod"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Упаривание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2226" name="Picture 2" descr="http://140.112.68.243/chap4/nansen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660232" y="620688"/>
            <a:ext cx="2160240" cy="3289779"/>
          </a:xfrm>
          <a:prstGeom prst="rect">
            <a:avLst/>
          </a:prstGeom>
          <a:noFill/>
        </p:spPr>
      </p:pic>
      <p:sp>
        <p:nvSpPr>
          <p:cNvPr id="9" name="Прямоугольник 8"/>
          <p:cNvSpPr/>
          <p:nvPr/>
        </p:nvSpPr>
        <p:spPr>
          <a:xfrm>
            <a:off x="5076056" y="3501008"/>
            <a:ext cx="1484124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Батометры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179535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/>
      <p:bldP spid="9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2869</TotalTime>
  <Words>485</Words>
  <Application>Microsoft Office PowerPoint</Application>
  <PresentationFormat>Экран (4:3)</PresentationFormat>
  <Paragraphs>131</Paragraphs>
  <Slides>17</Slides>
  <Notes>11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18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Alex</dc:creator>
  <cp:lastModifiedBy>Alexey N. Tretyakov</cp:lastModifiedBy>
  <cp:revision>123</cp:revision>
  <dcterms:created xsi:type="dcterms:W3CDTF">2012-09-03T13:04:23Z</dcterms:created>
  <dcterms:modified xsi:type="dcterms:W3CDTF">2015-03-18T03:54:48Z</dcterms:modified>
</cp:coreProperties>
</file>