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295" r:id="rId3"/>
    <p:sldId id="267" r:id="rId4"/>
    <p:sldId id="296" r:id="rId5"/>
    <p:sldId id="297" r:id="rId6"/>
    <p:sldId id="298" r:id="rId7"/>
    <p:sldId id="268" r:id="rId8"/>
    <p:sldId id="300" r:id="rId9"/>
    <p:sldId id="302" r:id="rId10"/>
    <p:sldId id="305" r:id="rId11"/>
    <p:sldId id="309" r:id="rId12"/>
    <p:sldId id="308" r:id="rId13"/>
    <p:sldId id="307" r:id="rId14"/>
    <p:sldId id="306" r:id="rId15"/>
    <p:sldId id="310" r:id="rId16"/>
    <p:sldId id="311" r:id="rId17"/>
    <p:sldId id="312" r:id="rId18"/>
    <p:sldId id="313" r:id="rId19"/>
    <p:sldId id="31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BAE0"/>
    <a:srgbClr val="BCB7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43" autoAdjust="0"/>
  </p:normalViewPr>
  <p:slideViewPr>
    <p:cSldViewPr>
      <p:cViewPr varScale="1">
        <p:scale>
          <a:sx n="104" d="100"/>
          <a:sy n="104" d="100"/>
        </p:scale>
        <p:origin x="-18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90681-1963-4270-8677-DB3FAAC41645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31440-0529-4422-9557-E1C7C61ACF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18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79DF6E-BF59-4077-9CE9-185833781DA0}" type="slidenum">
              <a:rPr lang="ru-RU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79DF6E-BF59-4077-9CE9-185833781DA0}" type="slidenum">
              <a:rPr lang="ru-RU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79DF6E-BF59-4077-9CE9-185833781DA0}" type="slidenum">
              <a:rPr lang="ru-RU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ходе определения часть анализируемого образца переводят в атомный пар (аэрозоль) и измеряют </a:t>
            </a:r>
            <a:r>
              <a:rPr lang="ru-RU" dirty="0" err="1" smtClean="0"/>
              <a:t>погло</a:t>
            </a:r>
            <a:r>
              <a:rPr lang="ru-RU" dirty="0" smtClean="0"/>
              <a:t>-</a:t>
            </a:r>
          </a:p>
          <a:p>
            <a:r>
              <a:rPr lang="ru-RU" dirty="0" err="1" smtClean="0"/>
              <a:t>щение</a:t>
            </a:r>
            <a:r>
              <a:rPr lang="ru-RU" dirty="0" smtClean="0"/>
              <a:t> этим паром излучения характеристичного для определяемого элемента.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617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2204864"/>
            <a:ext cx="2891112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Лекция №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Охрана почвы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4283968" y="5013176"/>
            <a:ext cx="46558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Составил: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Доц.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каф. ГЭГХ, к.х.н.,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Третьяков А.Н.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3"/>
          <p:cNvSpPr>
            <a:spLocks noChangeArrowheads="1"/>
          </p:cNvSpPr>
          <p:nvPr/>
        </p:nvSpPr>
        <p:spPr bwMode="auto">
          <a:xfrm>
            <a:off x="2357514" y="260648"/>
            <a:ext cx="37369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загрязнения почвы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Прямоугольник 4"/>
          <p:cNvSpPr>
            <a:spLocks noChangeArrowheads="1"/>
          </p:cNvSpPr>
          <p:nvPr/>
        </p:nvSpPr>
        <p:spPr bwMode="auto">
          <a:xfrm>
            <a:off x="1910880" y="1190444"/>
            <a:ext cx="47890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Загрязнители по происхождению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974263" y="1844673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89" name="Прямоугольник 8"/>
          <p:cNvSpPr>
            <a:spLocks noChangeArrowheads="1"/>
          </p:cNvSpPr>
          <p:nvPr/>
        </p:nvSpPr>
        <p:spPr bwMode="auto">
          <a:xfrm>
            <a:off x="253538" y="2765571"/>
            <a:ext cx="17802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Пестициды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1125538"/>
            <a:ext cx="8640960" cy="6477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3538" y="2708273"/>
            <a:ext cx="1728788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4166074" y="1844675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8"/>
          <p:cNvSpPr>
            <a:spLocks noChangeArrowheads="1"/>
          </p:cNvSpPr>
          <p:nvPr/>
        </p:nvSpPr>
        <p:spPr bwMode="auto">
          <a:xfrm>
            <a:off x="3263380" y="2736923"/>
            <a:ext cx="22632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Минеральные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удобрения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03848" y="2708275"/>
            <a:ext cx="2304255" cy="88829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7380734" y="1845525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8"/>
          <p:cNvSpPr>
            <a:spLocks noChangeArrowheads="1"/>
          </p:cNvSpPr>
          <p:nvPr/>
        </p:nvSpPr>
        <p:spPr bwMode="auto">
          <a:xfrm>
            <a:off x="6300192" y="2765573"/>
            <a:ext cx="28226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Отходы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отбросы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производства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300192" y="2708275"/>
            <a:ext cx="2664296" cy="88829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2267744" y="1845526"/>
            <a:ext cx="431800" cy="24717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рямоугольник 8"/>
          <p:cNvSpPr>
            <a:spLocks noChangeArrowheads="1"/>
          </p:cNvSpPr>
          <p:nvPr/>
        </p:nvSpPr>
        <p:spPr bwMode="auto">
          <a:xfrm>
            <a:off x="179512" y="4517468"/>
            <a:ext cx="36220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Газо-дымовые выбросы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загрязняющих веществ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атмосферу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79512" y="4460170"/>
            <a:ext cx="3622082" cy="148911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5645539" y="1845526"/>
            <a:ext cx="431800" cy="24717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Прямоугольник 8"/>
          <p:cNvSpPr>
            <a:spLocks noChangeArrowheads="1"/>
          </p:cNvSpPr>
          <p:nvPr/>
        </p:nvSpPr>
        <p:spPr bwMode="auto">
          <a:xfrm>
            <a:off x="4924814" y="4517468"/>
            <a:ext cx="36138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Нефть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нефтепродукты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924814" y="4460170"/>
            <a:ext cx="3552896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123728" y="260648"/>
            <a:ext cx="48019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Загрязнение почвы пестицидами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908720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Происходит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многолетнем применении их в растениеводстве, в местах хранения и прочих неблагоприятных условиях распределения таких ядохимикатов (склады, аэродромы сельскохозяйственного значения, аварийные выбросы).</a:t>
            </a:r>
          </a:p>
        </p:txBody>
      </p:sp>
      <p:pic>
        <p:nvPicPr>
          <p:cNvPr id="2052" name="Picture 4" descr="X:\Мои рисунки\800px-DDT_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643" y="5085184"/>
            <a:ext cx="1800200" cy="108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26352" y="6288425"/>
            <a:ext cx="4200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1,1,1-Трихлор-2,2-бис(п-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хлорфенил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)этан</a:t>
            </a:r>
          </a:p>
        </p:txBody>
      </p:sp>
      <p:sp>
        <p:nvSpPr>
          <p:cNvPr id="28" name="Прямоугольник 4"/>
          <p:cNvSpPr>
            <a:spLocks noChangeArrowheads="1"/>
          </p:cNvSpPr>
          <p:nvPr/>
        </p:nvSpPr>
        <p:spPr bwMode="auto">
          <a:xfrm>
            <a:off x="3089597" y="2515344"/>
            <a:ext cx="17802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Пестициды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1512307" y="3170112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Прямоугольник 8"/>
          <p:cNvSpPr>
            <a:spLocks noChangeArrowheads="1"/>
          </p:cNvSpPr>
          <p:nvPr/>
        </p:nvSpPr>
        <p:spPr bwMode="auto">
          <a:xfrm>
            <a:off x="791582" y="4091010"/>
            <a:ext cx="21360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Инсектициды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512307" y="2422327"/>
            <a:ext cx="4804236" cy="6477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91582" y="4033712"/>
            <a:ext cx="2094420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3921564" y="3153184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Прямоугольник 8"/>
          <p:cNvSpPr>
            <a:spLocks noChangeArrowheads="1"/>
          </p:cNvSpPr>
          <p:nvPr/>
        </p:nvSpPr>
        <p:spPr bwMode="auto">
          <a:xfrm>
            <a:off x="3293145" y="4033712"/>
            <a:ext cx="17481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Гербициды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233613" y="4005064"/>
            <a:ext cx="1807703" cy="57626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5884743" y="3153185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Прямоугольник 8"/>
          <p:cNvSpPr>
            <a:spLocks noChangeArrowheads="1"/>
          </p:cNvSpPr>
          <p:nvPr/>
        </p:nvSpPr>
        <p:spPr bwMode="auto">
          <a:xfrm>
            <a:off x="5359039" y="4073233"/>
            <a:ext cx="18501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Фунгициды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359039" y="4015935"/>
            <a:ext cx="1850186" cy="57626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123728" y="260648"/>
            <a:ext cx="48019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Загрязнение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почвы пестицидами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miroslavie.ru/library/im/pois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1"/>
          <a:stretch/>
        </p:blipFill>
        <p:spPr bwMode="auto">
          <a:xfrm>
            <a:off x="73275" y="1268760"/>
            <a:ext cx="9070725" cy="546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46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123728" y="260648"/>
            <a:ext cx="48019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Загрязнение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почвы пестицидами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7560840" cy="488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85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83615" y="188640"/>
            <a:ext cx="76738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загрязнения почвы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газо-дымовыми выбросами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загрязняющих веществ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атмосферу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1373049" y="1200724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220276" y="2278183"/>
            <a:ext cx="372563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Загрязнение дымом и золой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8506" y="2284076"/>
            <a:ext cx="3727405" cy="4881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021749" y="1200724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271909" y="2341374"/>
            <a:ext cx="305833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Тяжелыми металлами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71908" y="2284076"/>
            <a:ext cx="3058339" cy="5694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228997" y="1200724"/>
            <a:ext cx="431800" cy="25858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8"/>
          <p:cNvSpPr>
            <a:spLocks noChangeArrowheads="1"/>
          </p:cNvSpPr>
          <p:nvPr/>
        </p:nvSpPr>
        <p:spPr bwMode="auto">
          <a:xfrm>
            <a:off x="3258407" y="4171910"/>
            <a:ext cx="247420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Кислотные дожди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57457" y="4143262"/>
            <a:ext cx="2574879" cy="4881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7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6"/>
          <a:stretch/>
        </p:blipFill>
        <p:spPr bwMode="auto">
          <a:xfrm>
            <a:off x="395536" y="1196752"/>
            <a:ext cx="8387402" cy="4572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11760" y="260648"/>
            <a:ext cx="4442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Загрязнение почв тяжелыми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металлами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83568" y="188640"/>
            <a:ext cx="77229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загрязнения почвы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нефтью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нефтепродуктами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1392575" y="945693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239802" y="1866591"/>
            <a:ext cx="391126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Розлив нефти на скважинах, </a:t>
            </a: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трубопроводах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8032" y="1809293"/>
            <a:ext cx="3859704" cy="8267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012160" y="945693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5291435" y="1866591"/>
            <a:ext cx="24449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Выхлопные газы </a:t>
            </a: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автомобилей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91434" y="1809293"/>
            <a:ext cx="2304901" cy="8267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472397" y="3140968"/>
            <a:ext cx="20753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Последствия: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8"/>
          <p:cNvSpPr>
            <a:spLocks noChangeArrowheads="1"/>
          </p:cNvSpPr>
          <p:nvPr/>
        </p:nvSpPr>
        <p:spPr bwMode="auto">
          <a:xfrm>
            <a:off x="243518" y="3789040"/>
            <a:ext cx="794621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Нарушение плодородия почвы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Накопление токсичных компонентов в почве (углеводороды)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50" y="4725144"/>
            <a:ext cx="184785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22190" y="5949280"/>
            <a:ext cx="1204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бензпирен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447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74990" y="188640"/>
            <a:ext cx="8140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загрязнения почвы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твердыми бытовыми отходами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0571" y="836712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одного жителя в городе приходится примерно по 1 тонне твердых отходов в 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23923" y="1469976"/>
            <a:ext cx="3653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Методы обезвреживания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1428425" y="2190552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707700" y="3111450"/>
            <a:ext cx="14734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Сжигание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7699" y="3054153"/>
            <a:ext cx="1473481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3876697" y="2158027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155972" y="3078925"/>
            <a:ext cx="18208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Переработка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55971" y="3021627"/>
            <a:ext cx="1917263" cy="6000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6428977" y="2150443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630911" y="3055212"/>
            <a:ext cx="289470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Санкционированные</a:t>
            </a: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свалки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32235" y="3014043"/>
            <a:ext cx="2993379" cy="8267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11755" y="1355576"/>
            <a:ext cx="5649022" cy="6904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87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503878" y="1556792"/>
            <a:ext cx="37755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Оценка загрязнения почв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4258" y="2132856"/>
            <a:ext cx="41674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В почве нормируют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содержание: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тяжелых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металлов,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хлористого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калия,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нитратов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812116" y="436022"/>
            <a:ext cx="44585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Правовая оценка охраны почв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0226" y="1044899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Проект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федерального закона N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83224-3 «Об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охране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почв»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47664" y="3966254"/>
            <a:ext cx="53189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определения загрязнителей: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65156" y="220486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сернистых соединений, 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сероводорода и серной кислоты, 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бензпирена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ряда пестицидов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58767" y="4602409"/>
            <a:ext cx="85242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Фотометрический и спектрофотометрический анализ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Атомно-абсорбционный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спектральный анализ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Люминесцентный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Газохроматографический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 анализа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Macс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-спектрометрический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 анализа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Рентгеноспектральный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анализ</a:t>
            </a:r>
          </a:p>
        </p:txBody>
      </p:sp>
    </p:spTree>
    <p:extLst>
      <p:ext uri="{BB962C8B-B14F-4D97-AF65-F5344CB8AC3E}">
        <p14:creationId xmlns:p14="http://schemas.microsoft.com/office/powerpoint/2010/main" val="395692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0488" y="332656"/>
            <a:ext cx="649132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определения загрязняющих веществ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gegc\Desktop\clip_image008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6417518" cy="515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34464"/>
            <a:ext cx="258127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4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68730" y="323603"/>
            <a:ext cx="195713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почв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645024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приготовления пробы: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289191"/>
            <a:ext cx="54726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Экстракция органическими растворителями</a:t>
            </a:r>
          </a:p>
          <a:p>
            <a:pPr marL="342900" indent="-3429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Растворение в растворах кислот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785268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Отбор пробы: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43334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Точечные пробы отбирают ножом или шпателем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прикопок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или почвенным буром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592" y="3875856"/>
            <a:ext cx="1676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97392" y="2276872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ГОСТ 17.4.4.02-84 Охрана природы. Почвы. Методы отбора и подготовки проб для химического, бактериологического, гельминтологического </a:t>
            </a:r>
            <a:r>
              <a:rPr lang="ru-RU" dirty="0" smtClean="0"/>
              <a:t>анализа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632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32791" y="323603"/>
            <a:ext cx="32290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анализа почв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734077"/>
              </p:ext>
            </p:extLst>
          </p:nvPr>
        </p:nvGraphicFramePr>
        <p:xfrm>
          <a:off x="162827" y="908720"/>
          <a:ext cx="8568952" cy="5373704"/>
        </p:xfrm>
        <a:graphic>
          <a:graphicData uri="http://schemas.openxmlformats.org/drawingml/2006/table">
            <a:tbl>
              <a:tblPr/>
              <a:tblGrid>
                <a:gridCol w="3142516"/>
                <a:gridCol w="5426436"/>
              </a:tblGrid>
              <a:tr h="213895">
                <a:tc>
                  <a:txBody>
                    <a:bodyPr/>
                    <a:lstStyle/>
                    <a:p>
                      <a:pPr marL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Методы определения</a:t>
                      </a:r>
                      <a:endParaRPr lang="ru-RU" sz="1800" dirty="0">
                        <a:latin typeface="Times New Roman"/>
                        <a:ea typeface="Calibri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показателей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579">
                <a:tc>
                  <a:txBody>
                    <a:bodyPr/>
                    <a:lstStyle/>
                    <a:p>
                      <a:pPr marL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Атомно-абсорбционная и атомно-эмиссионная спектрофотометрия 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Подвижные соединения железа, меди, цинка, никеля, кобальта, марганца, хрома, свинца, кадмия, кальция, магния, ртути, свинца, хрома, бора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3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Фотометрия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Удобрения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, ПАВ, м-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динитробензол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, гумус, формальдегид, фосфор, калий, натрий, нитраты, алюминий, азот аммонийный, сера, нитриты, фтор, фториды, никель, ванадий, вольфрам, кобальт, кадмий, марганец, магний, медь, молибден, ртуть, цинк, бор, железо, пестициды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Флуориметрия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Нефтепродукты, бензпирен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Потенциометрия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Карбонаты, гидрокарбонаты, pH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Хроматография (ГХ, ГЖХ, </a:t>
                      </a:r>
                      <a:r>
                        <a:rPr lang="en-US" sz="18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ТСХ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Толуол, ксилол, бензол, углеводородное топливо, пестициды, стирол, бензол, </a:t>
                      </a:r>
                      <a:r>
                        <a:rPr lang="ru-RU" sz="1800" spc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нефтепродукты, фенолы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Титриметрия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Хлориды, обменный кальций и магний, сероводород, железо, ацетальдегид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Гравиметрия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Влажность %, гипс, сухой остаток, сульфаты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0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195736" y="332656"/>
            <a:ext cx="53145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Методики анализа загрязнения почв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2697" y="819158"/>
            <a:ext cx="7632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НДП 30.5.94-2007 -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выполнения измерений массовых долей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полициклических ароматических углеводородов (ПАУ)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почвах, донных отложениях, осадках сточных вод и отходах производства и потребления методом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ВЭЖХ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НДП 30.5.96-2007 -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выполнения измерений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хлорорганических пестицидов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полихлорированных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бифенилов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почвах, донных отложениях, осадках сточных вод и отходах производства и потребления методом ГХ/МС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НДП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30.5.103-2007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выполнения измерений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фенола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фенолпроизводных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почвах, донных отложениях, осадках сточных вод и отходах производства и потребления методом ГХ/МС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М-МВИ-80-2008 -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выполнения измерений массовой доли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металлов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почвах.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Методы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атомно-эмиссионной спектрометрии (АЭС),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атомно-абсорбционной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спектрометрии (ААС-ЭТ, ААС пламя) и атомно-абсорбционной спектрометрии «холодного пара» (ААС ХП)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РД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52.18.188-2001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*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Методические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указания. Определение массовой доли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триазиновых гербицидов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симазина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прометрина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пробах почвы. Методика выполнения измерений методом газожидкостной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хроматографи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1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908720"/>
            <a:ext cx="39576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Методы атомной спектроскопии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419985"/>
            <a:ext cx="42069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Атомно-эмиссионная спектрометрия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5348" y="3454548"/>
            <a:ext cx="42666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Атомно-абсорбционная спектрометрия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5589240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Метод обладает достаточной чувствительностью (предел обнаружения достигает 10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–3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мкг/см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 Ошибка этого метода 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превышает  1…4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%.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568" y="1425696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7" y="3454548"/>
            <a:ext cx="2979627" cy="1702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463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124744"/>
            <a:ext cx="69531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Высокоэффективная жидкостная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хроматография (ВЭЖХ)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799"/>
            <a:ext cx="3672408" cy="290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3" b="50858"/>
          <a:stretch/>
        </p:blipFill>
        <p:spPr bwMode="auto">
          <a:xfrm>
            <a:off x="4716016" y="1628798"/>
            <a:ext cx="3754597" cy="252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1560" y="4467608"/>
            <a:ext cx="233730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Детекторы: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УФ-детектор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Диодная линейка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Масс-спектрометр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4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124744"/>
            <a:ext cx="3523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Газовая хроматография (ГХ)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013176"/>
            <a:ext cx="498136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Детекторы: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Пламенно-ионизационный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Детектор по теплопроводности 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катарометр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Масс-спектрометр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1844824"/>
            <a:ext cx="465115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3528392" cy="298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84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99592" y="980728"/>
          <a:ext cx="7848871" cy="5047488"/>
        </p:xfrm>
        <a:graphic>
          <a:graphicData uri="http://schemas.openxmlformats.org/drawingml/2006/table">
            <a:tbl>
              <a:tblPr/>
              <a:tblGrid>
                <a:gridCol w="2616017"/>
                <a:gridCol w="3168743"/>
                <a:gridCol w="2064111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Тип детекторов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Область применения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Предел обнаружения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Пламенно-нонизационный детектор (ПИД)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Органические соединения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US" sz="1800" b="0" i="0" u="none" strike="noStrike" spc="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-10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Электронно-захватный детектор (ЭЗД)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Галоген- и кислородсодержащие органические соединения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US" sz="1800" b="0" i="0" u="none" strike="noStrike" spc="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-13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Термоионный детектор (ТИД)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Фосфорсодержащие органические соединения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Franklin Gothic Book"/>
                          <a:cs typeface="Franklin Gothic Book"/>
                        </a:rPr>
                        <a:t>10</a:t>
                      </a:r>
                      <a:r>
                        <a:rPr lang="ru-RU" sz="1800" b="0" i="0" u="none" strike="noStrike" spc="0" baseline="30000">
                          <a:solidFill>
                            <a:srgbClr val="000000"/>
                          </a:solidFill>
                          <a:latin typeface="Times New Roman"/>
                          <a:ea typeface="Franklin Gothic Book"/>
                          <a:cs typeface="Franklin Gothic Book"/>
                        </a:rPr>
                        <a:t>-8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Пламенно-фотометрический детектор (ПФД)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Серосодержащие органические соединения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800" b="0" i="0" u="none" strike="noStrike" spc="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-11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Детектор по теплопроводности (</a:t>
                      </a:r>
                      <a:r>
                        <a:rPr lang="ru-RU" sz="1800" b="0" i="0" u="none" strike="noStrike" spc="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катарометр</a:t>
                      </a: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Органические и неорганиче­ские соединения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800" b="0" i="0" u="none" strike="noStrike" spc="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... 10</a:t>
                      </a:r>
                      <a:r>
                        <a:rPr lang="ru-RU" sz="1800" b="0" i="0" u="none" strike="noStrike" spc="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-5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3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4679" y="1196752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Радиометрия – обнаружение и измерение числа распадов атомных ядер в радиоактивных источниках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некоторой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их доли по испускаемому ядрами излучению.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79" y="2600316"/>
            <a:ext cx="1890844" cy="176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73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3088</TotalTime>
  <Words>764</Words>
  <Application>Microsoft Office PowerPoint</Application>
  <PresentationFormat>Экран (4:3)</PresentationFormat>
  <Paragraphs>145</Paragraphs>
  <Slides>19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Alexey N. Tretyakov</cp:lastModifiedBy>
  <cp:revision>128</cp:revision>
  <dcterms:created xsi:type="dcterms:W3CDTF">2012-09-03T13:04:23Z</dcterms:created>
  <dcterms:modified xsi:type="dcterms:W3CDTF">2015-03-18T03:54:27Z</dcterms:modified>
</cp:coreProperties>
</file>