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41" r:id="rId2"/>
    <p:sldId id="349" r:id="rId3"/>
    <p:sldId id="351" r:id="rId4"/>
    <p:sldId id="352" r:id="rId5"/>
    <p:sldId id="348" r:id="rId6"/>
    <p:sldId id="344" r:id="rId7"/>
    <p:sldId id="345" r:id="rId8"/>
    <p:sldId id="346" r:id="rId9"/>
    <p:sldId id="327" r:id="rId10"/>
    <p:sldId id="347" r:id="rId11"/>
  </p:sldIdLst>
  <p:sldSz cx="6481763" cy="4860925"/>
  <p:notesSz cx="10234613" cy="7104063"/>
  <p:embeddedFontLst>
    <p:embeddedFont>
      <p:font typeface="Georgia" panose="02040502050405020303" pitchFamily="18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1" userDrawn="1">
          <p15:clr>
            <a:srgbClr val="A4A3A4"/>
          </p15:clr>
        </p15:guide>
        <p15:guide id="2" pos="20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CCFFCC"/>
    <a:srgbClr val="37FF37"/>
    <a:srgbClr val="E0FED6"/>
    <a:srgbClr val="CBFDB9"/>
    <a:srgbClr val="99FF99"/>
    <a:srgbClr val="339933"/>
    <a:srgbClr val="006600"/>
    <a:srgbClr val="CCFF99"/>
    <a:srgbClr val="65B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255" autoAdjust="0"/>
  </p:normalViewPr>
  <p:slideViewPr>
    <p:cSldViewPr>
      <p:cViewPr varScale="1">
        <p:scale>
          <a:sx n="93" d="100"/>
          <a:sy n="93" d="100"/>
        </p:scale>
        <p:origin x="1422" y="66"/>
      </p:cViewPr>
      <p:guideLst>
        <p:guide orient="horz" pos="1531"/>
        <p:guide pos="20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2" d="100"/>
          <a:sy n="72" d="100"/>
        </p:scale>
        <p:origin x="18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999" cy="35684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797838" y="0"/>
            <a:ext cx="4434999" cy="35684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EB5353B1-CCA8-42FA-9CBE-D5BFB09DB46B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747216"/>
            <a:ext cx="4434999" cy="35684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797838" y="6747216"/>
            <a:ext cx="4434999" cy="35684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B42BC21E-4C71-401A-A3B4-B4D21029D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6025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999" cy="35684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797838" y="0"/>
            <a:ext cx="4434999" cy="35684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21AEED0-9FF8-49B9-B223-F3B61C8280DE}" type="datetimeFigureOut">
              <a:rPr lang="ru-RU"/>
              <a:pPr>
                <a:defRPr/>
              </a:pPr>
              <a:t>08.04.2020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517900" y="887413"/>
            <a:ext cx="31988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4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747216"/>
            <a:ext cx="4434999" cy="35684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797838" y="6747216"/>
            <a:ext cx="4434999" cy="356847"/>
          </a:xfrm>
          <a:prstGeom prst="rect">
            <a:avLst/>
          </a:prstGeom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58251E43-8B14-4F22-A82D-B2703746FC9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308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517900" y="887413"/>
            <a:ext cx="3198813" cy="23987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251E43-8B14-4F22-A82D-B2703746FC9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15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251E43-8B14-4F22-A82D-B2703746FC95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729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251E43-8B14-4F22-A82D-B2703746FC9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91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251E43-8B14-4F22-A82D-B2703746FC95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344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251E43-8B14-4F22-A82D-B2703746FC95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207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517900" y="887413"/>
            <a:ext cx="3198813" cy="23987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251E43-8B14-4F22-A82D-B2703746FC95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44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517900" y="887413"/>
            <a:ext cx="3198813" cy="23987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251E43-8B14-4F22-A82D-B2703746FC95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14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5865" y="1509716"/>
            <a:ext cx="5510034" cy="10429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729" y="2754313"/>
            <a:ext cx="4538306" cy="1243012"/>
          </a:xfrm>
        </p:spPr>
        <p:txBody>
          <a:bodyPr/>
          <a:lstStyle>
            <a:lvl1pPr marL="0" indent="0" algn="ctr">
              <a:buNone/>
              <a:defRPr/>
            </a:lvl1pPr>
            <a:lvl2pPr marL="457250" indent="0" algn="ctr">
              <a:buNone/>
              <a:defRPr/>
            </a:lvl2pPr>
            <a:lvl3pPr marL="914498" indent="0" algn="ctr">
              <a:buNone/>
              <a:defRPr/>
            </a:lvl3pPr>
            <a:lvl4pPr marL="1371748" indent="0" algn="ctr">
              <a:buNone/>
              <a:defRPr/>
            </a:lvl4pPr>
            <a:lvl5pPr marL="1828998" indent="0" algn="ctr">
              <a:buNone/>
              <a:defRPr/>
            </a:lvl5pPr>
            <a:lvl6pPr marL="2286248" indent="0" algn="ctr">
              <a:buNone/>
              <a:defRPr/>
            </a:lvl6pPr>
            <a:lvl7pPr marL="2743497" indent="0" algn="ctr">
              <a:buNone/>
              <a:defRPr/>
            </a:lvl7pPr>
            <a:lvl8pPr marL="3200747" indent="0" algn="ctr">
              <a:buNone/>
              <a:defRPr/>
            </a:lvl8pPr>
            <a:lvl9pPr marL="3657997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BC37C1-B7D9-4C27-803A-06DD364508BC}" type="slidenum">
              <a:rPr lang="ru-RU" altLang="ru-RU" smtClean="0"/>
              <a:pPr/>
              <a:t>‹#›</a:t>
            </a:fld>
            <a:r>
              <a:rPr lang="ru-RU" altLang="ru-RU" dirty="0" smtClean="0"/>
              <a:t> из 13</a:t>
            </a:r>
          </a:p>
        </p:txBody>
      </p:sp>
    </p:spTree>
    <p:extLst>
      <p:ext uri="{BB962C8B-B14F-4D97-AF65-F5344CB8AC3E}">
        <p14:creationId xmlns:p14="http://schemas.microsoft.com/office/powerpoint/2010/main" val="1431859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553" y="198216"/>
            <a:ext cx="5904656" cy="809625"/>
          </a:xfrm>
        </p:spPr>
        <p:txBody>
          <a:bodyPr/>
          <a:lstStyle>
            <a:lvl1pPr>
              <a:defRPr>
                <a:solidFill>
                  <a:srgbClr val="00B050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910" y="990304"/>
            <a:ext cx="5833944" cy="3351511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049193" y="4446686"/>
            <a:ext cx="432570" cy="412750"/>
          </a:xfrm>
          <a:solidFill>
            <a:schemeClr val="bg1">
              <a:lumMod val="85000"/>
            </a:schemeClr>
          </a:solidFill>
          <a:ln/>
        </p:spPr>
        <p:txBody>
          <a:bodyPr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fld id="{27E576DC-88DA-4DB7-8F37-971A29AA250A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830374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064" y="3124200"/>
            <a:ext cx="5510034" cy="9652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2064" y="2060577"/>
            <a:ext cx="5510034" cy="10636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50" indent="0">
              <a:buNone/>
              <a:defRPr sz="1800"/>
            </a:lvl2pPr>
            <a:lvl3pPr marL="914498" indent="0">
              <a:buNone/>
              <a:defRPr sz="1600"/>
            </a:lvl3pPr>
            <a:lvl4pPr marL="1371748" indent="0">
              <a:buNone/>
              <a:defRPr sz="1400"/>
            </a:lvl4pPr>
            <a:lvl5pPr marL="1828998" indent="0">
              <a:buNone/>
              <a:defRPr sz="1400"/>
            </a:lvl5pPr>
            <a:lvl6pPr marL="2286248" indent="0">
              <a:buNone/>
              <a:defRPr sz="1400"/>
            </a:lvl6pPr>
            <a:lvl7pPr marL="2743497" indent="0">
              <a:buNone/>
              <a:defRPr sz="1400"/>
            </a:lvl7pPr>
            <a:lvl8pPr marL="3200747" indent="0">
              <a:buNone/>
              <a:defRPr sz="1400"/>
            </a:lvl8pPr>
            <a:lvl9pPr marL="3657997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0752B2-5A42-4388-AADD-812D2F7DE336}" type="slidenum">
              <a:rPr lang="ru-RU" altLang="ru-RU" smtClean="0"/>
              <a:pPr/>
              <a:t>‹#›</a:t>
            </a:fld>
            <a:r>
              <a:rPr lang="ru-RU" altLang="ru-RU" dirty="0" smtClean="0"/>
              <a:t> из 13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75673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910" y="1133475"/>
            <a:ext cx="2859216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297447" y="1133475"/>
            <a:ext cx="2860407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6B3DA4-6CF1-4C48-8B72-09FA5733B7DF}" type="slidenum">
              <a:rPr lang="ru-RU" altLang="ru-RU" smtClean="0"/>
              <a:pPr/>
              <a:t>‹#›</a:t>
            </a:fld>
            <a:r>
              <a:rPr lang="ru-RU" altLang="ru-RU" dirty="0" smtClean="0"/>
              <a:t> из 13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96365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909" y="1087441"/>
            <a:ext cx="2863980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50" indent="0">
              <a:buNone/>
              <a:defRPr sz="2000" b="1"/>
            </a:lvl2pPr>
            <a:lvl3pPr marL="914498" indent="0">
              <a:buNone/>
              <a:defRPr sz="1800" b="1"/>
            </a:lvl3pPr>
            <a:lvl4pPr marL="1371748" indent="0">
              <a:buNone/>
              <a:defRPr sz="1600" b="1"/>
            </a:lvl4pPr>
            <a:lvl5pPr marL="1828998" indent="0">
              <a:buNone/>
              <a:defRPr sz="1600" b="1"/>
            </a:lvl5pPr>
            <a:lvl6pPr marL="2286248" indent="0">
              <a:buNone/>
              <a:defRPr sz="1600" b="1"/>
            </a:lvl6pPr>
            <a:lvl7pPr marL="2743497" indent="0">
              <a:buNone/>
              <a:defRPr sz="1600" b="1"/>
            </a:lvl7pPr>
            <a:lvl8pPr marL="3200747" indent="0">
              <a:buNone/>
              <a:defRPr sz="1600" b="1"/>
            </a:lvl8pPr>
            <a:lvl9pPr marL="3657997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23909" y="1541463"/>
            <a:ext cx="2863980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292684" y="1087441"/>
            <a:ext cx="2865170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50" indent="0">
              <a:buNone/>
              <a:defRPr sz="2000" b="1"/>
            </a:lvl2pPr>
            <a:lvl3pPr marL="914498" indent="0">
              <a:buNone/>
              <a:defRPr sz="1800" b="1"/>
            </a:lvl3pPr>
            <a:lvl4pPr marL="1371748" indent="0">
              <a:buNone/>
              <a:defRPr sz="1600" b="1"/>
            </a:lvl4pPr>
            <a:lvl5pPr marL="1828998" indent="0">
              <a:buNone/>
              <a:defRPr sz="1600" b="1"/>
            </a:lvl5pPr>
            <a:lvl6pPr marL="2286248" indent="0">
              <a:buNone/>
              <a:defRPr sz="1600" b="1"/>
            </a:lvl6pPr>
            <a:lvl7pPr marL="2743497" indent="0">
              <a:buNone/>
              <a:defRPr sz="1600" b="1"/>
            </a:lvl7pPr>
            <a:lvl8pPr marL="3200747" indent="0">
              <a:buNone/>
              <a:defRPr sz="1600" b="1"/>
            </a:lvl8pPr>
            <a:lvl9pPr marL="3657997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292684" y="1541463"/>
            <a:ext cx="2865170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098C12-50F0-4725-AB45-DE9284647BC6}" type="slidenum">
              <a:rPr lang="ru-RU" altLang="ru-RU" smtClean="0"/>
              <a:pPr/>
              <a:t>‹#›</a:t>
            </a:fld>
            <a:r>
              <a:rPr lang="ru-RU" altLang="ru-RU" dirty="0" smtClean="0"/>
              <a:t> из 13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24382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0D3090-060C-49E2-A5E2-59F3C7BBE76B}" type="slidenum">
              <a:rPr lang="ru-RU" altLang="ru-RU" smtClean="0"/>
              <a:pPr/>
              <a:t>‹#›</a:t>
            </a:fld>
            <a:r>
              <a:rPr lang="ru-RU" altLang="ru-RU" dirty="0" smtClean="0"/>
              <a:t> из 13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68779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29F058-0953-4DA1-AFCB-4A2C794842A5}" type="slidenum">
              <a:rPr lang="ru-RU" altLang="ru-RU" smtClean="0"/>
              <a:pPr/>
              <a:t>‹#›</a:t>
            </a:fld>
            <a:r>
              <a:rPr lang="ru-RU" altLang="ru-RU" dirty="0" smtClean="0"/>
              <a:t> из 13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56004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910" y="193678"/>
            <a:ext cx="2132802" cy="823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34116" y="193675"/>
            <a:ext cx="3623738" cy="41481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910" y="1017591"/>
            <a:ext cx="2132802" cy="3324225"/>
          </a:xfrm>
        </p:spPr>
        <p:txBody>
          <a:bodyPr/>
          <a:lstStyle>
            <a:lvl1pPr marL="0" indent="0">
              <a:buNone/>
              <a:defRPr sz="1400"/>
            </a:lvl1pPr>
            <a:lvl2pPr marL="457250" indent="0">
              <a:buNone/>
              <a:defRPr sz="1200"/>
            </a:lvl2pPr>
            <a:lvl3pPr marL="914498" indent="0">
              <a:buNone/>
              <a:defRPr sz="1000"/>
            </a:lvl3pPr>
            <a:lvl4pPr marL="1371748" indent="0">
              <a:buNone/>
              <a:defRPr sz="900"/>
            </a:lvl4pPr>
            <a:lvl5pPr marL="1828998" indent="0">
              <a:buNone/>
              <a:defRPr sz="900"/>
            </a:lvl5pPr>
            <a:lvl6pPr marL="2286248" indent="0">
              <a:buNone/>
              <a:defRPr sz="900"/>
            </a:lvl6pPr>
            <a:lvl7pPr marL="2743497" indent="0">
              <a:buNone/>
              <a:defRPr sz="900"/>
            </a:lvl7pPr>
            <a:lvl8pPr marL="3200747" indent="0">
              <a:buNone/>
              <a:defRPr sz="900"/>
            </a:lvl8pPr>
            <a:lvl9pPr marL="3657997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298436-A88E-4C6E-9716-15779A2E3F2B}" type="slidenum">
              <a:rPr lang="ru-RU" altLang="ru-RU" smtClean="0"/>
              <a:pPr/>
              <a:t>‹#›</a:t>
            </a:fld>
            <a:r>
              <a:rPr lang="ru-RU" altLang="ru-RU" dirty="0" smtClean="0"/>
              <a:t> из 13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536072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0631" y="3402015"/>
            <a:ext cx="3889296" cy="401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270631" y="434975"/>
            <a:ext cx="3889296" cy="2916238"/>
          </a:xfrm>
        </p:spPr>
        <p:txBody>
          <a:bodyPr/>
          <a:lstStyle>
            <a:lvl1pPr marL="0" indent="0">
              <a:buNone/>
              <a:defRPr sz="3200"/>
            </a:lvl1pPr>
            <a:lvl2pPr marL="457250" indent="0">
              <a:buNone/>
              <a:defRPr sz="2800"/>
            </a:lvl2pPr>
            <a:lvl3pPr marL="914498" indent="0">
              <a:buNone/>
              <a:defRPr sz="2400"/>
            </a:lvl3pPr>
            <a:lvl4pPr marL="1371748" indent="0">
              <a:buNone/>
              <a:defRPr sz="2000"/>
            </a:lvl4pPr>
            <a:lvl5pPr marL="1828998" indent="0">
              <a:buNone/>
              <a:defRPr sz="2000"/>
            </a:lvl5pPr>
            <a:lvl6pPr marL="2286248" indent="0">
              <a:buNone/>
              <a:defRPr sz="2000"/>
            </a:lvl6pPr>
            <a:lvl7pPr marL="2743497" indent="0">
              <a:buNone/>
              <a:defRPr sz="2000"/>
            </a:lvl7pPr>
            <a:lvl8pPr marL="3200747" indent="0">
              <a:buNone/>
              <a:defRPr sz="2000"/>
            </a:lvl8pPr>
            <a:lvl9pPr marL="3657997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70631" y="3803650"/>
            <a:ext cx="3889296" cy="571500"/>
          </a:xfrm>
        </p:spPr>
        <p:txBody>
          <a:bodyPr/>
          <a:lstStyle>
            <a:lvl1pPr marL="0" indent="0">
              <a:buNone/>
              <a:defRPr sz="1400"/>
            </a:lvl1pPr>
            <a:lvl2pPr marL="457250" indent="0">
              <a:buNone/>
              <a:defRPr sz="1200"/>
            </a:lvl2pPr>
            <a:lvl3pPr marL="914498" indent="0">
              <a:buNone/>
              <a:defRPr sz="1000"/>
            </a:lvl3pPr>
            <a:lvl4pPr marL="1371748" indent="0">
              <a:buNone/>
              <a:defRPr sz="900"/>
            </a:lvl4pPr>
            <a:lvl5pPr marL="1828998" indent="0">
              <a:buNone/>
              <a:defRPr sz="900"/>
            </a:lvl5pPr>
            <a:lvl6pPr marL="2286248" indent="0">
              <a:buNone/>
              <a:defRPr sz="900"/>
            </a:lvl6pPr>
            <a:lvl7pPr marL="2743497" indent="0">
              <a:buNone/>
              <a:defRPr sz="900"/>
            </a:lvl7pPr>
            <a:lvl8pPr marL="3200747" indent="0">
              <a:buNone/>
              <a:defRPr sz="900"/>
            </a:lvl8pPr>
            <a:lvl9pPr marL="3657997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597FF3-9708-4094-A0DA-1955BEEB259C}" type="slidenum">
              <a:rPr lang="ru-RU" altLang="ru-RU" smtClean="0"/>
              <a:pPr/>
              <a:t>‹#›</a:t>
            </a:fld>
            <a:r>
              <a:rPr lang="ru-RU" altLang="ru-RU" dirty="0" smtClean="0"/>
              <a:t> из 13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70782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8AE752-72E9-4C05-B08D-954FBB1A7D58}" type="slidenum">
              <a:rPr lang="ru-RU" altLang="ru-RU" smtClean="0"/>
              <a:pPr/>
              <a:t>‹#›</a:t>
            </a:fld>
            <a:r>
              <a:rPr lang="ru-RU" altLang="ru-RU" dirty="0" smtClean="0"/>
              <a:t> из 13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8448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23910" y="195263"/>
            <a:ext cx="4262030" cy="41465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014CB-5FDB-4A3C-83FB-953C10B8903B}" type="slidenum">
              <a:rPr lang="ru-RU" altLang="ru-RU" smtClean="0"/>
              <a:pPr/>
              <a:t>‹#›</a:t>
            </a:fld>
            <a:r>
              <a:rPr lang="ru-RU" altLang="ru-RU" smtClean="0"/>
              <a:t> из 13</a:t>
            </a:r>
            <a:endParaRPr lang="ru-RU" alt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847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910" y="195266"/>
            <a:ext cx="5833944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910" y="1133475"/>
            <a:ext cx="5833944" cy="320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3910" y="4425950"/>
            <a:ext cx="1512372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defTabSz="771609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14970" y="4425950"/>
            <a:ext cx="2051824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ctr" defTabSz="771609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645482" y="4425950"/>
            <a:ext cx="1512372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r" defTabSz="771609" eaLnBrk="1" hangingPunct="1">
              <a:defRPr sz="1800"/>
            </a:lvl1pPr>
          </a:lstStyle>
          <a:p>
            <a:fld id="{6BF014CB-5FDB-4A3C-83FB-953C10B8903B}" type="slidenum">
              <a:rPr lang="ru-RU" altLang="ru-RU" smtClean="0"/>
              <a:pPr/>
              <a:t>‹#›</a:t>
            </a:fld>
            <a:r>
              <a:rPr lang="ru-RU" altLang="ru-RU" dirty="0" smtClean="0"/>
              <a:t> из 13</a:t>
            </a:r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771609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71609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2pPr>
      <a:lvl3pPr algn="ctr" defTabSz="771609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3pPr>
      <a:lvl4pPr algn="ctr" defTabSz="771609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4pPr>
      <a:lvl5pPr algn="ctr" defTabSz="771609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5pPr>
      <a:lvl6pPr marL="457250" algn="ctr" defTabSz="771609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6pPr>
      <a:lvl7pPr marL="914498" algn="ctr" defTabSz="771609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7pPr>
      <a:lvl8pPr marL="1371748" algn="ctr" defTabSz="771609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8pPr>
      <a:lvl9pPr marL="1828998" algn="ctr" defTabSz="771609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9pPr>
    </p:titleStyle>
    <p:bodyStyle>
      <a:lvl1pPr marL="288957" indent="-288957" algn="l" defTabSz="771609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27131" indent="-241326" algn="l" defTabSz="771609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963717" indent="-192109" algn="l" defTabSz="771609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349521" indent="-192109" algn="l" defTabSz="771609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735326" indent="-192109" algn="l" defTabSz="771609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192576" indent="-192109" algn="l" defTabSz="771609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649824" indent="-192109" algn="l" defTabSz="771609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107074" indent="-192109" algn="l" defTabSz="771609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564324" indent="-192109" algn="l" defTabSz="771609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50" algn="l" defTabSz="9144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98" algn="l" defTabSz="9144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48" algn="l" defTabSz="9144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98" algn="l" defTabSz="9144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48" algn="l" defTabSz="9144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97" algn="l" defTabSz="9144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747" algn="l" defTabSz="9144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97" algn="l" defTabSz="9144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792411" y="3366643"/>
            <a:ext cx="2304454" cy="702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876" tIns="28939" rIns="57876" bIns="28939"/>
          <a:lstStyle/>
          <a:p>
            <a:pPr defTabSz="578692">
              <a:spcBef>
                <a:spcPct val="20000"/>
              </a:spcBef>
            </a:pP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578692">
              <a:spcBef>
                <a:spcPct val="20000"/>
              </a:spcBef>
            </a:pP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Master </a:t>
            </a:r>
            <a:r>
              <a:rPr lang="en-US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students 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of 8IM91 group</a:t>
            </a:r>
            <a:endParaRPr lang="ru-RU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578692">
              <a:spcBef>
                <a:spcPct val="20000"/>
              </a:spcBef>
            </a:pPr>
            <a:r>
              <a:rPr lang="en-US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Zobnina A.A.</a:t>
            </a:r>
          </a:p>
          <a:p>
            <a:pPr defTabSz="578692">
              <a:spcBef>
                <a:spcPct val="20000"/>
              </a:spcBef>
            </a:pP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Sergeeva A.A</a:t>
            </a:r>
            <a:r>
              <a:rPr lang="en-US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2358454"/>
            <a:ext cx="6482291" cy="652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876" tIns="28939" rIns="57876" bIns="28939" anchor="ctr"/>
          <a:lstStyle/>
          <a:p>
            <a:pPr algn="ctr" defTabSz="578692"/>
            <a:r>
              <a:rPr lang="en-US" altLang="ru-RU" sz="2400" b="1" dirty="0" smtClean="0">
                <a:solidFill>
                  <a:srgbClr val="65BA5A"/>
                </a:solidFill>
                <a:latin typeface="Georgia" panose="02040502050405020303" pitchFamily="18" charset="0"/>
                <a:cs typeface="Times New Roman" pitchFamily="18" charset="0"/>
              </a:rPr>
              <a:t>Seeing the Dance of the Starry Sky:</a:t>
            </a:r>
            <a:endParaRPr lang="ru-RU" altLang="ru-RU" sz="2400" b="1" dirty="0" smtClean="0">
              <a:solidFill>
                <a:srgbClr val="65BA5A"/>
              </a:solidFill>
              <a:latin typeface="Georgia" panose="02040502050405020303" pitchFamily="18" charset="0"/>
              <a:cs typeface="Times New Roman" pitchFamily="18" charset="0"/>
            </a:endParaRPr>
          </a:p>
          <a:p>
            <a:pPr algn="ctr" defTabSz="578692"/>
            <a:r>
              <a:rPr lang="en-US" altLang="ru-RU" sz="2000" b="1" dirty="0" smtClean="0">
                <a:solidFill>
                  <a:srgbClr val="65BA5A"/>
                </a:solidFill>
                <a:latin typeface="Georgia" panose="02040502050405020303" pitchFamily="18" charset="0"/>
                <a:cs typeface="Times New Roman" pitchFamily="18" charset="0"/>
              </a:rPr>
              <a:t>The Importance of Variables and Variations</a:t>
            </a:r>
            <a:endParaRPr lang="ru-RU" altLang="ru-RU" sz="2000" b="1" dirty="0">
              <a:solidFill>
                <a:srgbClr val="65BA5A"/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262" y="990185"/>
            <a:ext cx="6482292" cy="702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876" tIns="28939" rIns="57876" bIns="28939"/>
          <a:lstStyle/>
          <a:p>
            <a:pPr algn="ctr" defTabSz="578692">
              <a:spcBef>
                <a:spcPct val="20000"/>
              </a:spcBef>
            </a:pP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Engineering School of Information Technology and Robotics</a:t>
            </a:r>
          </a:p>
          <a:p>
            <a:pPr algn="ctr" defTabSz="578692">
              <a:spcBef>
                <a:spcPct val="20000"/>
              </a:spcBef>
            </a:pP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Department of Information Technologies</a:t>
            </a:r>
            <a:endParaRPr lang="ru-RU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578692">
              <a:spcBef>
                <a:spcPct val="20000"/>
              </a:spcBef>
            </a:pP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Major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09.04.02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Information Systems and Technologies</a:t>
            </a:r>
            <a:endParaRPr lang="ru-RU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ÐÐ°ÑÑÐ¸Ð½ÐºÐ¸ Ð¿Ð¾ Ð·Ð°Ð¿ÑÐ¾ÑÑ ÑÐ¿Ñ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44" b="21889"/>
          <a:stretch/>
        </p:blipFill>
        <p:spPr bwMode="auto">
          <a:xfrm>
            <a:off x="1656579" y="270048"/>
            <a:ext cx="3531103" cy="508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529" y="1998414"/>
            <a:ext cx="64822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78692">
              <a:spcBef>
                <a:spcPct val="20000"/>
              </a:spcBef>
            </a:pPr>
            <a:r>
              <a:rPr lang="en-US" altLang="ru-RU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Rules of System Thinking</a:t>
            </a:r>
            <a:endParaRPr lang="ru-RU" altLang="ru-RU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4177063" y="3366644"/>
            <a:ext cx="2304967" cy="64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876" tIns="28939" rIns="57876" bIns="28939"/>
          <a:lstStyle/>
          <a:p>
            <a:pPr defTabSz="578692">
              <a:spcBef>
                <a:spcPct val="20000"/>
              </a:spcBef>
            </a:pP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Reviewer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578692">
              <a:spcBef>
                <a:spcPct val="20000"/>
              </a:spcBef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Associate professor of DIT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578692">
              <a:spcBef>
                <a:spcPct val="20000"/>
              </a:spcBef>
            </a:pP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Burkatovskaya Yu.B.</a:t>
            </a:r>
            <a:endParaRPr lang="ru-RU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08799" y="4446852"/>
            <a:ext cx="10123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Tomsk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87000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152649" y="1350342"/>
            <a:ext cx="1908859" cy="1008110"/>
          </a:xfrm>
        </p:spPr>
        <p:txBody>
          <a:bodyPr>
            <a:normAutofit/>
          </a:bodyPr>
          <a:lstStyle/>
          <a:p>
            <a:r>
              <a:rPr lang="en-US" sz="2400" i="1" dirty="0" smtClean="0"/>
              <a:t>describe</a:t>
            </a:r>
            <a:endParaRPr lang="ru-RU" sz="2400" i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576DC-88DA-4DB7-8F37-971A29AA250A}" type="slidenum">
              <a:rPr lang="ru-RU" altLang="ru-RU" smtClean="0"/>
              <a:pPr/>
              <a:t>2</a:t>
            </a:fld>
            <a:endParaRPr lang="ru-RU" altLang="ru-RU" dirty="0"/>
          </a:p>
        </p:txBody>
      </p:sp>
      <p:sp>
        <p:nvSpPr>
          <p:cNvPr id="5" name="Объект 3"/>
          <p:cNvSpPr txBox="1">
            <a:spLocks/>
          </p:cNvSpPr>
          <p:nvPr/>
        </p:nvSpPr>
        <p:spPr bwMode="auto">
          <a:xfrm>
            <a:off x="3960961" y="1782389"/>
            <a:ext cx="1908859" cy="1008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131" indent="-241326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717" indent="-192109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521" indent="-192109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326" indent="-192109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576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824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7074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4324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i="1" kern="0" dirty="0" smtClean="0"/>
              <a:t>define</a:t>
            </a:r>
            <a:endParaRPr lang="ru-RU" sz="2400" i="1" kern="0" dirty="0"/>
          </a:p>
        </p:txBody>
      </p:sp>
      <p:sp>
        <p:nvSpPr>
          <p:cNvPr id="6" name="Объект 3"/>
          <p:cNvSpPr txBox="1">
            <a:spLocks/>
          </p:cNvSpPr>
          <p:nvPr/>
        </p:nvSpPr>
        <p:spPr bwMode="auto">
          <a:xfrm>
            <a:off x="1008634" y="342230"/>
            <a:ext cx="4645162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131" indent="-241326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717" indent="-192109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521" indent="-192109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326" indent="-192109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576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824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7074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4324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u="sng" kern="0" dirty="0" smtClean="0"/>
              <a:t>The second rule more important</a:t>
            </a:r>
            <a:endParaRPr lang="ru-RU" sz="2400" u="sng" kern="0" dirty="0"/>
          </a:p>
        </p:txBody>
      </p:sp>
    </p:spTree>
    <p:extLst>
      <p:ext uri="{BB962C8B-B14F-4D97-AF65-F5344CB8AC3E}">
        <p14:creationId xmlns:p14="http://schemas.microsoft.com/office/powerpoint/2010/main" val="344577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152649" y="1350342"/>
            <a:ext cx="1908859" cy="1008110"/>
          </a:xfrm>
        </p:spPr>
        <p:txBody>
          <a:bodyPr>
            <a:normAutofit/>
          </a:bodyPr>
          <a:lstStyle/>
          <a:p>
            <a:r>
              <a:rPr lang="en-US" sz="2400" i="1" dirty="0" smtClean="0"/>
              <a:t>describe</a:t>
            </a:r>
            <a:endParaRPr lang="ru-RU" sz="2400" i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576DC-88DA-4DB7-8F37-971A29AA250A}" type="slidenum">
              <a:rPr lang="ru-RU" altLang="ru-RU" smtClean="0"/>
              <a:pPr/>
              <a:t>3</a:t>
            </a:fld>
            <a:endParaRPr lang="ru-RU" altLang="ru-RU" dirty="0"/>
          </a:p>
        </p:txBody>
      </p:sp>
      <p:sp>
        <p:nvSpPr>
          <p:cNvPr id="5" name="Объект 3"/>
          <p:cNvSpPr txBox="1">
            <a:spLocks/>
          </p:cNvSpPr>
          <p:nvPr/>
        </p:nvSpPr>
        <p:spPr bwMode="auto">
          <a:xfrm>
            <a:off x="3960961" y="1782389"/>
            <a:ext cx="1908859" cy="1008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131" indent="-241326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717" indent="-192109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521" indent="-192109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326" indent="-192109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576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824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7074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4324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i="1" kern="0" dirty="0" smtClean="0"/>
              <a:t>define</a:t>
            </a:r>
            <a:endParaRPr lang="ru-RU" sz="2400" i="1" kern="0" dirty="0"/>
          </a:p>
        </p:txBody>
      </p:sp>
      <p:sp>
        <p:nvSpPr>
          <p:cNvPr id="6" name="Объект 3"/>
          <p:cNvSpPr txBox="1">
            <a:spLocks/>
          </p:cNvSpPr>
          <p:nvPr/>
        </p:nvSpPr>
        <p:spPr bwMode="auto">
          <a:xfrm>
            <a:off x="1008634" y="342230"/>
            <a:ext cx="4645162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131" indent="-241326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717" indent="-192109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521" indent="-192109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326" indent="-192109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576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824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7074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4324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u="sng" kern="0" dirty="0" smtClean="0"/>
              <a:t>The second rule more important</a:t>
            </a:r>
            <a:endParaRPr lang="ru-RU" sz="2400" u="sng" kern="0" dirty="0"/>
          </a:p>
        </p:txBody>
      </p:sp>
      <p:sp>
        <p:nvSpPr>
          <p:cNvPr id="7" name="Объект 3"/>
          <p:cNvSpPr txBox="1">
            <a:spLocks/>
          </p:cNvSpPr>
          <p:nvPr/>
        </p:nvSpPr>
        <p:spPr bwMode="auto">
          <a:xfrm>
            <a:off x="1775564" y="2389523"/>
            <a:ext cx="2736304" cy="1008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131" indent="-241326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717" indent="-192109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521" indent="-192109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326" indent="-192109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576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824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7074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4324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i="1" kern="0" dirty="0"/>
              <a:t>f</a:t>
            </a:r>
            <a:r>
              <a:rPr lang="en-US" sz="2400" i="1" kern="0" dirty="0" smtClean="0"/>
              <a:t>ixed features</a:t>
            </a:r>
            <a:endParaRPr lang="ru-RU" sz="2400" i="1" kern="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694" y="2574478"/>
            <a:ext cx="2438400" cy="24384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77" y="3072451"/>
            <a:ext cx="1725627" cy="172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12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76585" y="974544"/>
            <a:ext cx="5472608" cy="3112102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AutoNum type="arabicPeriod"/>
            </a:pPr>
            <a:r>
              <a:rPr lang="en-US" sz="1600" dirty="0" smtClean="0"/>
              <a:t>A mind is an aggregate of parts of interacting components.</a:t>
            </a:r>
          </a:p>
          <a:p>
            <a:pPr marL="342900" indent="-342900">
              <a:buAutoNum type="arabicPeriod"/>
            </a:pPr>
            <a:r>
              <a:rPr lang="en-US" sz="1600" dirty="0" smtClean="0"/>
              <a:t>The interaction among the parts of the mind is activated by difference, and difference is a non-substantial phenomenon, not situated in space or time; more so than energy, difference is linked to entropy and to negative entropy. </a:t>
            </a:r>
          </a:p>
          <a:p>
            <a:pPr marL="342900" indent="-342900">
              <a:buAutoNum type="arabicPeriod"/>
            </a:pPr>
            <a:r>
              <a:rPr lang="en-US" sz="1600" dirty="0" smtClean="0"/>
              <a:t>The mental process requires collateral energy.</a:t>
            </a:r>
          </a:p>
          <a:p>
            <a:pPr marL="342900" indent="-342900">
              <a:buAutoNum type="arabicPeriod"/>
            </a:pPr>
            <a:r>
              <a:rPr lang="en-US" sz="1600" dirty="0"/>
              <a:t>The mental process </a:t>
            </a:r>
            <a:r>
              <a:rPr lang="en-US" sz="1600" dirty="0" smtClean="0"/>
              <a:t>requires chains of circular (or more complex) determination.</a:t>
            </a:r>
          </a:p>
          <a:p>
            <a:pPr marL="342900" indent="-342900">
              <a:buAutoNum type="arabicPeriod"/>
            </a:pPr>
            <a:r>
              <a:rPr lang="en-US" sz="1600" dirty="0" smtClean="0"/>
              <a:t>In the mental process the effects to the difference must be considered to be transformed by the difference preceding the effects.</a:t>
            </a:r>
          </a:p>
          <a:p>
            <a:pPr marL="342900" indent="-342900">
              <a:buAutoNum type="arabicPeriod"/>
            </a:pPr>
            <a:r>
              <a:rPr lang="en-US" sz="1600" dirty="0" smtClean="0"/>
              <a:t>The description and classification of these transformation processes reveal a hierarchy of logical types immanent in phenomena.</a:t>
            </a:r>
            <a:endParaRPr lang="ru-RU" sz="16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576DC-88DA-4DB7-8F37-971A29AA250A}" type="slidenum">
              <a:rPr lang="ru-RU" altLang="ru-RU" smtClean="0"/>
              <a:pPr/>
              <a:t>4</a:t>
            </a:fld>
            <a:endParaRPr lang="ru-RU" altLang="ru-RU" dirty="0"/>
          </a:p>
        </p:txBody>
      </p:sp>
      <p:sp>
        <p:nvSpPr>
          <p:cNvPr id="6" name="Объект 3"/>
          <p:cNvSpPr txBox="1">
            <a:spLocks/>
          </p:cNvSpPr>
          <p:nvPr/>
        </p:nvSpPr>
        <p:spPr bwMode="auto">
          <a:xfrm>
            <a:off x="1008634" y="342230"/>
            <a:ext cx="4645162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131" indent="-241326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717" indent="-192109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521" indent="-192109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326" indent="-192109" algn="l" defTabSz="7716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192576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649824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107074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564324" indent="-192109" algn="l" defTabSz="771609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en-US" sz="2400" u="sng" kern="0" dirty="0" smtClean="0"/>
              <a:t>Bateson`s schema</a:t>
            </a:r>
            <a:endParaRPr lang="ru-RU" sz="2400" u="sng" kern="0" dirty="0"/>
          </a:p>
        </p:txBody>
      </p:sp>
    </p:spTree>
    <p:extLst>
      <p:ext uri="{BB962C8B-B14F-4D97-AF65-F5344CB8AC3E}">
        <p14:creationId xmlns:p14="http://schemas.microsoft.com/office/powerpoint/2010/main" val="233263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i="1" dirty="0" smtClean="0"/>
              <a:t>In our observations we don’t want to stop at what appears constant but to look for that which </a:t>
            </a:r>
            <a:r>
              <a:rPr lang="en-US" sz="2400" i="1" dirty="0" smtClean="0"/>
              <a:t>varies</a:t>
            </a:r>
            <a:r>
              <a:rPr lang="ru-RU" sz="2400" i="1" dirty="0"/>
              <a:t>.</a:t>
            </a:r>
            <a:endParaRPr lang="en-US" sz="2400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576DC-88DA-4DB7-8F37-971A29AA250A}" type="slidenum">
              <a:rPr lang="ru-RU" altLang="ru-RU" smtClean="0"/>
              <a:pPr/>
              <a:t>5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8952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60561" y="1134318"/>
            <a:ext cx="5833944" cy="3351511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Variables should be:</a:t>
            </a:r>
          </a:p>
          <a:p>
            <a:pPr marL="342900" indent="-342900" algn="just">
              <a:buFontTx/>
              <a:buChar char="-"/>
            </a:pPr>
            <a:r>
              <a:rPr lang="en-US" sz="2400" dirty="0" smtClean="0"/>
              <a:t>Useful</a:t>
            </a:r>
          </a:p>
          <a:p>
            <a:pPr marL="342900" indent="-342900" algn="just">
              <a:buFontTx/>
              <a:buChar char="-"/>
            </a:pPr>
            <a:r>
              <a:rPr lang="en-US" sz="2400" dirty="0" smtClean="0"/>
              <a:t>Measurable</a:t>
            </a:r>
          </a:p>
          <a:p>
            <a:pPr marL="342900" indent="-342900" algn="just">
              <a:buFontTx/>
              <a:buChar char="-"/>
            </a:pPr>
            <a:r>
              <a:rPr lang="en-US" sz="2400" dirty="0" smtClean="0"/>
              <a:t>As much important as other variables</a:t>
            </a:r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576DC-88DA-4DB7-8F37-971A29AA250A}" type="slidenum">
              <a:rPr lang="ru-RU" altLang="ru-RU" smtClean="0"/>
              <a:pPr/>
              <a:t>6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26663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576DC-88DA-4DB7-8F37-971A29AA250A}" type="slidenum">
              <a:rPr lang="ru-RU" altLang="ru-RU" smtClean="0"/>
              <a:pPr/>
              <a:t>7</a:t>
            </a:fld>
            <a:endParaRPr lang="ru-RU" altLang="ru-RU" dirty="0"/>
          </a:p>
        </p:txBody>
      </p:sp>
      <p:cxnSp>
        <p:nvCxnSpPr>
          <p:cNvPr id="8" name="Прямая со стрелкой 7"/>
          <p:cNvCxnSpPr/>
          <p:nvPr/>
        </p:nvCxnSpPr>
        <p:spPr bwMode="auto">
          <a:xfrm flipV="1">
            <a:off x="648593" y="414238"/>
            <a:ext cx="0" cy="38164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Прямая со стрелкой 10"/>
          <p:cNvCxnSpPr/>
          <p:nvPr/>
        </p:nvCxnSpPr>
        <p:spPr bwMode="auto">
          <a:xfrm>
            <a:off x="648593" y="4230662"/>
            <a:ext cx="504056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5663707" y="4086646"/>
            <a:ext cx="82586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  <a:r>
              <a:rPr lang="en-US" dirty="0" smtClean="0"/>
              <a:t> (time)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-21779" y="54198"/>
            <a:ext cx="9236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 (value)</a:t>
            </a:r>
            <a:endParaRPr lang="ru-RU" dirty="0"/>
          </a:p>
        </p:txBody>
      </p:sp>
      <p:sp>
        <p:nvSpPr>
          <p:cNvPr id="16" name="Полилиния 15"/>
          <p:cNvSpPr/>
          <p:nvPr/>
        </p:nvSpPr>
        <p:spPr bwMode="auto">
          <a:xfrm>
            <a:off x="1150706" y="651816"/>
            <a:ext cx="4328462" cy="3077703"/>
          </a:xfrm>
          <a:custGeom>
            <a:avLst/>
            <a:gdLst>
              <a:gd name="connsiteX0" fmla="*/ 0 w 4328462"/>
              <a:gd name="connsiteY0" fmla="*/ 3077703 h 3077703"/>
              <a:gd name="connsiteX1" fmla="*/ 554804 w 4328462"/>
              <a:gd name="connsiteY1" fmla="*/ 2235222 h 3077703"/>
              <a:gd name="connsiteX2" fmla="*/ 1489752 w 4328462"/>
              <a:gd name="connsiteY2" fmla="*/ 2255771 h 3077703"/>
              <a:gd name="connsiteX3" fmla="*/ 2198669 w 4328462"/>
              <a:gd name="connsiteY3" fmla="*/ 1649595 h 3077703"/>
              <a:gd name="connsiteX4" fmla="*/ 2845941 w 4328462"/>
              <a:gd name="connsiteY4" fmla="*/ 1875627 h 3077703"/>
              <a:gd name="connsiteX5" fmla="*/ 4130211 w 4328462"/>
              <a:gd name="connsiteY5" fmla="*/ 221487 h 3077703"/>
              <a:gd name="connsiteX6" fmla="*/ 4263775 w 4328462"/>
              <a:gd name="connsiteY6" fmla="*/ 67375 h 307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8462" h="3077703">
                <a:moveTo>
                  <a:pt x="0" y="3077703"/>
                </a:moveTo>
                <a:cubicBezTo>
                  <a:pt x="153256" y="2724957"/>
                  <a:pt x="306512" y="2372211"/>
                  <a:pt x="554804" y="2235222"/>
                </a:cubicBezTo>
                <a:cubicBezTo>
                  <a:pt x="803096" y="2098233"/>
                  <a:pt x="1215775" y="2353375"/>
                  <a:pt x="1489752" y="2255771"/>
                </a:cubicBezTo>
                <a:cubicBezTo>
                  <a:pt x="1763729" y="2158167"/>
                  <a:pt x="1972637" y="1712952"/>
                  <a:pt x="2198669" y="1649595"/>
                </a:cubicBezTo>
                <a:cubicBezTo>
                  <a:pt x="2424701" y="1586238"/>
                  <a:pt x="2524017" y="2113645"/>
                  <a:pt x="2845941" y="1875627"/>
                </a:cubicBezTo>
                <a:cubicBezTo>
                  <a:pt x="3167865" y="1637609"/>
                  <a:pt x="3893905" y="522862"/>
                  <a:pt x="4130211" y="221487"/>
                </a:cubicBezTo>
                <a:cubicBezTo>
                  <a:pt x="4366517" y="-79888"/>
                  <a:pt x="4364804" y="-11394"/>
                  <a:pt x="4263775" y="67375"/>
                </a:cubicBezTo>
              </a:path>
            </a:pathLst>
          </a:cu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 bwMode="auto">
          <a:xfrm>
            <a:off x="4825057" y="1494358"/>
            <a:ext cx="0" cy="2736304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bg1">
                <a:lumMod val="50000"/>
              </a:schemeClr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единительная линия 23"/>
          <p:cNvCxnSpPr/>
          <p:nvPr/>
        </p:nvCxnSpPr>
        <p:spPr bwMode="auto">
          <a:xfrm flipH="1">
            <a:off x="648593" y="1494358"/>
            <a:ext cx="4176464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bg1">
                <a:lumMod val="50000"/>
              </a:schemeClr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>
            <a:off x="2376785" y="2934518"/>
            <a:ext cx="0" cy="1296144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bg1">
                <a:lumMod val="50000"/>
              </a:schemeClr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Прямая соединительная линия 27"/>
          <p:cNvCxnSpPr/>
          <p:nvPr/>
        </p:nvCxnSpPr>
        <p:spPr bwMode="auto">
          <a:xfrm flipH="1">
            <a:off x="648593" y="2934518"/>
            <a:ext cx="1728192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bg1">
                <a:lumMod val="50000"/>
              </a:schemeClr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TextBox 29"/>
          <p:cNvSpPr txBox="1"/>
          <p:nvPr/>
        </p:nvSpPr>
        <p:spPr>
          <a:xfrm>
            <a:off x="2232769" y="4230662"/>
            <a:ext cx="29527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  <a:r>
              <a:rPr lang="en-US" sz="800" dirty="0" smtClean="0"/>
              <a:t>1</a:t>
            </a:r>
            <a:endParaRPr lang="ru-RU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4681041" y="4230662"/>
            <a:ext cx="29527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</a:t>
            </a:r>
            <a:r>
              <a:rPr lang="en-US" sz="800" dirty="0"/>
              <a:t>2</a:t>
            </a:r>
            <a:endParaRPr lang="ru-RU" sz="800" dirty="0"/>
          </a:p>
        </p:txBody>
      </p:sp>
      <p:sp>
        <p:nvSpPr>
          <p:cNvPr id="32" name="TextBox 31"/>
          <p:cNvSpPr txBox="1"/>
          <p:nvPr/>
        </p:nvSpPr>
        <p:spPr>
          <a:xfrm>
            <a:off x="144537" y="2718494"/>
            <a:ext cx="5196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  <a:r>
              <a:rPr lang="en-US" dirty="0" smtClean="0"/>
              <a:t>(t</a:t>
            </a:r>
            <a:r>
              <a:rPr lang="en-US" sz="800" dirty="0" smtClean="0"/>
              <a:t>1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144537" y="1278334"/>
            <a:ext cx="5196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y(t</a:t>
            </a:r>
            <a:r>
              <a:rPr lang="en-US" sz="800" dirty="0"/>
              <a:t>2</a:t>
            </a:r>
            <a:r>
              <a:rPr lang="en-US" dirty="0" smtClean="0"/>
              <a:t>)</a:t>
            </a:r>
            <a:endParaRPr lang="ru-RU" dirty="0"/>
          </a:p>
        </p:txBody>
      </p:sp>
      <p:cxnSp>
        <p:nvCxnSpPr>
          <p:cNvPr id="35" name="Прямая со стрелкой 34"/>
          <p:cNvCxnSpPr/>
          <p:nvPr/>
        </p:nvCxnSpPr>
        <p:spPr bwMode="auto">
          <a:xfrm>
            <a:off x="2376785" y="1494358"/>
            <a:ext cx="0" cy="144016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2376785" y="1998414"/>
            <a:ext cx="3978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∆y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64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481763" cy="486092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576DC-88DA-4DB7-8F37-971A29AA250A}" type="slidenum">
              <a:rPr lang="ru-RU" altLang="ru-RU" smtClean="0"/>
              <a:pPr/>
              <a:t>8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7520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0293" y="1662377"/>
            <a:ext cx="8642351" cy="1079500"/>
          </a:xfrm>
        </p:spPr>
        <p:txBody>
          <a:bodyPr/>
          <a:lstStyle/>
          <a:p>
            <a:r>
              <a:rPr lang="en-US" dirty="0" smtClean="0"/>
              <a:t>Thanks for attention</a:t>
            </a:r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576DC-88DA-4DB7-8F37-971A29AA250A}" type="slidenum">
              <a:rPr lang="ru-RU" altLang="ru-RU" smtClean="0"/>
              <a:pPr/>
              <a:t>9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276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792411" y="3366643"/>
            <a:ext cx="2304454" cy="702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876" tIns="28939" rIns="57876" bIns="28939"/>
          <a:lstStyle/>
          <a:p>
            <a:pPr defTabSz="578692">
              <a:spcBef>
                <a:spcPct val="20000"/>
              </a:spcBef>
            </a:pP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578692">
              <a:spcBef>
                <a:spcPct val="20000"/>
              </a:spcBef>
            </a:pP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Master </a:t>
            </a:r>
            <a:r>
              <a:rPr lang="en-US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students 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of 8IM91 group</a:t>
            </a:r>
            <a:endParaRPr lang="ru-RU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578692">
              <a:spcBef>
                <a:spcPct val="20000"/>
              </a:spcBef>
            </a:pPr>
            <a:r>
              <a:rPr lang="en-US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Zobnina A.A.</a:t>
            </a:r>
          </a:p>
          <a:p>
            <a:pPr defTabSz="578692">
              <a:spcBef>
                <a:spcPct val="20000"/>
              </a:spcBef>
            </a:pP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Sergeeva A.A</a:t>
            </a:r>
            <a:r>
              <a:rPr lang="en-US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2358454"/>
            <a:ext cx="6482291" cy="652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876" tIns="28939" rIns="57876" bIns="28939" anchor="ctr"/>
          <a:lstStyle/>
          <a:p>
            <a:pPr algn="ctr" defTabSz="578692"/>
            <a:r>
              <a:rPr lang="en-US" altLang="ru-RU" sz="2400" b="1" dirty="0" smtClean="0">
                <a:solidFill>
                  <a:srgbClr val="65BA5A"/>
                </a:solidFill>
                <a:latin typeface="Georgia" panose="02040502050405020303" pitchFamily="18" charset="0"/>
                <a:cs typeface="Times New Roman" pitchFamily="18" charset="0"/>
              </a:rPr>
              <a:t>Seeing the Dance of the Starry Sky:</a:t>
            </a:r>
          </a:p>
          <a:p>
            <a:pPr algn="ctr" defTabSz="578692"/>
            <a:r>
              <a:rPr lang="en-US" altLang="ru-RU" sz="2000" b="1" dirty="0" smtClean="0">
                <a:solidFill>
                  <a:srgbClr val="65BA5A"/>
                </a:solidFill>
                <a:latin typeface="Georgia" panose="02040502050405020303" pitchFamily="18" charset="0"/>
                <a:cs typeface="Times New Roman" pitchFamily="18" charset="0"/>
              </a:rPr>
              <a:t>The Importance of Variables and Variations</a:t>
            </a:r>
            <a:endParaRPr lang="ru-RU" altLang="ru-RU" sz="2000" b="1" dirty="0">
              <a:solidFill>
                <a:srgbClr val="65BA5A"/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262" y="990185"/>
            <a:ext cx="6482292" cy="702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876" tIns="28939" rIns="57876" bIns="28939"/>
          <a:lstStyle/>
          <a:p>
            <a:pPr algn="ctr" defTabSz="578692">
              <a:spcBef>
                <a:spcPct val="20000"/>
              </a:spcBef>
            </a:pP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Engineering School of Information Technology and Robotics</a:t>
            </a:r>
          </a:p>
          <a:p>
            <a:pPr algn="ctr" defTabSz="578692">
              <a:spcBef>
                <a:spcPct val="20000"/>
              </a:spcBef>
            </a:pP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Department of Information Technologies</a:t>
            </a:r>
            <a:endParaRPr lang="ru-RU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578692">
              <a:spcBef>
                <a:spcPct val="20000"/>
              </a:spcBef>
            </a:pP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Major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09.04.02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Information Systems and Technologies</a:t>
            </a:r>
            <a:endParaRPr lang="ru-RU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ÐÐ°ÑÑÐ¸Ð½ÐºÐ¸ Ð¿Ð¾ Ð·Ð°Ð¿ÑÐ¾ÑÑ ÑÐ¿Ñ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44" b="21889"/>
          <a:stretch/>
        </p:blipFill>
        <p:spPr bwMode="auto">
          <a:xfrm>
            <a:off x="1656579" y="270048"/>
            <a:ext cx="3531103" cy="508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529" y="1998414"/>
            <a:ext cx="64822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78692">
              <a:spcBef>
                <a:spcPct val="20000"/>
              </a:spcBef>
            </a:pPr>
            <a:r>
              <a:rPr lang="en-US" altLang="ru-RU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Rules of System Thinking</a:t>
            </a:r>
            <a:endParaRPr lang="ru-RU" altLang="ru-RU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4177063" y="3366644"/>
            <a:ext cx="2304967" cy="64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876" tIns="28939" rIns="57876" bIns="28939"/>
          <a:lstStyle/>
          <a:p>
            <a:pPr defTabSz="578692">
              <a:spcBef>
                <a:spcPct val="20000"/>
              </a:spcBef>
            </a:pP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Reviewer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578692">
              <a:spcBef>
                <a:spcPct val="20000"/>
              </a:spcBef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Associate professor of DIT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578692">
              <a:spcBef>
                <a:spcPct val="20000"/>
              </a:spcBef>
            </a:pP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Burkatovskaya Yu.B.</a:t>
            </a:r>
            <a:endParaRPr lang="ru-RU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08799" y="4446852"/>
            <a:ext cx="10123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Tomsk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86886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5933</TotalTime>
  <Words>319</Words>
  <Application>Microsoft Office PowerPoint</Application>
  <PresentationFormat>Произвольный</PresentationFormat>
  <Paragraphs>70</Paragraphs>
  <Slides>10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Georgia</vt:lpstr>
      <vt:lpstr>Arial</vt:lpstr>
      <vt:lpstr>Calibri</vt:lpstr>
      <vt:lpstr>Times New Roman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Thanks for attention!</vt:lpstr>
      <vt:lpstr>Презентация PowerPoint</vt:lpstr>
    </vt:vector>
  </TitlesOfParts>
  <Company>Holding "Digest"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Andrey</dc:creator>
  <cp:lastModifiedBy>Анастасия Сергеева</cp:lastModifiedBy>
  <cp:revision>380</cp:revision>
  <cp:lastPrinted>2019-06-08T07:45:06Z</cp:lastPrinted>
  <dcterms:created xsi:type="dcterms:W3CDTF">2015-03-13T05:37:25Z</dcterms:created>
  <dcterms:modified xsi:type="dcterms:W3CDTF">2020-04-08T11:27:28Z</dcterms:modified>
</cp:coreProperties>
</file>