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65" d="100"/>
          <a:sy n="65" d="100"/>
        </p:scale>
        <p:origin x="-1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756F3B7-1123-4BE9-BE05-4EF26C0B1BA2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1B4208-5945-4CD7-8C56-15FE68616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971800" y="1500188"/>
            <a:ext cx="6172200" cy="1893887"/>
          </a:xfrm>
        </p:spPr>
        <p:txBody>
          <a:bodyPr/>
          <a:lstStyle/>
          <a:p>
            <a:r>
              <a:rPr lang="ru-RU" dirty="0" smtClean="0"/>
              <a:t>ГЕРМАНИЙ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Germanium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143372" y="1142984"/>
            <a:ext cx="3781428" cy="26860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b="1" dirty="0" smtClean="0"/>
              <a:t>Символ – </a:t>
            </a:r>
            <a:r>
              <a:rPr lang="ru-RU" b="1" dirty="0" err="1" smtClean="0"/>
              <a:t>Ge</a:t>
            </a:r>
            <a:endParaRPr lang="ru-RU" b="1" dirty="0" smtClean="0"/>
          </a:p>
          <a:p>
            <a:r>
              <a:rPr lang="ru-RU" b="1" smtClean="0"/>
              <a:t>Атомная масса </a:t>
            </a:r>
            <a:r>
              <a:rPr lang="ru-RU" b="1" dirty="0" smtClean="0"/>
              <a:t>- 72.59</a:t>
            </a:r>
          </a:p>
          <a:p>
            <a:r>
              <a:rPr lang="ru-RU" b="1" dirty="0" smtClean="0"/>
              <a:t>Плотность - 5.32</a:t>
            </a:r>
          </a:p>
          <a:p>
            <a:r>
              <a:rPr lang="ru-RU" b="1" dirty="0" smtClean="0"/>
              <a:t>Температура плавления - 937.4 °C</a:t>
            </a:r>
          </a:p>
          <a:p>
            <a:r>
              <a:rPr lang="ru-RU" b="1" dirty="0" smtClean="0"/>
              <a:t>Температура кипения - 2830 °C</a:t>
            </a:r>
            <a:endParaRPr lang="ru-RU" dirty="0"/>
          </a:p>
        </p:txBody>
      </p:sp>
      <p:pic>
        <p:nvPicPr>
          <p:cNvPr id="1027" name="Picture 3" descr="C:\Users\Kira\Desktop\bfgbg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2143140" cy="2495227"/>
          </a:xfrm>
          <a:prstGeom prst="rect">
            <a:avLst/>
          </a:prstGeom>
          <a:noFill/>
        </p:spPr>
      </p:pic>
      <p:pic>
        <p:nvPicPr>
          <p:cNvPr id="1028" name="Picture 4" descr="C:\Users\Kira\Desktop\dcdcd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14818"/>
            <a:ext cx="8072494" cy="420085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571472" y="4869160"/>
            <a:ext cx="7286676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rmAutofit fontScale="70000" lnSpcReduction="20000"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400" b="1" dirty="0" err="1"/>
              <a:t>Герма́ний</a:t>
            </a:r>
            <a:r>
              <a:rPr lang="ru-RU" sz="2400" dirty="0"/>
              <a:t> — химический элемент главной подгруппы 14 группы 4 периода периодической системы химических элементов Д. И. Менделеева, с атомным номером 32. Обозначается символом </a:t>
            </a:r>
            <a:r>
              <a:rPr lang="ru-RU" sz="2400" dirty="0" err="1"/>
              <a:t>Ge</a:t>
            </a:r>
            <a:r>
              <a:rPr lang="ru-RU" sz="2400" dirty="0"/>
              <a:t> (нем. </a:t>
            </a:r>
            <a:r>
              <a:rPr lang="ru-RU" sz="2400" i="1" dirty="0" err="1"/>
              <a:t>Germanium</a:t>
            </a:r>
            <a:r>
              <a:rPr lang="ru-RU" sz="2400" dirty="0"/>
              <a:t>). Простое вещество </a:t>
            </a:r>
            <a:r>
              <a:rPr lang="ru-RU" sz="2400" b="1" dirty="0" smtClean="0"/>
              <a:t>германий</a:t>
            </a:r>
            <a:r>
              <a:rPr lang="ru-RU" sz="2400" dirty="0"/>
              <a:t> — твёрдый металл серо-белого цвета, с металлическим блеском.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открытия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428736"/>
            <a:ext cx="4757742" cy="468632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smtClean="0"/>
              <a:t>Существование элемента </a:t>
            </a:r>
            <a:r>
              <a:rPr lang="ru-RU" dirty="0" err="1" smtClean="0"/>
              <a:t>экасилиция</a:t>
            </a:r>
            <a:r>
              <a:rPr lang="ru-RU" dirty="0" smtClean="0"/>
              <a:t> – аналога кремния предсказано Д.И. Менделеевым еще в 1871 г. А в 1886 г. один из профессоров </a:t>
            </a:r>
            <a:r>
              <a:rPr lang="ru-RU" dirty="0" err="1" smtClean="0"/>
              <a:t>Фрейбергской</a:t>
            </a:r>
            <a:r>
              <a:rPr lang="ru-RU" dirty="0" smtClean="0"/>
              <a:t> горной академии открыл новый минерал серебра – </a:t>
            </a:r>
            <a:r>
              <a:rPr lang="ru-RU" dirty="0" err="1" smtClean="0"/>
              <a:t>аргиродит</a:t>
            </a:r>
            <a:r>
              <a:rPr lang="ru-RU" dirty="0" smtClean="0"/>
              <a:t>. При химическом анализе нового минерала немецкий химик </a:t>
            </a:r>
            <a:r>
              <a:rPr lang="ru-RU" dirty="0" err="1" smtClean="0"/>
              <a:t>Клеменс</a:t>
            </a:r>
            <a:r>
              <a:rPr lang="ru-RU" dirty="0" smtClean="0"/>
              <a:t> </a:t>
            </a:r>
            <a:r>
              <a:rPr lang="ru-RU" dirty="0" err="1" smtClean="0"/>
              <a:t>Винклер</a:t>
            </a:r>
            <a:r>
              <a:rPr lang="ru-RU" dirty="0" smtClean="0"/>
              <a:t> обнаружил новый химический элемент. Первоначально </a:t>
            </a:r>
            <a:r>
              <a:rPr lang="ru-RU" dirty="0" err="1" smtClean="0"/>
              <a:t>Винклер</a:t>
            </a:r>
            <a:r>
              <a:rPr lang="ru-RU" dirty="0" smtClean="0"/>
              <a:t> хотел назвать новый элемент «нептунием», но это название было дано одному из </a:t>
            </a:r>
            <a:r>
              <a:rPr lang="ru-RU" dirty="0" err="1" smtClean="0"/>
              <a:t>предпологаемых</a:t>
            </a:r>
            <a:r>
              <a:rPr lang="ru-RU" dirty="0" smtClean="0"/>
              <a:t> элементов, поэтому элемент получил название в честь родины учёного —Германии.</a:t>
            </a:r>
            <a:endParaRPr lang="ru-RU" dirty="0"/>
          </a:p>
        </p:txBody>
      </p:sp>
      <p:pic>
        <p:nvPicPr>
          <p:cNvPr id="2050" name="Picture 2" descr="C:\Users\Kira\Desktop\winkler-cleme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643314"/>
            <a:ext cx="2214578" cy="3033972"/>
          </a:xfrm>
          <a:prstGeom prst="rect">
            <a:avLst/>
          </a:prstGeom>
          <a:noFill/>
        </p:spPr>
      </p:pic>
      <p:pic>
        <p:nvPicPr>
          <p:cNvPr id="2053" name="Picture 5" descr="C:\Users\Kira\Desktop\mendeleev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28604"/>
            <a:ext cx="2643206" cy="30173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7467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Физические свойства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14678" y="1285860"/>
            <a:ext cx="5214974" cy="492922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Германий - хрупкий, серебристо-белый полуметалл. Кристаллическая решетка устойчивой модификации, кубическая. Температурой кипения является 2850 °C, температурой плавления 938,25 °C, плотность германия составляет 5,33 кг/дм3.</a:t>
            </a:r>
          </a:p>
          <a:p>
            <a:r>
              <a:rPr lang="ru-RU" dirty="0" smtClean="0"/>
              <a:t>Германий - </a:t>
            </a:r>
            <a:r>
              <a:rPr lang="ru-RU" dirty="0" err="1" smtClean="0"/>
              <a:t>непрямозонный</a:t>
            </a:r>
            <a:r>
              <a:rPr lang="ru-RU" dirty="0" smtClean="0"/>
              <a:t> полупроводник.</a:t>
            </a:r>
          </a:p>
          <a:p>
            <a:r>
              <a:rPr lang="ru-RU" dirty="0" smtClean="0"/>
              <a:t>Статическая диэлектрическая проницаемость </a:t>
            </a:r>
            <a:r>
              <a:rPr lang="ru-RU" dirty="0" err="1" smtClean="0"/>
              <a:t>ε </a:t>
            </a:r>
            <a:r>
              <a:rPr lang="ru-RU" dirty="0" smtClean="0"/>
              <a:t>= 16,0</a:t>
            </a:r>
          </a:p>
          <a:p>
            <a:r>
              <a:rPr lang="ru-RU" dirty="0" smtClean="0"/>
              <a:t>Ширина запрещённой зоны (300 К) </a:t>
            </a:r>
            <a:r>
              <a:rPr lang="ru-RU" dirty="0" err="1" smtClean="0"/>
              <a:t>E</a:t>
            </a:r>
            <a:r>
              <a:rPr lang="ru-RU" baseline="-25000" dirty="0" err="1" smtClean="0"/>
              <a:t>g</a:t>
            </a:r>
            <a:r>
              <a:rPr lang="ru-RU" dirty="0" smtClean="0"/>
              <a:t> = 0,67 эВ</a:t>
            </a:r>
          </a:p>
          <a:p>
            <a:r>
              <a:rPr lang="ru-RU" dirty="0" smtClean="0"/>
              <a:t>Собственная концентрация n</a:t>
            </a:r>
            <a:r>
              <a:rPr lang="ru-RU" baseline="-25000" dirty="0" smtClean="0"/>
              <a:t>i</a:t>
            </a:r>
            <a:r>
              <a:rPr lang="ru-RU" dirty="0" smtClean="0"/>
              <a:t>=2,33·10</a:t>
            </a:r>
            <a:r>
              <a:rPr lang="ru-RU" baseline="30000" dirty="0" smtClean="0"/>
              <a:t>13</a:t>
            </a:r>
            <a:r>
              <a:rPr lang="ru-RU" dirty="0" smtClean="0"/>
              <a:t> см</a:t>
            </a:r>
            <a:r>
              <a:rPr lang="ru-RU" baseline="30000" dirty="0" smtClean="0"/>
              <a:t>−3</a:t>
            </a:r>
            <a:endParaRPr lang="ru-RU" dirty="0" smtClean="0"/>
          </a:p>
          <a:p>
            <a:r>
              <a:rPr lang="ru-RU" dirty="0" smtClean="0"/>
              <a:t>Эффективная масса:</a:t>
            </a:r>
          </a:p>
          <a:p>
            <a:pPr lvl="1"/>
            <a:r>
              <a:rPr lang="ru-RU" dirty="0" smtClean="0"/>
              <a:t>электронов, продольная: m</a:t>
            </a:r>
            <a:r>
              <a:rPr lang="ru-RU" baseline="-25000" dirty="0" smtClean="0"/>
              <a:t>II</a:t>
            </a:r>
            <a:r>
              <a:rPr lang="ru-RU" dirty="0" smtClean="0"/>
              <a:t>=1,58m</a:t>
            </a:r>
            <a:r>
              <a:rPr lang="ru-RU" baseline="-25000" dirty="0" smtClean="0"/>
              <a:t>0</a:t>
            </a:r>
            <a:r>
              <a:rPr lang="ru-RU" dirty="0" smtClean="0"/>
              <a:t>, m</a:t>
            </a:r>
            <a:r>
              <a:rPr lang="ru-RU" baseline="-25000" dirty="0" smtClean="0"/>
              <a:t>II</a:t>
            </a:r>
            <a:r>
              <a:rPr lang="ru-RU" dirty="0" smtClean="0"/>
              <a:t>=1,64m</a:t>
            </a:r>
            <a:r>
              <a:rPr lang="ru-RU" baseline="-25000" dirty="0" smtClean="0"/>
              <a:t>0</a:t>
            </a:r>
            <a:endParaRPr lang="ru-RU" dirty="0" smtClean="0"/>
          </a:p>
          <a:p>
            <a:pPr lvl="1"/>
            <a:r>
              <a:rPr lang="ru-RU" dirty="0" smtClean="0"/>
              <a:t>электронов, поперечная: m</a:t>
            </a:r>
            <a:r>
              <a:rPr lang="ru-RU" baseline="-25000" dirty="0" smtClean="0"/>
              <a:t>┴</a:t>
            </a:r>
            <a:r>
              <a:rPr lang="ru-RU" dirty="0" smtClean="0"/>
              <a:t>=0,0815m</a:t>
            </a:r>
            <a:r>
              <a:rPr lang="ru-RU" baseline="-25000" dirty="0" smtClean="0"/>
              <a:t>0</a:t>
            </a:r>
            <a:r>
              <a:rPr lang="ru-RU" dirty="0" smtClean="0"/>
              <a:t> , m</a:t>
            </a:r>
            <a:r>
              <a:rPr lang="ru-RU" baseline="-25000" dirty="0" smtClean="0"/>
              <a:t>┴</a:t>
            </a:r>
            <a:r>
              <a:rPr lang="ru-RU" dirty="0" smtClean="0"/>
              <a:t>=0,082m</a:t>
            </a:r>
            <a:r>
              <a:rPr lang="ru-RU" baseline="-25000" dirty="0" smtClean="0"/>
              <a:t>0</a:t>
            </a:r>
            <a:endParaRPr lang="ru-RU" dirty="0" smtClean="0"/>
          </a:p>
          <a:p>
            <a:pPr lvl="1"/>
            <a:r>
              <a:rPr lang="ru-RU" dirty="0" smtClean="0"/>
              <a:t>дырок, тяжелых: m</a:t>
            </a:r>
            <a:r>
              <a:rPr lang="ru-RU" baseline="-25000" dirty="0" smtClean="0"/>
              <a:t>hh</a:t>
            </a:r>
            <a:r>
              <a:rPr lang="ru-RU" dirty="0" smtClean="0"/>
              <a:t>=0,379m</a:t>
            </a:r>
            <a:r>
              <a:rPr lang="ru-RU" baseline="-25000" dirty="0" smtClean="0"/>
              <a:t>0</a:t>
            </a:r>
            <a:endParaRPr lang="ru-RU" dirty="0" smtClean="0"/>
          </a:p>
          <a:p>
            <a:pPr lvl="1"/>
            <a:r>
              <a:rPr lang="ru-RU" dirty="0" smtClean="0"/>
              <a:t>дырок, легких: m</a:t>
            </a:r>
            <a:r>
              <a:rPr lang="ru-RU" baseline="-25000" dirty="0" smtClean="0"/>
              <a:t>hl</a:t>
            </a:r>
            <a:r>
              <a:rPr lang="ru-RU" dirty="0" smtClean="0"/>
              <a:t>=0,042m</a:t>
            </a:r>
            <a:r>
              <a:rPr lang="ru-RU" baseline="-25000" dirty="0" smtClean="0"/>
              <a:t>0</a:t>
            </a:r>
            <a:endParaRPr lang="ru-RU" dirty="0" smtClean="0"/>
          </a:p>
          <a:p>
            <a:r>
              <a:rPr lang="ru-RU" dirty="0" smtClean="0"/>
              <a:t>Электронное сродство: </a:t>
            </a:r>
            <a:r>
              <a:rPr lang="ru-RU" dirty="0" err="1" smtClean="0"/>
              <a:t>χ </a:t>
            </a:r>
            <a:r>
              <a:rPr lang="ru-RU" dirty="0" smtClean="0"/>
              <a:t>= 4,0 эВ</a:t>
            </a:r>
          </a:p>
          <a:p>
            <a:r>
              <a:rPr lang="ru-RU" dirty="0" smtClean="0"/>
              <a:t>Легированный галлием германий в тонкой плёнке можно привести в сверхпроводящее состояние.</a:t>
            </a:r>
          </a:p>
          <a:p>
            <a:pPr>
              <a:buNone/>
            </a:pP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3074" name="Picture 2" descr="C:\Users\Kira\Desktop\600px-Polycrystalline-german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2500330" cy="2500330"/>
          </a:xfrm>
          <a:prstGeom prst="rect">
            <a:avLst/>
          </a:prstGeom>
          <a:noFill/>
        </p:spPr>
      </p:pic>
      <p:pic>
        <p:nvPicPr>
          <p:cNvPr id="3075" name="Picture 3" descr="C:\Users\Kira\Desktop\germ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143380"/>
            <a:ext cx="2181209" cy="2445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725470"/>
          </a:xfrm>
        </p:spPr>
        <p:txBody>
          <a:bodyPr/>
          <a:lstStyle/>
          <a:p>
            <a:r>
              <a:rPr lang="ru-RU" dirty="0" smtClean="0"/>
              <a:t>Химические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764704"/>
            <a:ext cx="7929618" cy="5715040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По химическим свойствам </a:t>
            </a:r>
            <a:r>
              <a:rPr lang="ru-RU" sz="1400" dirty="0" err="1" smtClean="0"/>
              <a:t>Ge</a:t>
            </a:r>
            <a:r>
              <a:rPr lang="ru-RU" sz="1400" dirty="0" smtClean="0"/>
              <a:t> напоминает кремний. При обычных условиях устойчив к кислороду, парам воды, разбавленным кислотам. В присутствии сильных комплексообразователей или окислителей, при нагревании германий реагирует с кислотами:</a:t>
            </a:r>
          </a:p>
          <a:p>
            <a:pPr>
              <a:buNone/>
            </a:pPr>
            <a:r>
              <a:rPr lang="ru-RU" sz="1400" dirty="0" err="1" smtClean="0"/>
              <a:t>Ge</a:t>
            </a:r>
            <a:r>
              <a:rPr lang="ru-RU" sz="1400" dirty="0" smtClean="0"/>
              <a:t> + H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SO</a:t>
            </a:r>
            <a:r>
              <a:rPr lang="ru-RU" sz="1400" baseline="-25000" dirty="0" smtClean="0"/>
              <a:t>4 (</a:t>
            </a:r>
            <a:r>
              <a:rPr lang="ru-RU" sz="1400" baseline="-25000" dirty="0" err="1" smtClean="0"/>
              <a:t>конц</a:t>
            </a:r>
            <a:r>
              <a:rPr lang="ru-RU" sz="1400" baseline="-25000" dirty="0" smtClean="0"/>
              <a:t>)</a:t>
            </a:r>
            <a:r>
              <a:rPr lang="ru-RU" sz="1400" dirty="0" smtClean="0"/>
              <a:t> = </a:t>
            </a:r>
            <a:r>
              <a:rPr lang="ru-RU" sz="1400" dirty="0" err="1" smtClean="0"/>
              <a:t>Ge</a:t>
            </a:r>
            <a:r>
              <a:rPr lang="ru-RU" sz="1400" dirty="0" smtClean="0"/>
              <a:t>(SO</a:t>
            </a:r>
            <a:r>
              <a:rPr lang="ru-RU" sz="1400" baseline="-25000" dirty="0" smtClean="0"/>
              <a:t>4</a:t>
            </a:r>
            <a:r>
              <a:rPr lang="ru-RU" sz="1400" dirty="0" smtClean="0"/>
              <a:t>)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+ 2SO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↑ + 4H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O,</a:t>
            </a:r>
          </a:p>
          <a:p>
            <a:r>
              <a:rPr lang="en-US" sz="1400" dirty="0" err="1" smtClean="0"/>
              <a:t>Ge</a:t>
            </a:r>
            <a:r>
              <a:rPr lang="en-US" sz="1400" dirty="0" smtClean="0"/>
              <a:t> </a:t>
            </a:r>
            <a:r>
              <a:rPr lang="ru-RU" sz="1400" dirty="0" smtClean="0"/>
              <a:t>реагирует с царской водкой:</a:t>
            </a:r>
          </a:p>
          <a:p>
            <a:pPr>
              <a:buNone/>
            </a:pPr>
            <a:r>
              <a:rPr lang="en-US" sz="1400" dirty="0" err="1" smtClean="0"/>
              <a:t>Ge</a:t>
            </a:r>
            <a:r>
              <a:rPr lang="en-US" sz="1400" dirty="0" smtClean="0"/>
              <a:t> + 4HNO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 + 12HCl = GeCl</a:t>
            </a:r>
            <a:r>
              <a:rPr lang="en-US" sz="1400" baseline="-25000" dirty="0" smtClean="0"/>
              <a:t>4</a:t>
            </a:r>
            <a:r>
              <a:rPr lang="en-US" sz="1400" dirty="0" smtClean="0"/>
              <a:t> + 4NO↑ + 8H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O.</a:t>
            </a:r>
          </a:p>
          <a:p>
            <a:r>
              <a:rPr lang="ru-RU" sz="1400" dirty="0" smtClean="0"/>
              <a:t>С растворами щёлочей германий взаимодействует в присутствии окислителей:</a:t>
            </a:r>
          </a:p>
          <a:p>
            <a:pPr>
              <a:buNone/>
            </a:pPr>
            <a:r>
              <a:rPr lang="ru-RU" sz="1400" dirty="0" err="1" smtClean="0"/>
              <a:t>Ge</a:t>
            </a:r>
            <a:r>
              <a:rPr lang="ru-RU" sz="1400" dirty="0" smtClean="0"/>
              <a:t> + 2NaOH + 2H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= Na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[</a:t>
            </a:r>
            <a:r>
              <a:rPr lang="ru-RU" sz="1400" dirty="0" err="1" smtClean="0"/>
              <a:t>Ge</a:t>
            </a:r>
            <a:r>
              <a:rPr lang="ru-RU" sz="1400" dirty="0" smtClean="0"/>
              <a:t>(OH)</a:t>
            </a:r>
            <a:r>
              <a:rPr lang="ru-RU" sz="1400" baseline="-25000" dirty="0" smtClean="0"/>
              <a:t>6</a:t>
            </a:r>
            <a:r>
              <a:rPr lang="ru-RU" sz="1400" dirty="0" smtClean="0"/>
              <a:t>].</a:t>
            </a:r>
          </a:p>
          <a:p>
            <a:r>
              <a:rPr lang="ru-RU" sz="1400" dirty="0" smtClean="0"/>
              <a:t>При нагревании на воздухе до 700 °C </a:t>
            </a:r>
            <a:r>
              <a:rPr lang="ru-RU" sz="1400" dirty="0" err="1" smtClean="0"/>
              <a:t>Ge</a:t>
            </a:r>
            <a:r>
              <a:rPr lang="ru-RU" sz="1400" dirty="0" smtClean="0"/>
              <a:t> загорается при температуре образуется диоксид германия GeO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. </a:t>
            </a:r>
            <a:r>
              <a:rPr lang="ru-RU" sz="1400" dirty="0" err="1" smtClean="0"/>
              <a:t>Ge</a:t>
            </a:r>
            <a:r>
              <a:rPr lang="ru-RU" sz="1400" dirty="0" smtClean="0"/>
              <a:t> легко взаимодействует с галогенами и серой:</a:t>
            </a:r>
          </a:p>
          <a:p>
            <a:pPr>
              <a:buNone/>
            </a:pPr>
            <a:r>
              <a:rPr lang="ru-RU" sz="1400" dirty="0" err="1" smtClean="0"/>
              <a:t>Ge</a:t>
            </a:r>
            <a:r>
              <a:rPr lang="ru-RU" sz="1400" dirty="0" smtClean="0"/>
              <a:t> + 2I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= GeI</a:t>
            </a:r>
            <a:r>
              <a:rPr lang="ru-RU" sz="1400" baseline="-25000" dirty="0" smtClean="0"/>
              <a:t>4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GeS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растворяется в щелочах и сульфидах аммония или щелочных металлов:</a:t>
            </a:r>
          </a:p>
          <a:p>
            <a:pPr>
              <a:buNone/>
            </a:pPr>
            <a:r>
              <a:rPr lang="ru-RU" sz="1400" dirty="0" smtClean="0"/>
              <a:t>GeS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+ 6NaOH = Na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[</a:t>
            </a:r>
            <a:r>
              <a:rPr lang="ru-RU" sz="1400" dirty="0" err="1" smtClean="0"/>
              <a:t>Ge</a:t>
            </a:r>
            <a:r>
              <a:rPr lang="ru-RU" sz="1400" dirty="0" smtClean="0"/>
              <a:t>(OH)</a:t>
            </a:r>
            <a:r>
              <a:rPr lang="ru-RU" sz="1400" baseline="-25000" dirty="0" smtClean="0"/>
              <a:t>6</a:t>
            </a:r>
            <a:r>
              <a:rPr lang="ru-RU" sz="1400" dirty="0" smtClean="0"/>
              <a:t>] + 2Na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S,</a:t>
            </a:r>
          </a:p>
          <a:p>
            <a:r>
              <a:rPr lang="ru-RU" sz="1400" dirty="0" smtClean="0"/>
              <a:t>Оксид германия (IV) GeO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, — белое кристаллическое вещество, существующее в двух модификациях. Одна из модификаций частично растворима в воде с образование сложных германиевых кислот. Проявляет </a:t>
            </a:r>
            <a:r>
              <a:rPr lang="ru-RU" sz="1400" dirty="0" err="1" smtClean="0"/>
              <a:t>амфотерные</a:t>
            </a:r>
            <a:r>
              <a:rPr lang="ru-RU" sz="1400" dirty="0" smtClean="0"/>
              <a:t> свойства.</a:t>
            </a:r>
          </a:p>
          <a:p>
            <a:r>
              <a:rPr lang="ru-RU" sz="1400" dirty="0" smtClean="0"/>
              <a:t>С щелочами GeO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взаимодействует как кислотный оксид:</a:t>
            </a:r>
          </a:p>
          <a:p>
            <a:pPr>
              <a:buNone/>
            </a:pPr>
            <a:r>
              <a:rPr lang="ru-RU" sz="1400" dirty="0" smtClean="0"/>
              <a:t>GeO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+ 2NaOH = Na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GeO</a:t>
            </a:r>
            <a:r>
              <a:rPr lang="ru-RU" sz="1400" baseline="-25000" dirty="0" smtClean="0"/>
              <a:t>3</a:t>
            </a:r>
            <a:r>
              <a:rPr lang="ru-RU" sz="1400" dirty="0" smtClean="0"/>
              <a:t> + H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O.</a:t>
            </a:r>
          </a:p>
          <a:p>
            <a:r>
              <a:rPr lang="ru-RU" sz="1400" baseline="-25000" dirty="0" smtClean="0"/>
              <a:t>GeO2</a:t>
            </a:r>
            <a:r>
              <a:rPr lang="ru-RU" sz="1400" dirty="0" smtClean="0"/>
              <a:t> взаимодействует с кислотами:</a:t>
            </a:r>
          </a:p>
          <a:p>
            <a:pPr>
              <a:buNone/>
            </a:pPr>
            <a:r>
              <a:rPr lang="ru-RU" sz="1400" dirty="0" smtClean="0"/>
              <a:t>GeO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+ 4HCl = GeCl</a:t>
            </a:r>
            <a:r>
              <a:rPr lang="ru-RU" sz="1400" baseline="-25000" dirty="0" smtClean="0"/>
              <a:t>4</a:t>
            </a:r>
            <a:r>
              <a:rPr lang="ru-RU" sz="1400" dirty="0" smtClean="0"/>
              <a:t> + 2H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O.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Получение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285860"/>
            <a:ext cx="7467600" cy="4873752"/>
          </a:xfrm>
        </p:spPr>
        <p:txBody>
          <a:bodyPr/>
          <a:lstStyle/>
          <a:p>
            <a:r>
              <a:rPr lang="ru-RU" dirty="0" smtClean="0"/>
              <a:t>Германий встречается в виде примеси к полиметаллическим, никелевым, вольфрамовым рудам, а также в силикатах. В результате сложных и трудоёмких операций по обогащению руды и её концентрированию германий выделяют в виде оксида GeO</a:t>
            </a:r>
            <a:r>
              <a:rPr lang="ru-RU" baseline="-25000" dirty="0" smtClean="0"/>
              <a:t>2</a:t>
            </a:r>
            <a:r>
              <a:rPr lang="ru-RU" dirty="0" smtClean="0"/>
              <a:t>, который восстанавливают водородом при 600 °C до простого вещества:</a:t>
            </a:r>
          </a:p>
          <a:p>
            <a:r>
              <a:rPr lang="ru-RU" dirty="0" smtClean="0"/>
              <a:t>GeO</a:t>
            </a:r>
            <a:r>
              <a:rPr lang="ru-RU" baseline="-25000" dirty="0" smtClean="0"/>
              <a:t>2</a:t>
            </a:r>
            <a:r>
              <a:rPr lang="ru-RU" dirty="0" smtClean="0"/>
              <a:t> + 2H</a:t>
            </a:r>
            <a:r>
              <a:rPr lang="ru-RU" baseline="-25000" dirty="0" smtClean="0"/>
              <a:t>2</a:t>
            </a:r>
            <a:r>
              <a:rPr lang="ru-RU" dirty="0" smtClean="0"/>
              <a:t> = </a:t>
            </a:r>
            <a:r>
              <a:rPr lang="ru-RU" dirty="0" err="1" smtClean="0"/>
              <a:t>Ge</a:t>
            </a:r>
            <a:r>
              <a:rPr lang="ru-RU" dirty="0" smtClean="0"/>
              <a:t> + 2H</a:t>
            </a:r>
            <a:r>
              <a:rPr lang="ru-RU" baseline="-25000" dirty="0" smtClean="0"/>
              <a:t>2</a:t>
            </a:r>
            <a:r>
              <a:rPr lang="ru-RU" dirty="0" smtClean="0"/>
              <a:t>O.Путём метода зонной плавки происходит получение чистого германия, что делает одним из самых чистых материалов, когда-либо полученных.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Kira\Desktop\dv dvd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500042"/>
            <a:ext cx="8001056" cy="58515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/>
          <a:lstStyle/>
          <a:p>
            <a:r>
              <a:rPr lang="ru-RU" dirty="0" smtClean="0"/>
              <a:t>Нахождение в природе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8358214" cy="4357718"/>
          </a:xfrm>
        </p:spPr>
        <p:txBody>
          <a:bodyPr>
            <a:noAutofit/>
          </a:bodyPr>
          <a:lstStyle/>
          <a:p>
            <a:r>
              <a:rPr lang="ru-RU" sz="1400" dirty="0" smtClean="0"/>
              <a:t>Общее содержание германия в земной коре 1,5·10</a:t>
            </a:r>
            <a:r>
              <a:rPr lang="ru-RU" sz="1400" baseline="30000" dirty="0" smtClean="0"/>
              <a:t>−4</a:t>
            </a:r>
            <a:r>
              <a:rPr lang="ru-RU" sz="1400" dirty="0" smtClean="0"/>
              <a:t>% по массе, то есть больше, чем, например, сурьмы, серебра, висмута.</a:t>
            </a:r>
          </a:p>
          <a:p>
            <a:r>
              <a:rPr lang="ru-RU" sz="1400" dirty="0" smtClean="0"/>
              <a:t>Собственные минералы германия встречаются исключительно редко. Почти все они представляют собой </a:t>
            </a:r>
            <a:r>
              <a:rPr lang="ru-RU" sz="1400" dirty="0" err="1" smtClean="0"/>
              <a:t>сульфосоли</a:t>
            </a:r>
            <a:r>
              <a:rPr lang="ru-RU" sz="1400" dirty="0" smtClean="0"/>
              <a:t>: </a:t>
            </a:r>
            <a:r>
              <a:rPr lang="ru-RU" sz="1400" dirty="0" err="1" smtClean="0"/>
              <a:t>германит</a:t>
            </a:r>
            <a:r>
              <a:rPr lang="ru-RU" sz="1400" dirty="0" smtClean="0"/>
              <a:t> Cu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(</a:t>
            </a:r>
            <a:r>
              <a:rPr lang="ru-RU" sz="1400" dirty="0" err="1" smtClean="0"/>
              <a:t>Cu</a:t>
            </a:r>
            <a:r>
              <a:rPr lang="ru-RU" sz="1400" dirty="0" smtClean="0"/>
              <a:t>, </a:t>
            </a:r>
            <a:r>
              <a:rPr lang="ru-RU" sz="1400" dirty="0" err="1" smtClean="0"/>
              <a:t>Fe</a:t>
            </a:r>
            <a:r>
              <a:rPr lang="ru-RU" sz="1400" dirty="0" smtClean="0"/>
              <a:t>, </a:t>
            </a:r>
            <a:r>
              <a:rPr lang="ru-RU" sz="1400" dirty="0" err="1" smtClean="0"/>
              <a:t>Ge</a:t>
            </a:r>
            <a:r>
              <a:rPr lang="ru-RU" sz="1400" dirty="0" smtClean="0"/>
              <a:t>, </a:t>
            </a:r>
            <a:r>
              <a:rPr lang="ru-RU" sz="1400" dirty="0" err="1" smtClean="0"/>
              <a:t>Zn</a:t>
            </a:r>
            <a:r>
              <a:rPr lang="ru-RU" sz="1400" dirty="0" smtClean="0"/>
              <a:t>)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 (S, </a:t>
            </a:r>
            <a:r>
              <a:rPr lang="ru-RU" sz="1400" dirty="0" err="1" smtClean="0"/>
              <a:t>As</a:t>
            </a:r>
            <a:r>
              <a:rPr lang="ru-RU" sz="1400" dirty="0" smtClean="0"/>
              <a:t>)</a:t>
            </a:r>
            <a:r>
              <a:rPr lang="ru-RU" sz="1400" baseline="-25000" dirty="0" smtClean="0"/>
              <a:t>4</a:t>
            </a:r>
            <a:r>
              <a:rPr lang="ru-RU" sz="1400" dirty="0" smtClean="0"/>
              <a:t> (6 — 10 % </a:t>
            </a:r>
            <a:r>
              <a:rPr lang="ru-RU" sz="1400" dirty="0" err="1" smtClean="0"/>
              <a:t>Ge</a:t>
            </a:r>
            <a:r>
              <a:rPr lang="ru-RU" sz="1400" dirty="0" smtClean="0"/>
              <a:t>), </a:t>
            </a:r>
            <a:r>
              <a:rPr lang="ru-RU" sz="1400" dirty="0" err="1" smtClean="0"/>
              <a:t>аргиродит</a:t>
            </a:r>
            <a:r>
              <a:rPr lang="ru-RU" sz="1400" dirty="0" smtClean="0"/>
              <a:t> Ag</a:t>
            </a:r>
            <a:r>
              <a:rPr lang="ru-RU" sz="1400" baseline="-25000" dirty="0" smtClean="0"/>
              <a:t>8</a:t>
            </a:r>
            <a:r>
              <a:rPr lang="ru-RU" sz="1400" dirty="0" smtClean="0"/>
              <a:t>GeS</a:t>
            </a:r>
            <a:r>
              <a:rPr lang="ru-RU" sz="1400" baseline="-25000" dirty="0" smtClean="0"/>
              <a:t>6</a:t>
            </a:r>
            <a:r>
              <a:rPr lang="ru-RU" sz="1400" dirty="0" smtClean="0"/>
              <a:t> (3,6 — 7 % </a:t>
            </a:r>
            <a:r>
              <a:rPr lang="ru-RU" sz="1400" dirty="0" err="1" smtClean="0"/>
              <a:t>Ge</a:t>
            </a:r>
            <a:r>
              <a:rPr lang="ru-RU" sz="1400" dirty="0" smtClean="0"/>
              <a:t>), </a:t>
            </a:r>
            <a:r>
              <a:rPr lang="ru-RU" sz="1400" dirty="0" err="1" smtClean="0"/>
              <a:t>конфильдит</a:t>
            </a:r>
            <a:r>
              <a:rPr lang="ru-RU" sz="1400" dirty="0" smtClean="0"/>
              <a:t> Ag</a:t>
            </a:r>
            <a:r>
              <a:rPr lang="ru-RU" sz="1400" baseline="-25000" dirty="0" smtClean="0"/>
              <a:t>8</a:t>
            </a:r>
            <a:r>
              <a:rPr lang="ru-RU" sz="1400" dirty="0" smtClean="0"/>
              <a:t>(</a:t>
            </a:r>
            <a:r>
              <a:rPr lang="ru-RU" sz="1400" dirty="0" err="1" smtClean="0"/>
              <a:t>Sn</a:t>
            </a:r>
            <a:r>
              <a:rPr lang="ru-RU" sz="1400" dirty="0" smtClean="0"/>
              <a:t>, </a:t>
            </a:r>
            <a:r>
              <a:rPr lang="ru-RU" sz="1400" dirty="0" err="1" smtClean="0"/>
              <a:t>Ge</a:t>
            </a:r>
            <a:r>
              <a:rPr lang="ru-RU" sz="1400" dirty="0" smtClean="0"/>
              <a:t>) S</a:t>
            </a:r>
            <a:r>
              <a:rPr lang="ru-RU" sz="1400" baseline="-25000" dirty="0" smtClean="0"/>
              <a:t>6</a:t>
            </a:r>
            <a:r>
              <a:rPr lang="ru-RU" sz="1400" dirty="0" smtClean="0"/>
              <a:t> (до 2 % </a:t>
            </a:r>
            <a:r>
              <a:rPr lang="ru-RU" sz="1400" dirty="0" err="1" smtClean="0"/>
              <a:t>Ge</a:t>
            </a:r>
            <a:r>
              <a:rPr lang="ru-RU" sz="1400" dirty="0" smtClean="0"/>
              <a:t>) и др. редкие минералы (</a:t>
            </a:r>
            <a:r>
              <a:rPr lang="ru-RU" sz="1400" dirty="0" err="1" smtClean="0"/>
              <a:t>ультрабазит</a:t>
            </a:r>
            <a:r>
              <a:rPr lang="ru-RU" sz="1400" dirty="0" smtClean="0"/>
              <a:t>, </a:t>
            </a:r>
            <a:r>
              <a:rPr lang="ru-RU" sz="1400" dirty="0" err="1" smtClean="0"/>
              <a:t>ранерит</a:t>
            </a:r>
            <a:r>
              <a:rPr lang="ru-RU" sz="1400" dirty="0" smtClean="0"/>
              <a:t>, </a:t>
            </a:r>
            <a:r>
              <a:rPr lang="ru-RU" sz="1400" dirty="0" err="1" smtClean="0"/>
              <a:t>франкеит</a:t>
            </a:r>
            <a:r>
              <a:rPr lang="ru-RU" sz="1400" dirty="0" smtClean="0"/>
              <a:t>). </a:t>
            </a:r>
          </a:p>
          <a:p>
            <a:r>
              <a:rPr lang="ru-RU" sz="1400" dirty="0" smtClean="0"/>
              <a:t>Основная масса германия рассеяна в земной коре в большом числе горных пород и минералов. Так, например, в некоторых сфалеритах содержание германия достигает килограммов на тонну, в </a:t>
            </a:r>
            <a:r>
              <a:rPr lang="ru-RU" sz="1400" dirty="0" err="1" smtClean="0"/>
              <a:t>энаргитах</a:t>
            </a:r>
            <a:r>
              <a:rPr lang="ru-RU" sz="1400" dirty="0" smtClean="0"/>
              <a:t> до 5 кг/т, в </a:t>
            </a:r>
            <a:r>
              <a:rPr lang="ru-RU" sz="1400" dirty="0" err="1" smtClean="0"/>
              <a:t>пираргирите</a:t>
            </a:r>
            <a:r>
              <a:rPr lang="ru-RU" sz="1400" dirty="0" smtClean="0"/>
              <a:t> до 10 кг/т, в </a:t>
            </a:r>
            <a:r>
              <a:rPr lang="ru-RU" sz="1400" dirty="0" err="1" smtClean="0"/>
              <a:t>сульваните</a:t>
            </a:r>
            <a:r>
              <a:rPr lang="ru-RU" sz="1400" dirty="0" smtClean="0"/>
              <a:t> и </a:t>
            </a:r>
            <a:r>
              <a:rPr lang="ru-RU" sz="1400" dirty="0" err="1" smtClean="0"/>
              <a:t>франкеите</a:t>
            </a:r>
            <a:r>
              <a:rPr lang="ru-RU" sz="1400" dirty="0" smtClean="0"/>
              <a:t> 1 кг/т, в других сульфидах и силикатах — сотни и десятки г/т. </a:t>
            </a:r>
          </a:p>
          <a:p>
            <a:r>
              <a:rPr lang="ru-RU" sz="1400" dirty="0" smtClean="0"/>
              <a:t>Германий концентрируется в месторождениях многих металлов — в сульфидных рудах цветных металлов, в железных рудах, в некоторых окисных минералах (хромите, магнетите, рутиле и др.), в гранитах, диабазах и базальтах. Кроме того, германий присутствует почти во всех силикатах, в некоторых месторождениях каменного угля и нефти. </a:t>
            </a:r>
          </a:p>
          <a:p>
            <a:r>
              <a:rPr lang="ru-RU" sz="1400" dirty="0" smtClean="0"/>
              <a:t>Концентрация германия в морской воде 6·10</a:t>
            </a:r>
            <a:r>
              <a:rPr lang="ru-RU" sz="1400" baseline="30000" dirty="0" smtClean="0"/>
              <a:t>−5</a:t>
            </a:r>
            <a:r>
              <a:rPr lang="ru-RU" sz="1400" dirty="0" smtClean="0"/>
              <a:t> мг/л.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Применение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142984"/>
            <a:ext cx="6000792" cy="48577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Производство транзисторов и микросхем. </a:t>
            </a:r>
          </a:p>
          <a:p>
            <a:r>
              <a:rPr lang="ru-RU" dirty="0" smtClean="0"/>
              <a:t>Тонкие пленки </a:t>
            </a:r>
            <a:r>
              <a:rPr lang="ru-RU" dirty="0" err="1" smtClean="0"/>
              <a:t>Ge</a:t>
            </a:r>
            <a:r>
              <a:rPr lang="ru-RU" dirty="0" smtClean="0"/>
              <a:t>, нанесенные на стекло, применяют в качестве сопротивлений в радарных установках. </a:t>
            </a:r>
          </a:p>
          <a:p>
            <a:r>
              <a:rPr lang="ru-RU" dirty="0" smtClean="0"/>
              <a:t>Сплавы </a:t>
            </a:r>
            <a:r>
              <a:rPr lang="ru-RU" dirty="0" err="1" smtClean="0"/>
              <a:t>Ge</a:t>
            </a:r>
            <a:r>
              <a:rPr lang="ru-RU" dirty="0" smtClean="0"/>
              <a:t> с металлами используются в датчиках и детекторах. </a:t>
            </a:r>
          </a:p>
          <a:p>
            <a:r>
              <a:rPr lang="ru-RU" dirty="0" smtClean="0"/>
              <a:t>Диоксид германия применяют в производстве стекол, пропускающих инфракрасное излучение.</a:t>
            </a:r>
          </a:p>
          <a:p>
            <a:r>
              <a:rPr lang="ru-RU" dirty="0" err="1" smtClean="0"/>
              <a:t>Теллурид</a:t>
            </a:r>
            <a:r>
              <a:rPr lang="ru-RU" dirty="0" smtClean="0"/>
              <a:t> германия издавна применяется как стабильный термоэлектрический материал и компонент термоэлектрических сплавов(</a:t>
            </a:r>
            <a:r>
              <a:rPr lang="ru-RU" dirty="0" err="1" smtClean="0"/>
              <a:t>термо-э.д.с</a:t>
            </a:r>
            <a:r>
              <a:rPr lang="ru-RU" dirty="0" smtClean="0"/>
              <a:t> 50 мкВ/К). </a:t>
            </a:r>
          </a:p>
          <a:p>
            <a:r>
              <a:rPr lang="ru-RU" dirty="0" smtClean="0"/>
              <a:t>Металлический германий сверхвысокой чистоты в производстве линз, и призм инфракрасной оптики. </a:t>
            </a:r>
          </a:p>
          <a:p>
            <a:r>
              <a:rPr lang="ru-RU" dirty="0" smtClean="0"/>
              <a:t>Применяется также в </a:t>
            </a:r>
            <a:r>
              <a:rPr lang="ru-RU" dirty="0" err="1" smtClean="0"/>
              <a:t>оптиковолоконных</a:t>
            </a:r>
            <a:r>
              <a:rPr lang="ru-RU" dirty="0" smtClean="0"/>
              <a:t> системах (добавки </a:t>
            </a:r>
            <a:r>
              <a:rPr lang="ru-RU" dirty="0" err="1" smtClean="0"/>
              <a:t>тетрафторида</a:t>
            </a:r>
            <a:r>
              <a:rPr lang="ru-RU" dirty="0" smtClean="0"/>
              <a:t> германия в стекловолокно) и в электронных полупроводниковых диодах.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Kira\Desktop\v bv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500042"/>
            <a:ext cx="2250261" cy="1500174"/>
          </a:xfrm>
          <a:prstGeom prst="rect">
            <a:avLst/>
          </a:prstGeom>
          <a:noFill/>
        </p:spPr>
      </p:pic>
      <p:pic>
        <p:nvPicPr>
          <p:cNvPr id="6147" name="Picture 3" descr="C:\Users\Kira\Desktop\hn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500306"/>
            <a:ext cx="2190765" cy="1643074"/>
          </a:xfrm>
          <a:prstGeom prst="rect">
            <a:avLst/>
          </a:prstGeom>
          <a:noFill/>
        </p:spPr>
      </p:pic>
      <p:pic>
        <p:nvPicPr>
          <p:cNvPr id="6148" name="Picture 4" descr="C:\Users\Kira\Desktop\germaniu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5286388"/>
            <a:ext cx="2928958" cy="1415749"/>
          </a:xfrm>
          <a:prstGeom prst="rect">
            <a:avLst/>
          </a:prstGeom>
          <a:noFill/>
        </p:spPr>
      </p:pic>
      <p:pic>
        <p:nvPicPr>
          <p:cNvPr id="6149" name="Picture 5" descr="C:\Users\Kira\Desktop\FibreOpti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4643446"/>
            <a:ext cx="2531646" cy="2000264"/>
          </a:xfrm>
          <a:prstGeom prst="rect">
            <a:avLst/>
          </a:prstGeom>
          <a:noFill/>
        </p:spPr>
      </p:pic>
      <p:pic>
        <p:nvPicPr>
          <p:cNvPr id="6150" name="Picture 6" descr="C:\Users\Kira\Desktop\20100309135759-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5286388"/>
            <a:ext cx="2181223" cy="1454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ira\Desktop\bb824f5bbd44158da373d47816ecf93e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785786" y="428604"/>
            <a:ext cx="7500990" cy="65948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7467600" cy="1143000"/>
          </a:xfrm>
        </p:spPr>
        <p:txBody>
          <a:bodyPr/>
          <a:lstStyle/>
          <a:p>
            <a:r>
              <a:rPr lang="ru-RU" dirty="0" smtClean="0"/>
              <a:t>Биологическая роль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357298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Германий обнаружен в животных и растительных организмах. Малые количества германия не оказывают физиологического действия на растения, но токсичны в больших количествах. Германий нетоксичен для плесневых грибков.</a:t>
            </a:r>
          </a:p>
          <a:p>
            <a:r>
              <a:rPr lang="ru-RU" dirty="0" smtClean="0"/>
              <a:t>Для животных германий </a:t>
            </a:r>
            <a:r>
              <a:rPr lang="ru-RU" dirty="0" err="1" smtClean="0"/>
              <a:t>малотоксичен</a:t>
            </a:r>
            <a:r>
              <a:rPr lang="ru-RU" dirty="0" smtClean="0"/>
              <a:t>. У соединений германия не обнаружено фармакологическое действие. Допустимая концентрация германия и его оксида в воздухе — 2 мг/м³, то есть такая же, как и для асбестовой пыли.</a:t>
            </a:r>
          </a:p>
          <a:p>
            <a:r>
              <a:rPr lang="ru-RU" dirty="0" smtClean="0"/>
              <a:t>Соединения двухвалентного германия значительно более токсичны.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ira\Desktop\mumuymm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-428652"/>
            <a:ext cx="9396536" cy="9144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Интересные факты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Германий примерно также хрупок, как и стекло</a:t>
            </a:r>
          </a:p>
          <a:p>
            <a:r>
              <a:rPr lang="ru-RU" b="1" dirty="0" smtClean="0"/>
              <a:t>Некоторые справочники утверждают, что элемент №32 серебристого цвета, но это не всегда верно: цвет германия зависит от обработки его поверхности. Иногда он кажется почти черным, иногда похож на сталь, но иногда бывает и серебристым.</a:t>
            </a:r>
          </a:p>
          <a:p>
            <a:r>
              <a:rPr lang="ru-RU" b="1" dirty="0" smtClean="0"/>
              <a:t>Германий обнаружен на Солнце и в метеоритах.</a:t>
            </a:r>
          </a:p>
          <a:p>
            <a:r>
              <a:rPr lang="ru-RU" b="1" dirty="0" smtClean="0"/>
              <a:t>Ни одно из полученных до сих пор элементоорганических соединений германия не ядовито, в то время как большинство свинец и оловоорганических соединений (эти элементы – аналоги германия) токсичны.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ira\Desktop\art-лис-фото-улыбка-25903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536" y="0"/>
            <a:ext cx="1029758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f927c197baf661a80a322dd4866e87609cb5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599</TotalTime>
  <Words>364</Words>
  <Application>Microsoft Office PowerPoint</Application>
  <PresentationFormat>Экран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ГЕРМАНИЙ Germanium</vt:lpstr>
      <vt:lpstr>Слайд 2</vt:lpstr>
      <vt:lpstr>История открытия  </vt:lpstr>
      <vt:lpstr>    Физические свойства </vt:lpstr>
      <vt:lpstr>Химические свойства</vt:lpstr>
      <vt:lpstr>Получение </vt:lpstr>
      <vt:lpstr>Нахождение в природе </vt:lpstr>
      <vt:lpstr>Применение </vt:lpstr>
      <vt:lpstr>Биологическая роль</vt:lpstr>
      <vt:lpstr>Интересные факты </vt:lpstr>
      <vt:lpstr>Слайд 11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ГЕРМАНИЙ Germanium</dc:title>
  <dc:creator>www.MRMARKER.ru</dc:creator>
  <cp:lastModifiedBy>Notebook</cp:lastModifiedBy>
  <cp:revision>59</cp:revision>
  <dcterms:created xsi:type="dcterms:W3CDTF">2014-02-22T06:02:44Z</dcterms:created>
  <dcterms:modified xsi:type="dcterms:W3CDTF">2015-10-13T12:46:55Z</dcterms:modified>
</cp:coreProperties>
</file>