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93" r:id="rId3"/>
    <p:sldId id="283" r:id="rId4"/>
    <p:sldId id="287" r:id="rId5"/>
    <p:sldId id="298" r:id="rId6"/>
    <p:sldId id="284" r:id="rId7"/>
    <p:sldId id="297" r:id="rId8"/>
    <p:sldId id="299" r:id="rId9"/>
    <p:sldId id="300" r:id="rId10"/>
    <p:sldId id="306" r:id="rId11"/>
    <p:sldId id="309" r:id="rId12"/>
    <p:sldId id="310" r:id="rId13"/>
    <p:sldId id="311" r:id="rId14"/>
    <p:sldId id="301" r:id="rId15"/>
    <p:sldId id="308" r:id="rId16"/>
    <p:sldId id="307" r:id="rId17"/>
    <p:sldId id="302" r:id="rId18"/>
    <p:sldId id="303" r:id="rId19"/>
    <p:sldId id="305" r:id="rId20"/>
    <p:sldId id="321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59" autoAdjust="0"/>
  </p:normalViewPr>
  <p:slideViewPr>
    <p:cSldViewPr>
      <p:cViewPr>
        <p:scale>
          <a:sx n="70" d="100"/>
          <a:sy n="70" d="100"/>
        </p:scale>
        <p:origin x="-2094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2012\&#1048;&#1044;&#1054;\&#1057;&#1090;&#1091;&#1076;&#1077;&#1085;&#1090;&#1099;\&#1057;&#1090;&#1091;&#1076;&#1077;&#1085;&#1090;_&#1074;&#1089;&#1077;_&#1088;&#1077;&#1079;&#1091;&#1083;&#1100;&#1090;&#1072;&#1090;&#1099;_&#1048;&#1044;&#1054;_2012%20&#1042;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2012\&#1048;&#1044;&#1054;\&#1057;&#1090;&#1091;&#1076;&#1077;&#1085;&#1090;&#1099;\&#1057;&#1090;&#1091;&#1076;&#1077;&#1085;&#1090;_&#1074;&#1089;&#1077;_&#1088;&#1077;&#1079;&#1091;&#1083;&#1100;&#1090;&#1072;&#1090;&#1099;_&#1048;&#1044;&#1054;_201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5"/>
            </a:solidFill>
            <a:ln w="10000" cap="flat" cmpd="sng" algn="ctr">
              <a:solidFill>
                <a:schemeClr val="accent5"/>
              </a:solidFill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c:spPr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Val val="1"/>
          </c:dLbls>
          <c:cat>
            <c:strRef>
              <c:f>Вопрос8!$C$18:$H$18</c:f>
              <c:strCache>
                <c:ptCount val="6"/>
                <c:pt idx="0">
                  <c:v>файлы не открываются</c:v>
                </c:pt>
                <c:pt idx="1">
                  <c:v>не могу выбрать вариант задания</c:v>
                </c:pt>
                <c:pt idx="2">
                  <c:v>нет совсем или недостаточно материалов</c:v>
                </c:pt>
                <c:pt idx="3">
                  <c:v>сложно найти нужный материал </c:v>
                </c:pt>
                <c:pt idx="4">
                  <c:v>нет требований к оформлению заданий/работ</c:v>
                </c:pt>
                <c:pt idx="5">
                  <c:v>не соответствуют требованиям преподавателя</c:v>
                </c:pt>
              </c:strCache>
            </c:strRef>
          </c:cat>
          <c:val>
            <c:numRef>
              <c:f>Вопрос8!$C$19:$H$19</c:f>
              <c:numCache>
                <c:formatCode>0.0</c:formatCode>
                <c:ptCount val="6"/>
                <c:pt idx="0">
                  <c:v>24.064171122994793</c:v>
                </c:pt>
                <c:pt idx="1">
                  <c:v>18.716577540106929</c:v>
                </c:pt>
                <c:pt idx="2">
                  <c:v>31.016042780748666</c:v>
                </c:pt>
                <c:pt idx="3">
                  <c:v>48.128342245989806</c:v>
                </c:pt>
                <c:pt idx="4">
                  <c:v>18.181818181818322</c:v>
                </c:pt>
                <c:pt idx="5">
                  <c:v>16.04278074866297</c:v>
                </c:pt>
              </c:numCache>
            </c:numRef>
          </c:val>
        </c:ser>
        <c:axId val="74661888"/>
        <c:axId val="74664192"/>
      </c:barChart>
      <c:catAx>
        <c:axId val="7466188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4664192"/>
        <c:crosses val="autoZero"/>
        <c:auto val="1"/>
        <c:lblAlgn val="ctr"/>
        <c:lblOffset val="100"/>
      </c:catAx>
      <c:valAx>
        <c:axId val="74664192"/>
        <c:scaling>
          <c:orientation val="minMax"/>
          <c:max val="100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74661888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3"/>
          <c:order val="0"/>
          <c:tx>
            <c:strRef>
              <c:f>Вопрос9!$B$8</c:f>
              <c:strCache>
                <c:ptCount val="1"/>
                <c:pt idx="0">
                  <c:v>Итого</c:v>
                </c:pt>
              </c:strCache>
            </c:strRef>
          </c:tx>
          <c:dPt>
            <c:idx val="0"/>
            <c:spPr>
              <a:solidFill>
                <a:schemeClr val="accent5"/>
              </a:solidFill>
            </c:spPr>
          </c:dPt>
          <c:dPt>
            <c:idx val="1"/>
            <c:spPr>
              <a:solidFill>
                <a:schemeClr val="accent5"/>
              </a:solidFill>
            </c:spPr>
          </c:dPt>
          <c:dPt>
            <c:idx val="2"/>
            <c:spPr>
              <a:solidFill>
                <a:schemeClr val="accent5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Val val="1"/>
          </c:dLbls>
          <c:cat>
            <c:strRef>
              <c:f>Вопрос9!$C$4:$G$4</c:f>
              <c:strCache>
                <c:ptCount val="5"/>
                <c:pt idx="0">
                  <c:v>информативность, достаточность материала  </c:v>
                </c:pt>
                <c:pt idx="1">
                  <c:v>актуальность, новизна информации</c:v>
                </c:pt>
                <c:pt idx="2">
                  <c:v>доступность, понятность изложения</c:v>
                </c:pt>
                <c:pt idx="3">
                  <c:v>логичность изложения,  структурированность материала</c:v>
                </c:pt>
                <c:pt idx="4">
                  <c:v>наглядность, наличие практических примеров</c:v>
                </c:pt>
              </c:strCache>
            </c:strRef>
          </c:cat>
          <c:val>
            <c:numRef>
              <c:f>Вопрос9!$C$8:$G$8</c:f>
              <c:numCache>
                <c:formatCode>0.0</c:formatCode>
                <c:ptCount val="5"/>
                <c:pt idx="0">
                  <c:v>3.7150684931506599</c:v>
                </c:pt>
                <c:pt idx="1">
                  <c:v>3.6821917808219466</c:v>
                </c:pt>
                <c:pt idx="2">
                  <c:v>3.6630136986301411</c:v>
                </c:pt>
                <c:pt idx="3">
                  <c:v>3.7582417582417715</c:v>
                </c:pt>
                <c:pt idx="4">
                  <c:v>3.441095890410959</c:v>
                </c:pt>
              </c:numCache>
            </c:numRef>
          </c:val>
        </c:ser>
        <c:axId val="75952512"/>
        <c:axId val="75954048"/>
      </c:barChart>
      <c:catAx>
        <c:axId val="759525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75954048"/>
        <c:crosses val="autoZero"/>
        <c:auto val="1"/>
        <c:lblAlgn val="ctr"/>
        <c:lblOffset val="100"/>
      </c:catAx>
      <c:valAx>
        <c:axId val="75954048"/>
        <c:scaling>
          <c:orientation val="minMax"/>
          <c:max val="5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75952512"/>
        <c:crosses val="autoZero"/>
        <c:crossBetween val="between"/>
      </c:valAx>
    </c:plotArea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4D35D-69EA-4206-9643-9663A08030EA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08A5A-B258-47F7-9A1E-D6D8AD4D75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3DBC6-1485-4F40-BA5D-074BB88E0BAD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46284-1043-4443-95B3-5CB453488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6284-1043-4443-95B3-5CB453488DD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portal.tpu.ru/ido-tp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olgap@tpu.ru" TargetMode="External"/><Relationship Id="rId2" Type="http://schemas.openxmlformats.org/officeDocument/2006/relationships/hyperlink" Target="mailto:disp3@ido.tpu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hekurova@tpu.ru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zzzorba@tpu.ru" TargetMode="External"/><Relationship Id="rId2" Type="http://schemas.openxmlformats.org/officeDocument/2006/relationships/hyperlink" Target="mailto:mgrace@tpu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vd46@mail.ru" TargetMode="External"/><Relationship Id="rId4" Type="http://schemas.openxmlformats.org/officeDocument/2006/relationships/hyperlink" Target="mailto:tit@ido.tpu.ru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ovh@ido.tpu.ru" TargetMode="External"/><Relationship Id="rId2" Type="http://schemas.openxmlformats.org/officeDocument/2006/relationships/hyperlink" Target="mailto:burkovasp@tpu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nv1@tpu.ru" TargetMode="External"/><Relationship Id="rId4" Type="http://schemas.openxmlformats.org/officeDocument/2006/relationships/hyperlink" Target="mailto:keg@ido.tpu.ru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portal.tpu.ru/ido-tpu/teacher/document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700808"/>
            <a:ext cx="7974078" cy="254888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4000" dirty="0" smtClean="0">
                <a:solidFill>
                  <a:schemeClr val="tx1"/>
                </a:solidFill>
              </a:rPr>
              <a:t>Внедрение и развитие ДОТ: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трансформация заочного обучения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В ТПУ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Изменения с 2012/2013 учебного года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2"/>
                </a:solidFill>
              </a:rPr>
              <a:t>М.А. Соловьёв, С.И. </a:t>
            </a:r>
            <a:r>
              <a:rPr lang="ru-RU" dirty="0" err="1" smtClean="0">
                <a:solidFill>
                  <a:schemeClr val="bg2"/>
                </a:solidFill>
              </a:rPr>
              <a:t>Качин</a:t>
            </a:r>
            <a:endParaRPr lang="ru-RU" dirty="0" smtClean="0">
              <a:solidFill>
                <a:schemeClr val="bg2"/>
              </a:solidFill>
            </a:endParaRPr>
          </a:p>
          <a:p>
            <a:r>
              <a:rPr lang="ru-RU" dirty="0" err="1" smtClean="0">
                <a:solidFill>
                  <a:schemeClr val="bg2"/>
                </a:solidFill>
              </a:rPr>
              <a:t>С.Б.Велединская</a:t>
            </a:r>
            <a:r>
              <a:rPr lang="ru-RU" dirty="0" smtClean="0">
                <a:solidFill>
                  <a:schemeClr val="bg2"/>
                </a:solidFill>
              </a:rPr>
              <a:t>, Ю.Г.Нехорошева, М.Ю.Дорофеева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4" name="Picture 4" descr="D:\downloads\Untitled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232" y="5976938"/>
            <a:ext cx="186848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654512"/>
          <a:ext cx="8784978" cy="49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384"/>
                <a:gridCol w="3162144"/>
                <a:gridCol w="2016225"/>
                <a:gridCol w="20162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Модель ЗО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Описание моделей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2011-2012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2012-2013</a:t>
                      </a:r>
                      <a:endParaRPr lang="ru-RU" sz="1200" dirty="0"/>
                    </a:p>
                  </a:txBody>
                  <a:tcPr anchor="ctr"/>
                </a:tc>
              </a:tr>
              <a:tr h="899592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«Классическая»</a:t>
                      </a:r>
                      <a:r>
                        <a:rPr lang="ru-RU" sz="1200" dirty="0" smtClean="0"/>
                        <a:t> </a:t>
                      </a:r>
                    </a:p>
                    <a:p>
                      <a:r>
                        <a:rPr lang="ru-RU" sz="1200" dirty="0" smtClean="0"/>
                        <a:t>(без применения ДОТ)</a:t>
                      </a:r>
                    </a:p>
                    <a:p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Font typeface="Wingdings" pitchFamily="2" charset="2"/>
                        <a:buNone/>
                      </a:pPr>
                      <a:r>
                        <a:rPr lang="ru-RU" sz="1200" dirty="0" smtClean="0"/>
                        <a:t>в межсессионный период студенты обучаются самостоятельно по УМКД, с преподавателем не взаимодействуют, сессии проходят в Томске  (20-25 календарных</a:t>
                      </a:r>
                      <a:r>
                        <a:rPr lang="ru-RU" sz="1200" baseline="0" dirty="0" smtClean="0"/>
                        <a:t> дней)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6141 чел., 82%</a:t>
                      </a:r>
                      <a:r>
                        <a:rPr lang="ru-RU" sz="1200" b="1" baseline="0" dirty="0" smtClean="0"/>
                        <a:t> контингента</a:t>
                      </a:r>
                    </a:p>
                    <a:p>
                      <a:r>
                        <a:rPr lang="ru-RU" sz="1200" i="1" dirty="0" smtClean="0"/>
                        <a:t>1-6 курсы</a:t>
                      </a:r>
                      <a:r>
                        <a:rPr lang="ru-RU" sz="1200" i="1" baseline="0" dirty="0" smtClean="0"/>
                        <a:t> , </a:t>
                      </a:r>
                    </a:p>
                    <a:p>
                      <a:r>
                        <a:rPr lang="ru-RU" sz="1200" i="1" baseline="0" dirty="0" smtClean="0"/>
                        <a:t>все направления/ специальности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около 65% контингента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2-6 курсы, </a:t>
                      </a:r>
                      <a:r>
                        <a:rPr lang="ru-RU" sz="1200" i="1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baseline="0" dirty="0" smtClean="0"/>
                        <a:t>все направления специальности</a:t>
                      </a:r>
                      <a:endParaRPr lang="ru-RU" sz="1200" i="1" dirty="0" smtClean="0"/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0000"/>
                          </a:solidFill>
                        </a:rPr>
                        <a:t>«Классическая с элементами ДОТ»</a:t>
                      </a:r>
                    </a:p>
                    <a:p>
                      <a:r>
                        <a:rPr lang="ru-RU" sz="1200" b="0" dirty="0" smtClean="0">
                          <a:solidFill>
                            <a:srgbClr val="FF0000"/>
                          </a:solidFill>
                        </a:rPr>
                        <a:t>(с применением </a:t>
                      </a:r>
                      <a:r>
                        <a:rPr lang="ru-RU" sz="1200" b="0" baseline="0" dirty="0" smtClean="0">
                          <a:solidFill>
                            <a:srgbClr val="FF0000"/>
                          </a:solidFill>
                        </a:rPr>
                        <a:t>ДОТ </a:t>
                      </a:r>
                    </a:p>
                    <a:p>
                      <a:r>
                        <a:rPr lang="ru-RU" sz="1200" b="0" baseline="0" dirty="0" smtClean="0">
                          <a:solidFill>
                            <a:srgbClr val="FF0000"/>
                          </a:solidFill>
                        </a:rPr>
                        <a:t>в межсессионный период)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в межсессионный</a:t>
                      </a: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</a:rPr>
                        <a:t> период  с применением ДОТ реализуются: 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становочные</a:t>
                      </a: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</a:rPr>
                        <a:t> лекции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</a:rPr>
                        <a:t>проверка ИДЗ/ КР (кроме защит) 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</a:rPr>
                        <a:t>семестровые консультации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0000"/>
                          </a:solidFill>
                        </a:rPr>
                        <a:t>около 10%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</a:rPr>
                        <a:t> контингента</a:t>
                      </a:r>
                      <a:endParaRPr lang="ru-RU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200" i="1" dirty="0" smtClean="0">
                          <a:solidFill>
                            <a:srgbClr val="FF0000"/>
                          </a:solidFill>
                        </a:rPr>
                        <a:t>1 курс по техническим направлениям</a:t>
                      </a:r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«Дистанционная» </a:t>
                      </a:r>
                    </a:p>
                    <a:p>
                      <a:r>
                        <a:rPr lang="ru-RU" sz="1200" b="0" dirty="0" smtClean="0"/>
                        <a:t>(ДОТ в полном объёме)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/>
                      <a:r>
                        <a:rPr lang="ru-RU" sz="1200" dirty="0" smtClean="0"/>
                        <a:t>в межсессионный период студенты </a:t>
                      </a:r>
                    </a:p>
                    <a:p>
                      <a:pPr marL="0" lvl="1" indent="0"/>
                      <a:r>
                        <a:rPr lang="ru-RU" sz="1200" dirty="0" smtClean="0"/>
                        <a:t>обучаются  через Интернет при постоянном взаимодействии с преподавателями,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marL="0" lvl="1" indent="0"/>
                      <a:r>
                        <a:rPr lang="ru-RU" sz="1200" baseline="0" dirty="0" smtClean="0"/>
                        <a:t>включая сессии</a:t>
                      </a:r>
                      <a:endParaRPr lang="ru-RU" sz="1200" dirty="0" smtClean="0"/>
                    </a:p>
                    <a:p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1256 чел., 17%  контингента</a:t>
                      </a:r>
                    </a:p>
                    <a:p>
                      <a:r>
                        <a:rPr lang="ru-RU" sz="1200" i="1" dirty="0" smtClean="0"/>
                        <a:t>1-2</a:t>
                      </a:r>
                      <a:r>
                        <a:rPr lang="ru-RU" sz="1200" i="1" baseline="0" dirty="0" smtClean="0"/>
                        <a:t> курсы, технические направления</a:t>
                      </a:r>
                    </a:p>
                    <a:p>
                      <a:r>
                        <a:rPr lang="ru-RU" sz="1200" i="1" dirty="0" smtClean="0"/>
                        <a:t>1-4 курсы, </a:t>
                      </a:r>
                      <a:r>
                        <a:rPr lang="ru-RU" sz="1200" i="1" baseline="0" dirty="0" smtClean="0"/>
                        <a:t>экономические и гуманитарные направления 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около 20%</a:t>
                      </a:r>
                      <a:r>
                        <a:rPr lang="ru-RU" sz="1200" b="1" baseline="0" dirty="0" smtClean="0"/>
                        <a:t> контингента</a:t>
                      </a:r>
                      <a:endParaRPr lang="ru-RU" sz="1200" b="1" dirty="0" smtClean="0"/>
                    </a:p>
                    <a:p>
                      <a:r>
                        <a:rPr lang="ru-RU" sz="1200" i="1" dirty="0" smtClean="0"/>
                        <a:t>1-2</a:t>
                      </a:r>
                      <a:r>
                        <a:rPr lang="ru-RU" sz="1200" i="1" baseline="0" dirty="0" smtClean="0"/>
                        <a:t> курсы, технические направления</a:t>
                      </a:r>
                    </a:p>
                    <a:p>
                      <a:r>
                        <a:rPr lang="ru-RU" sz="1200" i="1" dirty="0" smtClean="0"/>
                        <a:t>1-4 курсы, </a:t>
                      </a:r>
                      <a:r>
                        <a:rPr lang="ru-RU" sz="1200" i="1" baseline="0" dirty="0" smtClean="0"/>
                        <a:t>экономические и гуманитарные направления </a:t>
                      </a:r>
                    </a:p>
                    <a:p>
                      <a:endParaRPr lang="ru-RU" sz="1200" i="1" dirty="0"/>
                    </a:p>
                  </a:txBody>
                  <a:tcPr/>
                </a:tc>
              </a:tr>
              <a:tr h="1175568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«Гибридная»</a:t>
                      </a:r>
                    </a:p>
                    <a:p>
                      <a:r>
                        <a:rPr lang="ru-RU" sz="1200" b="0" dirty="0" smtClean="0"/>
                        <a:t>(сочетание классической</a:t>
                      </a:r>
                      <a:r>
                        <a:rPr lang="ru-RU" sz="1200" b="0" baseline="0" dirty="0" smtClean="0"/>
                        <a:t> с элементами ДОТ и дистанционной моделей)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None/>
                      </a:pPr>
                      <a:r>
                        <a:rPr lang="ru-RU" sz="1200" dirty="0" smtClean="0"/>
                        <a:t>50-40% дисциплин учебного изучается </a:t>
                      </a:r>
                    </a:p>
                    <a:p>
                      <a:pPr marL="0" lvl="1" indent="0">
                        <a:buNone/>
                      </a:pPr>
                      <a:r>
                        <a:rPr lang="ru-RU" sz="1200" dirty="0" smtClean="0"/>
                        <a:t>с применением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ДОТ в полном объёме, </a:t>
                      </a:r>
                    </a:p>
                    <a:p>
                      <a:pPr marL="0" lvl="1" indent="0">
                        <a:buNone/>
                      </a:pPr>
                      <a:r>
                        <a:rPr lang="ru-RU" sz="1200" dirty="0" smtClean="0"/>
                        <a:t>50-60% дисциплин – без применения ДОТ, </a:t>
                      </a:r>
                    </a:p>
                    <a:p>
                      <a:pPr marL="0" lvl="1" indent="0">
                        <a:buNone/>
                      </a:pPr>
                      <a:r>
                        <a:rPr lang="ru-RU" sz="1200" dirty="0" smtClean="0"/>
                        <a:t>при этом время пребывания студентов на сессии в Томске сокращается на 10-15 дней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baseline="0" dirty="0" smtClean="0"/>
                        <a:t>79 чел., 1% контингента</a:t>
                      </a:r>
                    </a:p>
                    <a:p>
                      <a:r>
                        <a:rPr lang="ru-RU" sz="1200" i="1" baseline="0" dirty="0" smtClean="0"/>
                        <a:t>1 курс, экономические направления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0000"/>
                          </a:solidFill>
                        </a:rPr>
                        <a:t>около 5%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</a:rPr>
                        <a:t> контингента</a:t>
                      </a:r>
                      <a:endParaRPr lang="ru-RU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200" i="1" dirty="0" smtClean="0">
                          <a:solidFill>
                            <a:schemeClr val="tx1"/>
                          </a:solidFill>
                        </a:rPr>
                        <a:t>1, </a:t>
                      </a: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</a:rPr>
                        <a:t>2 курсы </a:t>
                      </a:r>
                      <a:r>
                        <a:rPr lang="ru-RU" sz="1200" i="1" dirty="0" smtClean="0">
                          <a:solidFill>
                            <a:schemeClr val="tx1"/>
                          </a:solidFill>
                        </a:rPr>
                        <a:t>экономические направления,</a:t>
                      </a:r>
                    </a:p>
                    <a:p>
                      <a:r>
                        <a:rPr lang="ru-RU" sz="1200" b="1" i="1" dirty="0" smtClean="0">
                          <a:solidFill>
                            <a:srgbClr val="FF0000"/>
                          </a:solidFill>
                        </a:rPr>
                        <a:t>1 курс гуманитарные направления</a:t>
                      </a:r>
                      <a:endParaRPr lang="ru-RU" sz="12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04664"/>
            <a:ext cx="564628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cap="all" dirty="0" smtClean="0"/>
              <a:t>Модели организации ЗО:</a:t>
            </a:r>
          </a:p>
          <a:p>
            <a:r>
              <a:rPr lang="ru-RU" b="1" cap="all" dirty="0" smtClean="0">
                <a:solidFill>
                  <a:schemeClr val="accent2">
                    <a:lumMod val="75000"/>
                  </a:schemeClr>
                </a:solidFill>
              </a:rPr>
              <a:t>Новые модели (расширение ДОТ), 2012/13 уч.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ятиугольник 69"/>
          <p:cNvSpPr/>
          <p:nvPr/>
        </p:nvSpPr>
        <p:spPr>
          <a:xfrm>
            <a:off x="179512" y="1628800"/>
            <a:ext cx="4968552" cy="460851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673532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solidFill>
                  <a:schemeClr val="tx2"/>
                </a:solidFill>
              </a:rPr>
              <a:t>Трансформация заочного обучения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23528" y="1844824"/>
            <a:ext cx="2304256" cy="89255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cap="all" dirty="0" smtClean="0"/>
              <a:t>«Классическая»</a:t>
            </a:r>
          </a:p>
          <a:p>
            <a:r>
              <a:rPr lang="ru-RU" sz="1000" i="1" dirty="0" smtClean="0"/>
              <a:t>все дисциплины без применения ДОТ</a:t>
            </a:r>
          </a:p>
          <a:p>
            <a:endParaRPr lang="ru-RU" sz="1000" i="1" dirty="0" smtClean="0"/>
          </a:p>
          <a:p>
            <a:endParaRPr lang="ru-RU" sz="1000" i="1" dirty="0" smtClean="0"/>
          </a:p>
          <a:p>
            <a:endParaRPr lang="ru-RU" sz="1000" i="1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323528" y="5128736"/>
            <a:ext cx="2304256" cy="89255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cap="all" dirty="0" smtClean="0"/>
              <a:t>«Дистанционная»</a:t>
            </a:r>
          </a:p>
          <a:p>
            <a:r>
              <a:rPr lang="ru-RU" sz="1000" i="1" dirty="0" smtClean="0"/>
              <a:t>все дисциплины с применением ДОТ в полном объёме </a:t>
            </a:r>
          </a:p>
          <a:p>
            <a:endParaRPr lang="ru-RU" sz="1000" i="1" dirty="0" smtClean="0"/>
          </a:p>
          <a:p>
            <a:endParaRPr lang="ru-RU" sz="1000" i="1" dirty="0" smtClean="0"/>
          </a:p>
        </p:txBody>
      </p:sp>
      <p:sp>
        <p:nvSpPr>
          <p:cNvPr id="66" name="TextBox 65"/>
          <p:cNvSpPr txBox="1"/>
          <p:nvPr/>
        </p:nvSpPr>
        <p:spPr>
          <a:xfrm>
            <a:off x="323528" y="4077072"/>
            <a:ext cx="2304256" cy="89255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cap="all" dirty="0" smtClean="0"/>
              <a:t>«Гибридная»</a:t>
            </a:r>
          </a:p>
          <a:p>
            <a:r>
              <a:rPr lang="ru-RU" sz="1000" i="1" dirty="0" smtClean="0"/>
              <a:t>часть дисциплин учебного семестра </a:t>
            </a:r>
          </a:p>
          <a:p>
            <a:r>
              <a:rPr lang="ru-RU" sz="1000" i="1" dirty="0" smtClean="0"/>
              <a:t>с применением ДОТ в полном объёме, часть –  без применения ДОТ</a:t>
            </a:r>
          </a:p>
          <a:p>
            <a:endParaRPr lang="ru-RU" sz="1000" i="1" dirty="0" smtClean="0"/>
          </a:p>
        </p:txBody>
      </p:sp>
      <p:sp>
        <p:nvSpPr>
          <p:cNvPr id="67" name="TextBox 66"/>
          <p:cNvSpPr txBox="1"/>
          <p:nvPr/>
        </p:nvSpPr>
        <p:spPr>
          <a:xfrm>
            <a:off x="323528" y="2852936"/>
            <a:ext cx="2304256" cy="10772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cap="all" dirty="0" smtClean="0"/>
              <a:t>«Классическая с элементами ДОТ»</a:t>
            </a:r>
          </a:p>
          <a:p>
            <a:r>
              <a:rPr lang="ru-RU" sz="1000" i="1" dirty="0" smtClean="0"/>
              <a:t>все дисциплины с применением </a:t>
            </a:r>
          </a:p>
          <a:p>
            <a:r>
              <a:rPr lang="ru-RU" sz="1000" i="1" dirty="0" smtClean="0"/>
              <a:t>ДОТ  в межсессионный период по отдельным видам учебной деятельности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288856" y="4077072"/>
            <a:ext cx="5472608" cy="14619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cap="all" dirty="0" smtClean="0"/>
              <a:t>Экономические и гуманитарные направления подготовки: </a:t>
            </a:r>
          </a:p>
          <a:p>
            <a:pPr>
              <a:spcAft>
                <a:spcPts val="600"/>
              </a:spcAft>
            </a:pPr>
            <a:r>
              <a:rPr lang="ru-RU" sz="1200" dirty="0" smtClean="0"/>
              <a:t>«Дистанционная» + «Гибридная»</a:t>
            </a:r>
          </a:p>
          <a:p>
            <a:pPr lvl="1"/>
            <a:r>
              <a:rPr lang="ru-RU" sz="1200" dirty="0" smtClean="0"/>
              <a:t>1-4 курсы – «</a:t>
            </a:r>
            <a:r>
              <a:rPr lang="ru-RU" sz="1200" b="1" dirty="0" smtClean="0"/>
              <a:t>Дистанционная»:</a:t>
            </a:r>
          </a:p>
          <a:p>
            <a:pPr marL="622300" lvl="1" indent="-165100">
              <a:buFont typeface="Wingdings" pitchFamily="2" charset="2"/>
              <a:buChar char="§"/>
            </a:pPr>
            <a:r>
              <a:rPr lang="ru-RU" sz="1200" dirty="0" smtClean="0"/>
              <a:t>все дисциплины с применением ДОТ в полном объёме</a:t>
            </a:r>
          </a:p>
          <a:p>
            <a:pPr lvl="1"/>
            <a:r>
              <a:rPr lang="ru-RU" sz="1200" dirty="0" smtClean="0"/>
              <a:t>5 курс – </a:t>
            </a:r>
            <a:r>
              <a:rPr lang="ru-RU" sz="1200" b="1" dirty="0" smtClean="0"/>
              <a:t>Гибридная (</a:t>
            </a:r>
            <a:r>
              <a:rPr lang="ru-RU" sz="1200" b="1" dirty="0" err="1" smtClean="0"/>
              <a:t>Дистанционная+Классическая</a:t>
            </a:r>
            <a:r>
              <a:rPr lang="ru-RU" sz="1200" b="1" dirty="0" smtClean="0"/>
              <a:t> с элементами ДОТ»): </a:t>
            </a:r>
          </a:p>
          <a:p>
            <a:pPr marL="627063" lvl="1" indent="-174625">
              <a:buFont typeface="Wingdings" pitchFamily="2" charset="2"/>
              <a:buChar char="§"/>
            </a:pPr>
            <a:r>
              <a:rPr lang="ru-RU" sz="1200" dirty="0" smtClean="0"/>
              <a:t>40-50% дисциплин с применением ДОТ в полном объёме</a:t>
            </a:r>
          </a:p>
          <a:p>
            <a:pPr marL="627063" lvl="1" indent="-174625">
              <a:buFont typeface="Wingdings" pitchFamily="2" charset="2"/>
              <a:buChar char="§"/>
            </a:pPr>
            <a:r>
              <a:rPr lang="ru-RU" sz="1200" dirty="0" smtClean="0"/>
              <a:t>60-50% дисциплин с применением ДОТ в межсессионный период</a:t>
            </a:r>
            <a:endParaRPr lang="ru-RU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3275856" y="2327101"/>
            <a:ext cx="5485608" cy="14619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cap="all" dirty="0" smtClean="0"/>
              <a:t> Технические направления: 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rgbClr val="FF0000"/>
                </a:solidFill>
              </a:rPr>
              <a:t>«Дистанционная» + «Классическая с элементами ДОТ»</a:t>
            </a:r>
          </a:p>
          <a:p>
            <a:pPr lvl="1"/>
            <a:r>
              <a:rPr lang="ru-RU" sz="1200" b="1" dirty="0" smtClean="0"/>
              <a:t>1-3 курсы – «Дистанционная»:</a:t>
            </a:r>
          </a:p>
          <a:p>
            <a:pPr marL="627063" lvl="1" indent="-174625">
              <a:buFont typeface="Wingdings" pitchFamily="2" charset="2"/>
              <a:buChar char="§"/>
            </a:pPr>
            <a:r>
              <a:rPr lang="ru-RU" sz="1200" dirty="0" smtClean="0"/>
              <a:t>все дисциплины с применением ДОТ в полном объёме</a:t>
            </a:r>
          </a:p>
          <a:p>
            <a:pPr lvl="1"/>
            <a:r>
              <a:rPr lang="ru-RU" sz="1200" b="1" dirty="0" smtClean="0"/>
              <a:t>4-5 курсы – «Классическая с элементами ДОТ»:</a:t>
            </a:r>
          </a:p>
          <a:p>
            <a:pPr marL="622300" lvl="1" indent="-165100">
              <a:buFont typeface="Wingdings" pitchFamily="2" charset="2"/>
              <a:buChar char="§"/>
            </a:pPr>
            <a:r>
              <a:rPr lang="ru-RU" sz="1200" dirty="0" smtClean="0"/>
              <a:t>все дисциплины с применением ДОТ в межсессионный период</a:t>
            </a:r>
          </a:p>
          <a:p>
            <a:pPr marL="622300" lvl="1" indent="-165100">
              <a:buFont typeface="Wingdings" pitchFamily="2" charset="2"/>
              <a:buChar char="§"/>
            </a:pP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436096" y="1772816"/>
            <a:ext cx="83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2018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96533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solidFill>
                  <a:schemeClr val="tx2"/>
                </a:solidFill>
              </a:rPr>
              <a:t>Цели внедрения ДОТ в ЗО:</a:t>
            </a:r>
          </a:p>
          <a:p>
            <a:r>
              <a:rPr lang="ru-RU" b="1" cap="all" dirty="0" smtClean="0">
                <a:solidFill>
                  <a:schemeClr val="accent2">
                    <a:lumMod val="75000"/>
                  </a:schemeClr>
                </a:solidFill>
              </a:rPr>
              <a:t>Повышение эффективности обучения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1714488"/>
            <a:ext cx="7889530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" indent="-3175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/>
              <a:t>ДОТ позволяет реализовывать в учебном процессе элементы очной формы обучения :</a:t>
            </a:r>
          </a:p>
          <a:p>
            <a:pPr marL="360363" lvl="1" indent="-360363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¨"/>
            </a:pPr>
            <a:r>
              <a:rPr lang="ru-RU" sz="2000" dirty="0" err="1" smtClean="0"/>
              <a:t>Бально-рейтинговую</a:t>
            </a:r>
            <a:r>
              <a:rPr lang="ru-RU" sz="2000" dirty="0" smtClean="0"/>
              <a:t> систему оценивания достижений студента</a:t>
            </a:r>
          </a:p>
          <a:p>
            <a:pPr marL="360363" lvl="1" indent="-360363">
              <a:buClr>
                <a:schemeClr val="accent2">
                  <a:lumMod val="75000"/>
                </a:schemeClr>
              </a:buClr>
              <a:buFont typeface="Wingdings" pitchFamily="2" charset="2"/>
              <a:buChar char="¨"/>
            </a:pPr>
            <a:r>
              <a:rPr lang="ru-RU" sz="2000" dirty="0" err="1" smtClean="0"/>
              <a:t>Студентоцентрированные</a:t>
            </a:r>
            <a:r>
              <a:rPr lang="ru-RU" sz="2000" dirty="0" smtClean="0"/>
              <a:t> технологии и методы обучения </a:t>
            </a:r>
          </a:p>
          <a:p>
            <a:pPr marL="360363" lvl="1" indent="-4763">
              <a:spcAft>
                <a:spcPts val="600"/>
              </a:spcAft>
              <a:buClr>
                <a:schemeClr val="accent2">
                  <a:lumMod val="75000"/>
                </a:schemeClr>
              </a:buClr>
            </a:pPr>
            <a:r>
              <a:rPr lang="ru-RU" sz="1400" i="1" dirty="0" smtClean="0"/>
              <a:t>(акценты с преподавания учебного предмета смещаются на активную образовательную деятельность студента, возрастает самостоятельность в выборе путей освоения учебного материала)</a:t>
            </a:r>
          </a:p>
          <a:p>
            <a:pPr marL="360363" lvl="1" indent="-360363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¨"/>
            </a:pPr>
            <a:r>
              <a:rPr lang="ru-RU" sz="2000" dirty="0" smtClean="0"/>
              <a:t>Оперативное взаимодействие с преподавателем и с актуальным учебным контентом</a:t>
            </a:r>
          </a:p>
          <a:p>
            <a:pPr marL="360363" lvl="1" indent="-360363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¨"/>
            </a:pPr>
            <a:r>
              <a:rPr lang="ru-RU" sz="2000" dirty="0" smtClean="0"/>
              <a:t>Равномерное распределение учебной нагрузки в течение семестра и снижение нагрузки на студента/преподавателя в сессию</a:t>
            </a:r>
          </a:p>
          <a:p>
            <a:pPr marL="360363" indent="-360363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¨"/>
            </a:pPr>
            <a:endParaRPr lang="ru-RU" sz="2000" dirty="0" smtClean="0"/>
          </a:p>
          <a:p>
            <a:pPr marL="3175" indent="-3175">
              <a:spcBef>
                <a:spcPts val="0"/>
              </a:spcBef>
            </a:pPr>
            <a:endParaRPr lang="ru-RU" sz="2400" dirty="0" smtClean="0"/>
          </a:p>
          <a:p>
            <a:pPr marL="360363" indent="-360363">
              <a:spcBef>
                <a:spcPts val="0"/>
              </a:spcBef>
            </a:pPr>
            <a:endParaRPr lang="ru-RU" sz="20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744216"/>
            <a:ext cx="7991800" cy="485313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ClrTx/>
              <a:buSzPct val="100000"/>
              <a:buNone/>
            </a:pPr>
            <a:r>
              <a:rPr lang="ru-RU" sz="2400" b="1" dirty="0" smtClean="0"/>
              <a:t>С целью повышения эффективности обучения в «классическую» модель ЗО вводится ДОТ (переход на «классическую с элементами ДОТ») : </a:t>
            </a:r>
          </a:p>
          <a:p>
            <a:pPr marL="717550" lvl="1" indent="-361950">
              <a:buClrTx/>
              <a:buSzPct val="100000"/>
              <a:buFont typeface="Wingdings" pitchFamily="2" charset="2"/>
              <a:buChar char="§"/>
            </a:pPr>
            <a:r>
              <a:rPr lang="ru-RU" sz="2000" dirty="0" smtClean="0"/>
              <a:t>проведение установочных лекций в формате </a:t>
            </a:r>
            <a:r>
              <a:rPr lang="en-US" sz="2000" dirty="0" smtClean="0"/>
              <a:t>on-line </a:t>
            </a:r>
            <a:r>
              <a:rPr lang="ru-RU" sz="2000" dirty="0" smtClean="0"/>
              <a:t>вебинаров</a:t>
            </a:r>
          </a:p>
          <a:p>
            <a:pPr marL="717550" lvl="1" indent="-361950">
              <a:buClrTx/>
              <a:buSzPct val="100000"/>
              <a:buFont typeface="Wingdings" pitchFamily="2" charset="2"/>
              <a:buChar char="§"/>
            </a:pPr>
            <a:r>
              <a:rPr lang="ru-RU" sz="2000" dirty="0" smtClean="0"/>
              <a:t>проверка ИДЗ и КР в межсессионный период через </a:t>
            </a:r>
            <a:r>
              <a:rPr lang="en-US" sz="2000" dirty="0" smtClean="0"/>
              <a:t>LMS</a:t>
            </a:r>
            <a:r>
              <a:rPr lang="ru-RU" sz="2000" dirty="0" smtClean="0"/>
              <a:t> ИДО</a:t>
            </a:r>
          </a:p>
          <a:p>
            <a:pPr marL="717550" lvl="1" indent="-361950">
              <a:buClrTx/>
              <a:buSzPct val="100000"/>
              <a:buFont typeface="Wingdings" pitchFamily="2" charset="2"/>
              <a:buChar char="§"/>
            </a:pPr>
            <a:r>
              <a:rPr lang="ru-RU" sz="2000" dirty="0" smtClean="0"/>
              <a:t>проведение семестровых консультаций через форум</a:t>
            </a:r>
          </a:p>
          <a:p>
            <a:pPr marL="1588" indent="12700">
              <a:buClrTx/>
              <a:buSzPct val="100000"/>
              <a:buNone/>
            </a:pPr>
            <a:r>
              <a:rPr lang="ru-RU" sz="1900" b="1" dirty="0" smtClean="0"/>
              <a:t>Основания:</a:t>
            </a:r>
          </a:p>
          <a:p>
            <a:pPr marL="349250" lvl="1" indent="6350">
              <a:buClrTx/>
              <a:buSzPct val="100000"/>
              <a:buNone/>
            </a:pPr>
            <a:r>
              <a:rPr lang="ru-RU" sz="1900" dirty="0" smtClean="0"/>
              <a:t>Возврат к обязательному взаимодействию с преподавателем в межсессионный период – </a:t>
            </a:r>
            <a:r>
              <a:rPr lang="ru-RU" sz="1900" b="1" dirty="0" smtClean="0">
                <a:solidFill>
                  <a:srgbClr val="FF0000"/>
                </a:solidFill>
              </a:rPr>
              <a:t>возврат к традиционной системе ЗО</a:t>
            </a:r>
          </a:p>
          <a:p>
            <a:pPr marL="349250" lvl="1" indent="6350">
              <a:buClrTx/>
              <a:buSzPct val="100000"/>
              <a:buNone/>
            </a:pPr>
            <a:endParaRPr lang="ru-RU" sz="1900" b="1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+mj-lt"/>
              <a:buAutoNum type="arabicParenR" startAt="2"/>
            </a:pPr>
            <a:r>
              <a:rPr lang="ru-RU" sz="2400" b="1" dirty="0" smtClean="0"/>
              <a:t>Расчёт объёма учебных поручений при этом производится по нормам «классической» модели, а не по ДОТ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None/>
            </a:pPr>
            <a:r>
              <a:rPr lang="ru-RU" sz="1900" b="1" dirty="0" smtClean="0"/>
              <a:t>Основания:</a:t>
            </a:r>
          </a:p>
          <a:p>
            <a:pPr marL="342900" lvl="1" indent="12700">
              <a:lnSpc>
                <a:spcPct val="11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-RU" sz="1900" dirty="0" smtClean="0"/>
              <a:t>Увеличение объёма взаимодействия с преподавателем </a:t>
            </a:r>
          </a:p>
          <a:p>
            <a:pPr marL="342900" lvl="1" indent="12700">
              <a:lnSpc>
                <a:spcPct val="11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-RU" sz="1900" dirty="0" smtClean="0"/>
              <a:t>(дистанционное + очное) – преимущество по сравнению со студентами ДОТ</a:t>
            </a:r>
          </a:p>
          <a:p>
            <a:pPr marL="342900" indent="-342900">
              <a:buClrTx/>
              <a:buSzPct val="100000"/>
              <a:buNone/>
            </a:pPr>
            <a:endParaRPr lang="ru-RU" sz="2400" dirty="0" smtClean="0"/>
          </a:p>
          <a:p>
            <a:pPr marL="342900" indent="-342900">
              <a:buClrTx/>
              <a:buSzPct val="100000"/>
              <a:buNone/>
            </a:pPr>
            <a:endParaRPr lang="ru-RU" sz="1800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53400" cy="9906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ИТОГИ: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000" b="1" cap="all" dirty="0" smtClean="0">
                <a:solidFill>
                  <a:schemeClr val="accent2">
                    <a:lumMod val="75000"/>
                  </a:schemeClr>
                </a:solidFill>
              </a:rPr>
              <a:t>«Классическая» модель ЗО 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13520"/>
            <a:ext cx="8442520" cy="4783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Принятие принципиального решения - Совещание деканов  27.03.12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Приказ по УОМД .№ 6691 от 21.06.12</a:t>
            </a:r>
          </a:p>
          <a:p>
            <a:r>
              <a:rPr lang="ru-RU" sz="1800" dirty="0" smtClean="0"/>
              <a:t>Внесение изменений в нормы времени</a:t>
            </a:r>
          </a:p>
          <a:p>
            <a:r>
              <a:rPr lang="ru-RU" sz="1800" dirty="0" smtClean="0"/>
              <a:t>Формирование дополнений к метод. указаниям по заполнению ИПП (приложение к приказу)</a:t>
            </a:r>
          </a:p>
          <a:p>
            <a:r>
              <a:rPr lang="ru-RU" sz="1800" dirty="0" smtClean="0"/>
              <a:t>Обучение ППС технологии проведения вебинаров, ведения форума, инструментам и сервисам </a:t>
            </a:r>
            <a:r>
              <a:rPr lang="en-US" sz="1800" dirty="0" smtClean="0"/>
              <a:t>LMS </a:t>
            </a:r>
            <a:r>
              <a:rPr lang="ru-RU" sz="1800" dirty="0" smtClean="0"/>
              <a:t>ИДО – 15-25.10 (ежедневно с 16 до 17 в 109/5)</a:t>
            </a:r>
          </a:p>
          <a:p>
            <a:r>
              <a:rPr lang="ru-RU" sz="1800" dirty="0" smtClean="0"/>
              <a:t>Подготовка </a:t>
            </a:r>
            <a:r>
              <a:rPr lang="en-US" sz="1800" dirty="0" smtClean="0"/>
              <a:t>LMS </a:t>
            </a:r>
            <a:r>
              <a:rPr lang="ru-RU" sz="1800" dirty="0" smtClean="0"/>
              <a:t>ИДО к учебному процессу</a:t>
            </a:r>
          </a:p>
          <a:p>
            <a:r>
              <a:rPr lang="ru-RU" sz="1800" dirty="0" smtClean="0"/>
              <a:t>Техническое обеспечение ДОТ (доп.классы </a:t>
            </a:r>
            <a:r>
              <a:rPr lang="ru-RU" sz="1800" dirty="0" err="1" smtClean="0"/>
              <a:t>вебинаров</a:t>
            </a:r>
            <a:r>
              <a:rPr lang="ru-RU" sz="1800" dirty="0" smtClean="0"/>
              <a:t> в 7 и 19 </a:t>
            </a:r>
            <a:r>
              <a:rPr lang="ru-RU" sz="1800" dirty="0" err="1" smtClean="0"/>
              <a:t>корп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Регистрация ППС в </a:t>
            </a:r>
            <a:r>
              <a:rPr lang="en-US" sz="1800" dirty="0" smtClean="0"/>
              <a:t>LMS </a:t>
            </a:r>
            <a:r>
              <a:rPr lang="ru-RU" sz="1800" dirty="0" smtClean="0"/>
              <a:t>ИДО (ИДО)</a:t>
            </a:r>
          </a:p>
          <a:p>
            <a:r>
              <a:rPr lang="ru-RU" sz="1800" dirty="0" smtClean="0"/>
              <a:t>Формирование календарных планов-графиков изучения дисциплины (типовые - ИДО)</a:t>
            </a:r>
          </a:p>
          <a:p>
            <a:r>
              <a:rPr lang="ru-RU" sz="1800" dirty="0" smtClean="0"/>
              <a:t>Проведение </a:t>
            </a:r>
            <a:r>
              <a:rPr lang="ru-RU" sz="1800" dirty="0" err="1" smtClean="0"/>
              <a:t>вебинаров</a:t>
            </a:r>
            <a:r>
              <a:rPr lang="ru-RU" sz="1800" dirty="0" smtClean="0"/>
              <a:t> с 1 курсом 22.10 – 05.11.12 (запись с 15.10)</a:t>
            </a:r>
          </a:p>
          <a:p>
            <a:endParaRPr lang="ru-RU" sz="1800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9938" y="619764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solidFill>
                  <a:schemeClr val="tx2"/>
                </a:solidFill>
              </a:rPr>
              <a:t>Организационный План внедрения ДОТ в КЗФ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53400" cy="9906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РЕЗУЛЬТАТ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888232"/>
            <a:ext cx="8207824" cy="4493096"/>
          </a:xfrm>
        </p:spPr>
        <p:txBody>
          <a:bodyPr>
            <a:normAutofit lnSpcReduction="10000"/>
          </a:bodyPr>
          <a:lstStyle/>
          <a:p>
            <a:pPr marL="514350" lvl="1" indent="-5143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+mj-lt"/>
              <a:buAutoNum type="arabicPeriod"/>
            </a:pPr>
            <a:r>
              <a:rPr lang="ru-RU" sz="2800" dirty="0" smtClean="0"/>
              <a:t>Повышение эффективности заочного обучения</a:t>
            </a:r>
          </a:p>
          <a:p>
            <a:pPr marL="514350" lvl="1" indent="-514350">
              <a:lnSpc>
                <a:spcPct val="11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ru-RU" sz="2800" dirty="0" smtClean="0"/>
              <a:t>Снижение нагрузки на аудиторный фонд </a:t>
            </a:r>
          </a:p>
          <a:p>
            <a:pPr marL="514350" lvl="1" indent="17463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None/>
            </a:pPr>
            <a:r>
              <a:rPr lang="ru-RU" sz="2800" dirty="0" smtClean="0"/>
              <a:t>(к дистанционной + гибридная и классическая с элементами ДОТ) – </a:t>
            </a:r>
            <a:r>
              <a:rPr lang="ru-RU" sz="2800" b="1" dirty="0" smtClean="0"/>
              <a:t>9 500 часов в год</a:t>
            </a:r>
          </a:p>
          <a:p>
            <a:pPr marL="514350" lvl="1" indent="-5143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+mj-lt"/>
              <a:buAutoNum type="arabicPeriod" startAt="4"/>
            </a:pPr>
            <a:r>
              <a:rPr lang="ru-RU" sz="2800" dirty="0" smtClean="0"/>
              <a:t>Рост профессиональной и </a:t>
            </a:r>
            <a:r>
              <a:rPr lang="ru-RU" sz="2800" dirty="0" err="1" smtClean="0"/>
              <a:t>ИКТ-компетентности</a:t>
            </a:r>
            <a:r>
              <a:rPr lang="ru-RU" sz="2800" dirty="0" smtClean="0"/>
              <a:t> преподавателя</a:t>
            </a:r>
          </a:p>
          <a:p>
            <a:pPr marL="514350" lvl="1" indent="-5143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+mj-lt"/>
              <a:buAutoNum type="arabicPeriod" startAt="4"/>
            </a:pPr>
            <a:r>
              <a:rPr lang="ru-RU" sz="2800" dirty="0" smtClean="0"/>
              <a:t>Повышение готовности преподавателя и университета в целом к внедрению электронного образования </a:t>
            </a:r>
          </a:p>
          <a:p>
            <a:pPr marL="342900" indent="-342900">
              <a:buClrTx/>
              <a:buSzPct val="100000"/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208" y="274320"/>
            <a:ext cx="8330184" cy="9906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ЛИНЕЙНЫЙ ГРАФИК </a:t>
            </a:r>
            <a:br>
              <a:rPr lang="ru-RU" sz="2800" b="1" dirty="0" smtClean="0"/>
            </a:br>
            <a:r>
              <a:rPr lang="ru-RU" sz="2800" b="1" dirty="0" smtClean="0"/>
              <a:t>ПРОВЕДЕНИЯ УЧЕБНЫХ МЕРОПРИЯТИЙ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4291"/>
            <a:ext cx="9147186" cy="504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ВИДЫ УЧЕБНОЙ ДЕЯТЕЛЬНОСТИ С ПРИМЕНЕНИЕМ ДОТ</a:t>
            </a:r>
            <a:endParaRPr lang="ru-RU" sz="2800" b="1" dirty="0"/>
          </a:p>
        </p:txBody>
      </p:sp>
      <p:sp>
        <p:nvSpPr>
          <p:cNvPr id="5" name="Содержимое 2"/>
          <p:cNvSpPr>
            <a:spLocks noGrp="1"/>
          </p:cNvSpPr>
          <p:nvPr>
            <p:ph sz="quarter" idx="1"/>
          </p:nvPr>
        </p:nvSpPr>
        <p:spPr>
          <a:xfrm>
            <a:off x="237744" y="1772816"/>
            <a:ext cx="8695944" cy="449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b="1" dirty="0" smtClean="0"/>
              <a:t>установочная лекция в формате вебинара (по МУ ИДЗ/КР):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800" dirty="0" smtClean="0"/>
              <a:t>воспользоваться записью прошлого года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800" dirty="0" smtClean="0"/>
              <a:t>воспользоваться записью текущего года (один вебинар для всех ППС)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800" dirty="0" smtClean="0"/>
              <a:t>записать вебинар в офлайн режиме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 smtClean="0"/>
              <a:t>провести вебинар в онлайн режиме по расписанию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b="1" dirty="0" smtClean="0"/>
              <a:t>проверка ИДЗ и курсовых работ в СЭО ИДО: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800" dirty="0" smtClean="0"/>
              <a:t>срок проверки задания/работы – 5 рабочих дней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800" dirty="0" smtClean="0"/>
              <a:t>обязательно предоставление рецензии (в соответствии с требованиями)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 smtClean="0"/>
              <a:t>обязательно выставление рейтинга в баллах (в соответствии с рейтинг-планом)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b="1" dirty="0" smtClean="0"/>
              <a:t>семестровые консультации в форуме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800" dirty="0" smtClean="0"/>
              <a:t>срок ответа на вопрос студента – 3 рабочих дня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6206" r="15179" b="5235"/>
          <a:stretch>
            <a:fillRect/>
          </a:stretch>
        </p:blipFill>
        <p:spPr bwMode="auto">
          <a:xfrm>
            <a:off x="611560" y="1628800"/>
            <a:ext cx="7920880" cy="5168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ПРОВЕДЕНИЕ ЗАНЯТИЯ В ФОРМАТЕ ВЕБИНАРА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ПРОВЕРКА СТУДЕНЧЕСКИХ РАБОТ</a:t>
            </a:r>
            <a:endParaRPr lang="ru-RU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17726" r="28679" b="5235"/>
          <a:stretch>
            <a:fillRect/>
          </a:stretch>
        </p:blipFill>
        <p:spPr bwMode="auto">
          <a:xfrm>
            <a:off x="611560" y="1636978"/>
            <a:ext cx="7560840" cy="510439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ПРОВЕРКА СТУДЕНЧЕСКИХ РАБОТ</a:t>
            </a:r>
            <a:endParaRPr lang="ru-RU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11966" r="42857" b="9555"/>
          <a:stretch>
            <a:fillRect/>
          </a:stretch>
        </p:blipFill>
        <p:spPr bwMode="auto">
          <a:xfrm>
            <a:off x="611560" y="1628800"/>
            <a:ext cx="5976664" cy="51301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КОНСУЛЬТАЦИИ НА ФОРУМЕ</a:t>
            </a:r>
            <a:endParaRPr lang="ru-RU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022" t="6206" r="3030" b="3795"/>
          <a:stretch>
            <a:fillRect/>
          </a:stretch>
        </p:blipFill>
        <p:spPr bwMode="auto">
          <a:xfrm>
            <a:off x="107504" y="1556792"/>
            <a:ext cx="8892480" cy="526805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sz="quarter" idx="1"/>
          </p:nvPr>
        </p:nvSpPr>
        <p:spPr>
          <a:xfrm>
            <a:off x="246888" y="1885528"/>
            <a:ext cx="8641080" cy="4495800"/>
          </a:xfrm>
        </p:spPr>
        <p:txBody>
          <a:bodyPr>
            <a:normAutofit/>
          </a:bodyPr>
          <a:lstStyle/>
          <a:p>
            <a:pPr marL="357188" indent="-357188"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dirty="0" smtClean="0"/>
              <a:t>предоставить в ИДО контактную информацию (</a:t>
            </a:r>
            <a:r>
              <a:rPr lang="ru-RU" sz="1800" dirty="0" smtClean="0">
                <a:solidFill>
                  <a:srgbClr val="C00000"/>
                </a:solidFill>
              </a:rPr>
              <a:t>до 22.10.12</a:t>
            </a:r>
            <a:r>
              <a:rPr lang="ru-RU" sz="1800" dirty="0" smtClean="0"/>
              <a:t>)</a:t>
            </a:r>
          </a:p>
          <a:p>
            <a:pPr marL="357188" indent="-357188"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dirty="0" smtClean="0"/>
              <a:t>пройти обучение по проведению вебинара и по работе в СДО ИДО (</a:t>
            </a:r>
            <a:r>
              <a:rPr lang="ru-RU" sz="1800" dirty="0" smtClean="0">
                <a:solidFill>
                  <a:srgbClr val="C00000"/>
                </a:solidFill>
              </a:rPr>
              <a:t>до 29.10.12</a:t>
            </a:r>
            <a:r>
              <a:rPr lang="ru-RU" sz="1800" dirty="0" smtClean="0"/>
              <a:t>)</a:t>
            </a:r>
          </a:p>
          <a:p>
            <a:pPr marL="357188" indent="-357188">
              <a:spcBef>
                <a:spcPts val="0"/>
              </a:spcBef>
              <a:buSzPct val="80000"/>
              <a:buFont typeface="Wingdings" pitchFamily="2" charset="2"/>
              <a:buChar char="n"/>
            </a:pPr>
            <a:r>
              <a:rPr lang="ru-RU" sz="1800" dirty="0" smtClean="0"/>
              <a:t>авторизоваться на сайте ИДО </a:t>
            </a:r>
            <a:r>
              <a:rPr lang="ru-RU" sz="1800" b="1" dirty="0" smtClean="0"/>
              <a:t>–</a:t>
            </a:r>
            <a:r>
              <a:rPr lang="ru-RU" sz="1800" dirty="0" smtClean="0"/>
              <a:t> </a:t>
            </a:r>
            <a:r>
              <a:rPr lang="de-DE" sz="1800" dirty="0" smtClean="0">
                <a:hlinkClick r:id="rId2"/>
              </a:rPr>
              <a:t>http://portal.tpu.ru/ido-tpu/</a:t>
            </a:r>
            <a:r>
              <a:rPr lang="ru-RU" sz="1800" dirty="0" smtClean="0"/>
              <a:t> : </a:t>
            </a:r>
          </a:p>
          <a:p>
            <a:pPr marL="630238" indent="-273050"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ru-RU" sz="1800" dirty="0" smtClean="0"/>
              <a:t>нажать «Вход в систему»</a:t>
            </a:r>
          </a:p>
          <a:p>
            <a:pPr marL="630238" indent="-273050"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ru-RU" sz="1800" dirty="0" smtClean="0"/>
              <a:t>ввести логин и пароль ТПУ </a:t>
            </a:r>
          </a:p>
          <a:p>
            <a:pPr marL="630238" indent="-27305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ru-RU" sz="1800" dirty="0" smtClean="0"/>
              <a:t>перейти в раздел «Преподавателю»</a:t>
            </a:r>
          </a:p>
          <a:p>
            <a:pPr marL="357188" indent="-357188"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dirty="0" smtClean="0"/>
              <a:t>согласовать учебные материалы на сайте ИДО (</a:t>
            </a:r>
            <a:r>
              <a:rPr lang="ru-RU" sz="1800" dirty="0" smtClean="0">
                <a:solidFill>
                  <a:srgbClr val="C00000"/>
                </a:solidFill>
              </a:rPr>
              <a:t>до 29.10.12</a:t>
            </a:r>
            <a:r>
              <a:rPr lang="ru-RU" sz="1800" dirty="0" smtClean="0"/>
              <a:t>)</a:t>
            </a:r>
          </a:p>
          <a:p>
            <a:pPr marL="357188" indent="-357188"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dirty="0" smtClean="0"/>
              <a:t>согласовать календарный рейтинг-план (</a:t>
            </a:r>
            <a:r>
              <a:rPr lang="ru-RU" sz="1800" dirty="0" smtClean="0">
                <a:solidFill>
                  <a:srgbClr val="C00000"/>
                </a:solidFill>
              </a:rPr>
              <a:t>до 29.10.12</a:t>
            </a:r>
            <a:r>
              <a:rPr lang="ru-RU" sz="1800" dirty="0" smtClean="0"/>
              <a:t>)</a:t>
            </a:r>
          </a:p>
          <a:p>
            <a:pPr marL="357188" indent="-357188"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n"/>
            </a:pPr>
            <a:r>
              <a:rPr lang="ru-RU" sz="1800" dirty="0" smtClean="0"/>
              <a:t>подготовить презентацию и назначить время проведения вебинара (</a:t>
            </a:r>
            <a:r>
              <a:rPr lang="ru-RU" sz="1800" dirty="0" smtClean="0">
                <a:solidFill>
                  <a:srgbClr val="C00000"/>
                </a:solidFill>
              </a:rPr>
              <a:t>до 29.10.12</a:t>
            </a:r>
            <a:r>
              <a:rPr lang="ru-RU" sz="1800" dirty="0" smtClean="0"/>
              <a:t>)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ПРЕПОДАВАТЕЛЮ НЕОБХОДИМО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3658" b="2793"/>
          <a:stretch>
            <a:fillRect/>
          </a:stretch>
        </p:blipFill>
        <p:spPr bwMode="auto">
          <a:xfrm>
            <a:off x="467544" y="1772816"/>
            <a:ext cx="8251506" cy="482453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3776" y="27816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АВТОРИЗАЦИЯ - ВХОД В СИСТЕМУ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24" y="1704734"/>
            <a:ext cx="8748464" cy="49565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3776" y="278160"/>
            <a:ext cx="8153400" cy="9906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ВНЕДРЕНИЕ ДОТ В КЗФ:</a:t>
            </a:r>
            <a:br>
              <a:rPr lang="ru-RU" sz="2400" b="1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РАЗДЕЛ «ПРЕПОДАВАТЕЛЮ»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2204864"/>
          <a:ext cx="414528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/>
                <a:gridCol w="19202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Вид аттестации: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Мин. и макс. баллов: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Текущая аттестация 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(выполнение ИДЗ)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33-60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Промежуточная аттестация</a:t>
                      </a:r>
                    </a:p>
                    <a:p>
                      <a:r>
                        <a:rPr lang="ru-RU" sz="1200" dirty="0" smtClean="0"/>
                        <a:t>(экзамен, зачёт)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22-40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4048" y="2996952"/>
          <a:ext cx="3505200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608"/>
                <a:gridCol w="1298448"/>
                <a:gridCol w="115214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Кол-во ИДЗ: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Кол-во баллов: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Срок сдачи: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 ИДЗ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33-60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10</a:t>
                      </a:r>
                      <a:r>
                        <a:rPr lang="ru-RU" sz="1200" baseline="0" dirty="0" smtClean="0"/>
                        <a:t> неделя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 ИДЗ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17-20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16-20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6 неделя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10 неделя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 ИДЗ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9-15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8-15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8-15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8-15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4 неделя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6 неделя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8 неделя</a:t>
                      </a:r>
                    </a:p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10 неделя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0736" y="4159984"/>
          <a:ext cx="414528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/>
                <a:gridCol w="19202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Вид аттестации: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Мин. и макс. баллов: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Текущая аттестация 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(выполнение КР)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22-40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Промежуточная аттестация</a:t>
                      </a:r>
                    </a:p>
                    <a:p>
                      <a:r>
                        <a:rPr lang="ru-RU" sz="1200" dirty="0" smtClean="0"/>
                        <a:t>(защита,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err="1" smtClean="0"/>
                        <a:t>диф</a:t>
                      </a:r>
                      <a:r>
                        <a:rPr lang="ru-RU" sz="1200" baseline="0" dirty="0" smtClean="0"/>
                        <a:t>. зачёт</a:t>
                      </a:r>
                      <a:r>
                        <a:rPr lang="ru-RU" sz="1200" dirty="0" smtClean="0"/>
                        <a:t>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33-60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493776" y="278160"/>
            <a:ext cx="8153400" cy="9906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ВНЕДРЕНИЕ ДОТ В КЗФ: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РЕЙТИНГ-ПЛАН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ДИСЦИПЛИНЫ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763524"/>
            <a:ext cx="2119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Дисциплина с ИДЗ: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9895" y="3717032"/>
            <a:ext cx="1955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Дисциплина с КР: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04048" y="2555612"/>
            <a:ext cx="3050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Календарный рейтинг-план: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 КОМУ ОБРАЩАТЬСЯ?</a:t>
            </a:r>
            <a:endParaRPr lang="ru-RU" sz="2800" b="1" dirty="0"/>
          </a:p>
        </p:txBody>
      </p:sp>
      <p:sp>
        <p:nvSpPr>
          <p:cNvPr id="5" name="Содержимое 2"/>
          <p:cNvSpPr>
            <a:spLocks noGrp="1"/>
          </p:cNvSpPr>
          <p:nvPr>
            <p:ph sz="quarter" idx="1"/>
          </p:nvPr>
        </p:nvSpPr>
        <p:spPr>
          <a:xfrm>
            <a:off x="493776" y="1628800"/>
            <a:ext cx="8398704" cy="68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ОРГАНИЗАЦИЯ УЧЕБНОГО ПРОЦЕССА С ПРИМЕНЕНИЕМ ДОТ, РАБОТА В СЭО ИДО –</a:t>
            </a: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/>
              <a:t>отдел сопровождения дистанционного обучения (только ДОТ):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47296" y="2420888"/>
          <a:ext cx="822916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5296"/>
                <a:gridCol w="2937640"/>
                <a:gridCol w="201622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 вопросам: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 кому обращаться: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Контакты: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b="0" dirty="0" smtClean="0"/>
                        <a:t>планирование и организация учебного процесса с применением ДОТ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Начальник отдела </a:t>
                      </a:r>
                    </a:p>
                    <a:p>
                      <a:r>
                        <a:rPr lang="ru-RU" sz="1200" b="1" dirty="0" smtClean="0"/>
                        <a:t>Числова Надежда Викторовна</a:t>
                      </a:r>
                    </a:p>
                    <a:p>
                      <a:r>
                        <a:rPr lang="ru-RU" sz="1200" dirty="0" smtClean="0"/>
                        <a:t>(и.о. Синельник А.А.)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565-937</a:t>
                      </a:r>
                    </a:p>
                    <a:p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hlinkClick r:id="rId2"/>
                        </a:rPr>
                        <a:t>disp@ido.tpu.ru</a:t>
                      </a:r>
                      <a:endParaRPr lang="en-US" sz="1200" baseline="0" dirty="0" smtClean="0"/>
                    </a:p>
                    <a:p>
                      <a:r>
                        <a:rPr lang="ru-RU" sz="1200" dirty="0" smtClean="0"/>
                        <a:t>5 корп., 109 ауд.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распределение учебной нагрузки 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оформление</a:t>
                      </a:r>
                      <a:r>
                        <a:rPr lang="ru-RU" sz="1200" baseline="0" dirty="0" smtClean="0"/>
                        <a:t> договоров, актов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оформление командировок в НК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Менеджер</a:t>
                      </a:r>
                    </a:p>
                    <a:p>
                      <a:r>
                        <a:rPr lang="ru-RU" sz="1200" b="1" dirty="0" err="1" smtClean="0"/>
                        <a:t>Пуцко</a:t>
                      </a:r>
                      <a:r>
                        <a:rPr lang="ru-RU" sz="1200" b="1" dirty="0" smtClean="0"/>
                        <a:t> Ольга Ивановна</a:t>
                      </a:r>
                    </a:p>
                    <a:p>
                      <a:pPr marL="182563" indent="-182563">
                        <a:buFont typeface="Arial" pitchFamily="34" charset="0"/>
                        <a:buNone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563-990</a:t>
                      </a:r>
                    </a:p>
                    <a:p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de-DE" sz="1200" baseline="0" dirty="0" smtClean="0">
                          <a:hlinkClick r:id="rId3"/>
                        </a:rPr>
                        <a:t>olgap@tpu.ru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 корп., 109 ауд.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обучение преподавателей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составление</a:t>
                      </a:r>
                      <a:r>
                        <a:rPr lang="ru-RU" sz="1200" baseline="0" dirty="0" smtClean="0"/>
                        <a:t> ТЗ к договору</a:t>
                      </a:r>
                      <a:endParaRPr lang="en-US" sz="1200" dirty="0" smtClean="0"/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согласование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err="1" smtClean="0"/>
                        <a:t>рейтинг-планов</a:t>
                      </a:r>
                      <a:endParaRPr lang="ru-RU" sz="1200" baseline="0" dirty="0" smtClean="0"/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составление расписания вебинаров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составление расписания экзаменов/зачётов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мониторинг работы ППС (отчёты к актам</a:t>
                      </a:r>
                      <a:r>
                        <a:rPr lang="en-US" sz="1200" baseline="0" dirty="0" smtClean="0"/>
                        <a:t>)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itchFamily="34" charset="0"/>
                        <a:buNone/>
                      </a:pPr>
                      <a:r>
                        <a:rPr lang="ru-RU" sz="1200" baseline="0" dirty="0" smtClean="0"/>
                        <a:t>Менеджер</a:t>
                      </a:r>
                    </a:p>
                    <a:p>
                      <a:pPr marL="182563" indent="-182563">
                        <a:buFont typeface="Arial" pitchFamily="34" charset="0"/>
                        <a:buNone/>
                      </a:pPr>
                      <a:r>
                        <a:rPr lang="ru-RU" sz="1200" b="1" baseline="0" dirty="0" smtClean="0"/>
                        <a:t>Синельник Анастасия Александровна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565-939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hlinkClick r:id="rId2"/>
                        </a:rPr>
                        <a:t>disp3@ido.tpu.ru</a:t>
                      </a:r>
                      <a:endParaRPr lang="ru-RU" sz="12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 корп., 109 ауд.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2563" indent="-182563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консультирование по</a:t>
                      </a:r>
                      <a:r>
                        <a:rPr lang="ru-RU" sz="1200" baseline="0" dirty="0" smtClean="0"/>
                        <a:t> работе в СЭО ИДО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Менеджер</a:t>
                      </a:r>
                      <a:endParaRPr lang="ru-RU" sz="1200" baseline="0" dirty="0" smtClean="0"/>
                    </a:p>
                    <a:p>
                      <a:r>
                        <a:rPr lang="ru-RU" sz="1200" b="1" baseline="0" dirty="0" err="1" smtClean="0"/>
                        <a:t>Чекурова</a:t>
                      </a:r>
                      <a:r>
                        <a:rPr lang="ru-RU" sz="1200" b="1" baseline="0" dirty="0" smtClean="0"/>
                        <a:t> Ольга Викторовна</a:t>
                      </a:r>
                      <a:endParaRPr lang="ru-RU" sz="1200" b="1" dirty="0" smtClean="0"/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endParaRPr lang="ru-RU" sz="1200" baseline="0" dirty="0" smtClean="0"/>
                    </a:p>
                    <a:p>
                      <a:pPr marL="182563" indent="-182563">
                        <a:buFont typeface="Arial" pitchFamily="34" charset="0"/>
                        <a:buChar char="•"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563-259</a:t>
                      </a:r>
                    </a:p>
                    <a:p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de-DE" sz="1200" dirty="0" smtClean="0">
                          <a:hlinkClick r:id="rId4"/>
                        </a:rPr>
                        <a:t>chekurova@tpu.ru</a:t>
                      </a:r>
                      <a:endParaRPr lang="ru-RU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 корп., 210-А ауд.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 КОМУ ОБРАЩАТЬСЯ?</a:t>
            </a:r>
            <a:endParaRPr lang="ru-RU" sz="2800" b="1" dirty="0"/>
          </a:p>
        </p:txBody>
      </p:sp>
      <p:sp>
        <p:nvSpPr>
          <p:cNvPr id="7" name="Содержимое 2"/>
          <p:cNvSpPr>
            <a:spLocks noGrp="1"/>
          </p:cNvSpPr>
          <p:nvPr>
            <p:ph sz="quarter" idx="1"/>
          </p:nvPr>
        </p:nvSpPr>
        <p:spPr>
          <a:xfrm>
            <a:off x="493776" y="1709928"/>
            <a:ext cx="8153400" cy="68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МЕТОДИЧЕСКОЕ ОБЕСПЕЧЕНИЕ УЧЕБНОГО ПРОЦЕССА –</a:t>
            </a: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/>
              <a:t>центр дистанционных технологий, отдел учебно-методического обеспечения: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5536" y="2574632"/>
          <a:ext cx="828092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5727"/>
                <a:gridCol w="2850922"/>
                <a:gridCol w="199427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 вопросам: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</a:t>
                      </a:r>
                      <a:r>
                        <a:rPr lang="ru-RU" sz="1200" baseline="0" dirty="0" smtClean="0"/>
                        <a:t> кому обращаться</a:t>
                      </a:r>
                      <a:r>
                        <a:rPr lang="ru-RU" sz="1200" dirty="0" smtClean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Контакты: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5250" marR="0" indent="-952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aseline="0" dirty="0" smtClean="0"/>
                        <a:t>разработка УММ для студентов ИДО</a:t>
                      </a:r>
                    </a:p>
                    <a:p>
                      <a:pPr marL="95250" indent="-95250">
                        <a:buFont typeface="Arial" pitchFamily="34" charset="0"/>
                        <a:buNone/>
                      </a:pP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Начальник отдела </a:t>
                      </a:r>
                    </a:p>
                    <a:p>
                      <a:r>
                        <a:rPr lang="ru-RU" sz="1200" dirty="0" smtClean="0"/>
                        <a:t>учебно-методического обеспечения</a:t>
                      </a:r>
                    </a:p>
                    <a:p>
                      <a:r>
                        <a:rPr lang="ru-RU" sz="1200" b="1" dirty="0" smtClean="0"/>
                        <a:t>Дорофеева Маргарита Юрьевна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565-938</a:t>
                      </a:r>
                    </a:p>
                    <a:p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hlinkClick r:id="rId2"/>
                        </a:rPr>
                        <a:t>mgrace@tpu.ru</a:t>
                      </a:r>
                      <a:endParaRPr lang="ru-RU" sz="1200" baseline="0" dirty="0" smtClean="0"/>
                    </a:p>
                    <a:p>
                      <a:r>
                        <a:rPr lang="ru-RU" sz="1200" baseline="0" dirty="0" smtClean="0"/>
                        <a:t>5 корп., 107 ауд.</a:t>
                      </a:r>
                      <a:endParaRPr lang="en-US" sz="1200" baseline="0" dirty="0" smtClean="0"/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b="0" dirty="0" smtClean="0"/>
                        <a:t>подготовка образовательных </a:t>
                      </a:r>
                      <a:r>
                        <a:rPr lang="ru-RU" sz="1200" b="0" dirty="0" err="1" smtClean="0"/>
                        <a:t>видеоресурсов</a:t>
                      </a:r>
                      <a:r>
                        <a:rPr lang="ru-RU" sz="1200" b="0" baseline="0" dirty="0" smtClean="0"/>
                        <a:t>, виртуальных лабораторных комплексов</a:t>
                      </a:r>
                    </a:p>
                    <a:p>
                      <a:pPr marL="95250" indent="-95250">
                        <a:buFont typeface="Arial" pitchFamily="34" charset="0"/>
                        <a:buNone/>
                      </a:pP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Директор ЦДТ</a:t>
                      </a:r>
                    </a:p>
                    <a:p>
                      <a:r>
                        <a:rPr lang="ru-RU" sz="1200" b="1" dirty="0" smtClean="0"/>
                        <a:t>Кузнецов</a:t>
                      </a:r>
                      <a:r>
                        <a:rPr lang="ru-RU" sz="1200" b="1" baseline="0" dirty="0" smtClean="0"/>
                        <a:t> Александр Владимирович</a:t>
                      </a:r>
                      <a:endParaRPr lang="ru-RU" sz="1200" b="1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563-990</a:t>
                      </a:r>
                    </a:p>
                    <a:p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hlinkClick r:id="rId3"/>
                        </a:rPr>
                        <a:t>zzzorba@tpu.ru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r>
                        <a:rPr lang="ru-RU" sz="1200" baseline="0" dirty="0" smtClean="0"/>
                        <a:t>5 корп., 103 ауд.</a:t>
                      </a:r>
                      <a:endParaRPr lang="en-US" sz="1200" baseline="0" dirty="0" smtClean="0"/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подготовка и размещение кейсов УММ на сайте ИДО, </a:t>
                      </a:r>
                      <a:r>
                        <a:rPr lang="ru-RU" sz="1200" baseline="0" dirty="0" smtClean="0"/>
                        <a:t>согласование размещённых материалов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Менеджер ЦДТ</a:t>
                      </a:r>
                    </a:p>
                    <a:p>
                      <a:r>
                        <a:rPr lang="ru-RU" sz="1200" b="1" dirty="0" smtClean="0"/>
                        <a:t>Тарасенко Татьяна Ивановна</a:t>
                      </a:r>
                    </a:p>
                    <a:p>
                      <a:endParaRPr lang="ru-RU" sz="1200" dirty="0" smtClean="0"/>
                    </a:p>
                    <a:p>
                      <a:pPr marL="182563" indent="-182563">
                        <a:buFont typeface="Arial" pitchFamily="34" charset="0"/>
                        <a:buNone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563-990</a:t>
                      </a:r>
                    </a:p>
                    <a:p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de-DE" sz="1200" baseline="0" dirty="0" smtClean="0">
                          <a:hlinkClick r:id="rId4"/>
                        </a:rPr>
                        <a:t>tit@ido.tpu.ru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r>
                        <a:rPr lang="ru-RU" sz="1200" baseline="0" dirty="0" smtClean="0"/>
                        <a:t>5 корп., 103 ауд.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5250" indent="-95250"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подготовка</a:t>
                      </a:r>
                      <a:r>
                        <a:rPr lang="ru-RU" sz="1200" baseline="0" dirty="0" smtClean="0"/>
                        <a:t> и подключение </a:t>
                      </a:r>
                      <a:r>
                        <a:rPr lang="ru-RU" sz="1200" baseline="0" dirty="0" err="1" smtClean="0"/>
                        <a:t>АПИМов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marL="95250" indent="0">
                        <a:buFont typeface="Arial" pitchFamily="34" charset="0"/>
                        <a:buNone/>
                      </a:pPr>
                      <a:r>
                        <a:rPr lang="ru-RU" sz="1200" baseline="0" dirty="0" smtClean="0"/>
                        <a:t>(для рубежного контроля, экзамена/зачёта)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itchFamily="34" charset="0"/>
                        <a:buNone/>
                      </a:pPr>
                      <a:r>
                        <a:rPr lang="ru-RU" sz="1200" baseline="0" dirty="0" smtClean="0"/>
                        <a:t>Программист ЦДТ</a:t>
                      </a:r>
                    </a:p>
                    <a:p>
                      <a:r>
                        <a:rPr lang="ru-RU" sz="1200" b="1" dirty="0" err="1" smtClean="0"/>
                        <a:t>Гершман</a:t>
                      </a:r>
                      <a:r>
                        <a:rPr lang="ru-RU" sz="1200" b="1" dirty="0" smtClean="0"/>
                        <a:t> Владимир Давыдович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Тел.: 565-990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E-mail</a:t>
                      </a:r>
                      <a:r>
                        <a:rPr lang="ru-RU" sz="1200" dirty="0" smtClean="0"/>
                        <a:t>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hlinkClick r:id="rId5"/>
                        </a:rPr>
                        <a:t>gvd46@mail.ru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5 корп., 104-А ауд.</a:t>
                      </a:r>
                      <a:endParaRPr lang="en-US" sz="1200" baseline="0" dirty="0" smtClean="0"/>
                    </a:p>
                    <a:p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76" y="288080"/>
            <a:ext cx="8153400" cy="9906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 КОМУ ОБРАЩАТЬСЯ?</a:t>
            </a:r>
            <a:endParaRPr lang="ru-RU" sz="2800" b="1" dirty="0"/>
          </a:p>
        </p:txBody>
      </p:sp>
      <p:sp>
        <p:nvSpPr>
          <p:cNvPr id="7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709928"/>
            <a:ext cx="8153400" cy="495943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СОПРОВОЖДЕНИЕ СТУДЕНТОВ ИДО –</a:t>
            </a: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/>
              <a:t>деканаты ИДО</a:t>
            </a:r>
          </a:p>
          <a:p>
            <a:pPr>
              <a:spcBef>
                <a:spcPts val="0"/>
              </a:spcBef>
              <a:buNone/>
            </a:pPr>
            <a:endParaRPr lang="ru-RU" sz="1800" b="1" dirty="0" smtClean="0"/>
          </a:p>
          <a:p>
            <a:pPr marL="360363" indent="-4763">
              <a:spcBef>
                <a:spcPts val="0"/>
              </a:spcBef>
              <a:buNone/>
            </a:pPr>
            <a:r>
              <a:rPr lang="ru-RU" sz="1400" b="1" dirty="0" smtClean="0"/>
              <a:t>Начальник отдела гуманитарно-экономического отдела, </a:t>
            </a:r>
          </a:p>
          <a:p>
            <a:pPr marL="360363" indent="-4763">
              <a:spcBef>
                <a:spcPts val="0"/>
              </a:spcBef>
              <a:buNone/>
            </a:pPr>
            <a:r>
              <a:rPr lang="ru-RU" sz="1400" b="1" dirty="0" smtClean="0"/>
              <a:t>и.о. начальника отдела технического образования</a:t>
            </a:r>
          </a:p>
          <a:p>
            <a:pPr marL="360363" indent="-4763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Буркова Светлана Петровна,</a:t>
            </a:r>
            <a:r>
              <a:rPr lang="ru-RU" sz="1400" b="1" dirty="0" smtClean="0"/>
              <a:t> </a:t>
            </a:r>
            <a:endParaRPr lang="en-US" sz="1400" b="1" dirty="0" smtClean="0"/>
          </a:p>
          <a:p>
            <a:pPr marL="360363" indent="-4763">
              <a:spcBef>
                <a:spcPts val="0"/>
              </a:spcBef>
              <a:buNone/>
            </a:pPr>
            <a:r>
              <a:rPr lang="ru-RU" sz="1400" dirty="0" smtClean="0"/>
              <a:t>Тел. : 564-284, </a:t>
            </a:r>
            <a:r>
              <a:rPr lang="en-US" sz="1400" dirty="0" smtClean="0"/>
              <a:t>e-mail</a:t>
            </a:r>
            <a:r>
              <a:rPr lang="ru-RU" sz="1400" dirty="0" smtClean="0"/>
              <a:t>: </a:t>
            </a:r>
            <a:r>
              <a:rPr lang="de-DE" sz="1400" dirty="0" err="1" smtClean="0">
                <a:hlinkClick r:id="rId2"/>
              </a:rPr>
              <a:t>burkovasp</a:t>
            </a:r>
            <a:r>
              <a:rPr lang="en-US" sz="1400" dirty="0" smtClean="0">
                <a:hlinkClick r:id="rId2"/>
              </a:rPr>
              <a:t>@</a:t>
            </a:r>
            <a:r>
              <a:rPr lang="en-US" sz="1400" dirty="0" err="1" smtClean="0">
                <a:hlinkClick r:id="rId2"/>
              </a:rPr>
              <a:t>tpu.ru</a:t>
            </a:r>
            <a:r>
              <a:rPr lang="en-US" sz="1400" dirty="0" smtClean="0"/>
              <a:t> </a:t>
            </a:r>
            <a:r>
              <a:rPr lang="ru-RU" sz="1400" dirty="0" smtClean="0"/>
              <a:t>,  5 корп., 202 ауд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360363" indent="-4763">
              <a:spcBef>
                <a:spcPts val="0"/>
              </a:spcBef>
              <a:buNone/>
            </a:pP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b="1" dirty="0" smtClean="0"/>
              <a:t>Зам. начальника отдела гуманитарно-экономического образования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Хадеева Ольга Васильевна,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dirty="0" smtClean="0"/>
              <a:t>Тел.: 563-562, </a:t>
            </a:r>
            <a:r>
              <a:rPr lang="en-US" sz="1400" dirty="0" smtClean="0"/>
              <a:t>e-mail</a:t>
            </a:r>
            <a:r>
              <a:rPr lang="ru-RU" sz="1400" dirty="0" smtClean="0"/>
              <a:t>: </a:t>
            </a:r>
            <a:r>
              <a:rPr lang="de-DE" sz="1400" dirty="0" smtClean="0">
                <a:hlinkClick r:id="rId3"/>
              </a:rPr>
              <a:t>ovh@ido.tpu.ru</a:t>
            </a:r>
            <a:r>
              <a:rPr lang="ru-RU" sz="1400" dirty="0" smtClean="0"/>
              <a:t> ,  5 корп.,  206 ауд.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728663" indent="-4763">
              <a:spcBef>
                <a:spcPts val="0"/>
              </a:spcBef>
              <a:buNone/>
            </a:pPr>
            <a:endParaRPr lang="ru-RU" sz="1400" dirty="0" smtClean="0"/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b="1" dirty="0" smtClean="0"/>
              <a:t>Зам. начальника отдела технического образования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dirty="0" smtClean="0"/>
              <a:t>(Направления «Электроэнергетика и электротехника»,  «Теплоэнергетика и теплотехника»)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b="1" dirty="0" err="1" smtClean="0">
                <a:solidFill>
                  <a:schemeClr val="accent2">
                    <a:lumMod val="75000"/>
                  </a:schemeClr>
                </a:solidFill>
              </a:rPr>
              <a:t>Кокотюха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 Екатерина Геннадьевна,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dirty="0" smtClean="0"/>
              <a:t>Тел.: 564-307, </a:t>
            </a:r>
            <a:r>
              <a:rPr lang="en-US" sz="1400" dirty="0" smtClean="0"/>
              <a:t>e-mail</a:t>
            </a:r>
            <a:r>
              <a:rPr lang="ru-RU" sz="1400" dirty="0" smtClean="0"/>
              <a:t>: </a:t>
            </a:r>
            <a:r>
              <a:rPr lang="de-DE" sz="1400" dirty="0" smtClean="0">
                <a:hlinkClick r:id="rId4"/>
              </a:rPr>
              <a:t>keg@ido.tpu.ru</a:t>
            </a:r>
            <a:r>
              <a:rPr lang="ru-RU" sz="1400" dirty="0" smtClean="0"/>
              <a:t> , 5 корп., 203 ауд.</a:t>
            </a:r>
          </a:p>
          <a:p>
            <a:pPr marL="728663" indent="-4763">
              <a:spcBef>
                <a:spcPts val="0"/>
              </a:spcBef>
              <a:buNone/>
            </a:pPr>
            <a:endParaRPr lang="ru-RU" sz="1400" dirty="0" smtClean="0"/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b="1" dirty="0" smtClean="0"/>
              <a:t>Зам. начальника отдела технического образования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dirty="0" smtClean="0"/>
              <a:t>(все остальные направления, составление учебных планов)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Старшинова Наталья Васильевна,</a:t>
            </a:r>
          </a:p>
          <a:p>
            <a:pPr marL="728663" indent="-4763">
              <a:spcBef>
                <a:spcPts val="0"/>
              </a:spcBef>
              <a:buNone/>
            </a:pPr>
            <a:r>
              <a:rPr lang="ru-RU" sz="1400" dirty="0" smtClean="0"/>
              <a:t>Тел.: 701-773, </a:t>
            </a:r>
            <a:r>
              <a:rPr lang="en-US" sz="1400" dirty="0" smtClean="0"/>
              <a:t>e-mail</a:t>
            </a:r>
            <a:r>
              <a:rPr lang="ru-RU" sz="1400" dirty="0" smtClean="0"/>
              <a:t>: </a:t>
            </a:r>
            <a:r>
              <a:rPr lang="en-US" sz="1400" dirty="0" smtClean="0">
                <a:hlinkClick r:id="rId5"/>
              </a:rPr>
              <a:t>snv1@tpu.ru</a:t>
            </a:r>
            <a:r>
              <a:rPr lang="en-US" sz="1400" dirty="0" smtClean="0"/>
              <a:t> </a:t>
            </a:r>
            <a:r>
              <a:rPr lang="ru-RU" sz="1400" dirty="0" smtClean="0"/>
              <a:t>, 5 корп., 210-А</a:t>
            </a:r>
            <a:r>
              <a:rPr lang="en-US" sz="1400" dirty="0" smtClean="0"/>
              <a:t> </a:t>
            </a:r>
            <a:r>
              <a:rPr lang="ru-RU" sz="1400" dirty="0" smtClean="0"/>
              <a:t>ауд.</a:t>
            </a:r>
          </a:p>
          <a:p>
            <a:pPr>
              <a:spcBef>
                <a:spcPts val="0"/>
              </a:spcBef>
              <a:buNone/>
            </a:pPr>
            <a:endParaRPr lang="ru-RU" sz="1800" dirty="0" smtClean="0"/>
          </a:p>
          <a:p>
            <a:pPr>
              <a:spcBef>
                <a:spcPts val="0"/>
              </a:spcBef>
              <a:buNone/>
            </a:pP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690048" cy="1052066"/>
          </a:xfrm>
        </p:spPr>
        <p:txBody>
          <a:bodyPr/>
          <a:lstStyle/>
          <a:p>
            <a:pPr algn="l"/>
            <a:r>
              <a:rPr lang="ru-RU" sz="4000" dirty="0" smtClean="0"/>
              <a:t>Подготовка УММ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89696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Приказ ректора о подготовке УММ для студентов 2 курса (бакалавров) ИДО № 3596 от 02.04.2012 </a:t>
            </a:r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Письмо ИДО от 06.04.12 на кафедры с перечнем дисциплин для подготовки УММ на основе учебных планов для бакалавров</a:t>
            </a:r>
          </a:p>
          <a:p>
            <a:pPr lvl="2">
              <a:lnSpc>
                <a:spcPct val="80000"/>
              </a:lnSpc>
            </a:pPr>
            <a:r>
              <a:rPr lang="ru-RU" sz="2200" dirty="0" smtClean="0">
                <a:solidFill>
                  <a:srgbClr val="002060"/>
                </a:solidFill>
              </a:rPr>
              <a:t>срок разработки: до 11 июня (3 семестр), </a:t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>до 5 ноября (4 семестр)</a:t>
            </a:r>
          </a:p>
          <a:p>
            <a:pPr lvl="2">
              <a:lnSpc>
                <a:spcPct val="80000"/>
              </a:lnSpc>
            </a:pPr>
            <a:r>
              <a:rPr lang="ru-RU" sz="2200" dirty="0" smtClean="0">
                <a:solidFill>
                  <a:srgbClr val="002060"/>
                </a:solidFill>
              </a:rPr>
              <a:t>исходные данные: направления, часы,  форма контроля, требуемое количество ИДЗ</a:t>
            </a:r>
          </a:p>
          <a:p>
            <a:pPr>
              <a:lnSpc>
                <a:spcPct val="80000"/>
              </a:lnSpc>
            </a:pPr>
            <a:endParaRPr lang="ru-RU" sz="3400" b="1" dirty="0" smtClean="0"/>
          </a:p>
          <a:p>
            <a:pPr>
              <a:lnSpc>
                <a:spcPct val="80000"/>
              </a:lnSpc>
            </a:pPr>
            <a:endParaRPr lang="ru-RU" sz="800" b="1" dirty="0" smtClean="0">
              <a:solidFill>
                <a:srgbClr val="AE1517"/>
              </a:solidFill>
            </a:endParaRPr>
          </a:p>
          <a:p>
            <a:pPr>
              <a:lnSpc>
                <a:spcPct val="80000"/>
              </a:lnSpc>
            </a:pPr>
            <a:endParaRPr lang="ru-RU" sz="800" b="1" dirty="0" smtClean="0">
              <a:solidFill>
                <a:srgbClr val="244F01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800" b="1" dirty="0" smtClean="0">
                <a:solidFill>
                  <a:srgbClr val="244F01"/>
                </a:solidFill>
              </a:rPr>
              <a:t>   </a:t>
            </a:r>
          </a:p>
          <a:p>
            <a:pPr>
              <a:lnSpc>
                <a:spcPct val="80000"/>
              </a:lnSpc>
            </a:pPr>
            <a:endParaRPr lang="ru-RU" sz="800" b="1" dirty="0" smtClean="0">
              <a:solidFill>
                <a:srgbClr val="244F01"/>
              </a:solidFill>
            </a:endParaRPr>
          </a:p>
          <a:p>
            <a:pPr>
              <a:lnSpc>
                <a:spcPct val="80000"/>
              </a:lnSpc>
            </a:pPr>
            <a:endParaRPr lang="ru-RU" sz="800" b="1" dirty="0" smtClean="0">
              <a:solidFill>
                <a:srgbClr val="244F01"/>
              </a:solidFill>
            </a:endParaRPr>
          </a:p>
          <a:p>
            <a:pPr>
              <a:lnSpc>
                <a:spcPct val="80000"/>
              </a:lnSpc>
            </a:pPr>
            <a:endParaRPr lang="ru-RU" sz="800" dirty="0" smtClean="0">
              <a:solidFill>
                <a:srgbClr val="244F01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</a:pPr>
            <a:endParaRPr lang="ru-RU" sz="800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2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endParaRPr lang="ru-RU" sz="1600" b="1" dirty="0" smtClean="0">
              <a:solidFill>
                <a:srgbClr val="AE1517"/>
              </a:solidFill>
            </a:endParaRPr>
          </a:p>
          <a:p>
            <a:pPr>
              <a:lnSpc>
                <a:spcPct val="80000"/>
              </a:lnSpc>
            </a:pPr>
            <a:endParaRPr lang="ru-RU" sz="1600" dirty="0" smtClean="0"/>
          </a:p>
        </p:txBody>
      </p:sp>
      <p:graphicFrame>
        <p:nvGraphicFramePr>
          <p:cNvPr id="13328" name="Group 16"/>
          <p:cNvGraphicFramePr>
            <a:graphicFrameLocks noGrp="1"/>
          </p:cNvGraphicFramePr>
          <p:nvPr/>
        </p:nvGraphicFramePr>
        <p:xfrm>
          <a:off x="899592" y="4725144"/>
          <a:ext cx="7416822" cy="1554480"/>
        </p:xfrm>
        <a:graphic>
          <a:graphicData uri="http://schemas.openxmlformats.org/drawingml/2006/table">
            <a:tbl>
              <a:tblPr/>
              <a:tblGrid>
                <a:gridCol w="1440159"/>
                <a:gridCol w="288032"/>
                <a:gridCol w="864096"/>
                <a:gridCol w="2880320"/>
                <a:gridCol w="1944215"/>
              </a:tblGrid>
              <a:tr h="1440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Социология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035700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031600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040400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Кредиты –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Ауд. час. в семестре: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Всего/ЛК/ЛБ/ПР – 8/4/0/4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СРС – 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 ИДЗ –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Форма контроля – зачет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РП, УП для специалистов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комплекта УММ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Calibri" pitchFamily="34" charset="0"/>
              <a:buAutoNum type="arabicPeriod"/>
            </a:pPr>
            <a:r>
              <a:rPr lang="ru-RU" sz="3200" dirty="0" smtClean="0"/>
              <a:t>Методические указания по изучению   дисциплины и индивидуальные домашние задания </a:t>
            </a:r>
            <a:br>
              <a:rPr lang="ru-RU" sz="3200" dirty="0" smtClean="0"/>
            </a:br>
            <a:r>
              <a:rPr lang="en-US" sz="3200" dirty="0" smtClean="0">
                <a:hlinkClick r:id="rId2"/>
              </a:rPr>
              <a:t>http://portal.tpu.ru/ido-tpu/teacher/documents</a:t>
            </a:r>
            <a:r>
              <a:rPr lang="ru-RU" sz="3200" dirty="0" smtClean="0"/>
              <a:t> (Памятка составителю)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Calibri" pitchFamily="34" charset="0"/>
              <a:buAutoNum type="arabicPeriod"/>
            </a:pPr>
            <a:r>
              <a:rPr lang="ru-RU" sz="3200" dirty="0" smtClean="0"/>
              <a:t>Учебное пособие / конспект лекций / презентации</a:t>
            </a:r>
            <a:r>
              <a:rPr lang="ru-RU" sz="3200" dirty="0" smtClean="0">
                <a:latin typeface="Arial" charset="0"/>
              </a:rPr>
              <a:t> (поддержка преподавателями материалов </a:t>
            </a:r>
            <a:r>
              <a:rPr lang="en-US" sz="3200" dirty="0" smtClean="0">
                <a:latin typeface="Arial" charset="0"/>
              </a:rPr>
              <a:t>Internet-</a:t>
            </a:r>
            <a:r>
              <a:rPr lang="ru-RU" sz="3200" dirty="0" smtClean="0">
                <a:latin typeface="Arial" charset="0"/>
              </a:rPr>
              <a:t>ресурсов)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Calibri" pitchFamily="34" charset="0"/>
              <a:buAutoNum type="arabicPeriod"/>
            </a:pPr>
            <a:r>
              <a:rPr lang="ru-RU" sz="3200" dirty="0" smtClean="0"/>
              <a:t>Методические указания по выполнению лабораторных работ/ виртуальный лабораторный комплекс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Calibri" pitchFamily="34" charset="0"/>
              <a:buAutoNum type="arabicPeriod"/>
            </a:pPr>
            <a:r>
              <a:rPr lang="ru-RU" sz="3200" dirty="0" smtClean="0"/>
              <a:t>Методические указания по выполнению курсовой работы/курсового проекта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Трудности при работе с УММ </a:t>
            </a:r>
            <a:r>
              <a:rPr lang="ru-RU" sz="4000" dirty="0" smtClean="0"/>
              <a:t>(результаты опроса студентов)</a:t>
            </a: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Оценка содержания УММ </a:t>
            </a:r>
            <a:r>
              <a:rPr lang="ru-RU" sz="4000" dirty="0" smtClean="0"/>
              <a:t>(результаты опроса студентов)</a:t>
            </a: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Оценка поступающих УММ в ИДО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11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800" dirty="0" smtClean="0"/>
              <a:t>Нарушение сроков подачи материалов в методический отдел ИДО</a:t>
            </a:r>
          </a:p>
          <a:p>
            <a:r>
              <a:rPr lang="ru-RU" sz="2800" dirty="0" smtClean="0"/>
              <a:t>Фактические недоработки в содержании представленных материалов</a:t>
            </a:r>
          </a:p>
          <a:p>
            <a:r>
              <a:rPr lang="ru-RU" sz="2800" dirty="0" smtClean="0"/>
              <a:t>Непонимание различий между РП (для специалистов) и МУ (для бакалавров)</a:t>
            </a:r>
          </a:p>
          <a:p>
            <a:r>
              <a:rPr lang="ru-RU" sz="2800" dirty="0" smtClean="0"/>
              <a:t>Несоблюдение требований к структуре методических указаний (МУ)</a:t>
            </a:r>
          </a:p>
          <a:p>
            <a:r>
              <a:rPr lang="ru-RU" sz="2800" dirty="0" smtClean="0"/>
              <a:t>Несоблюдение правил верстки и форматирования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Внедрение оценивания УММ студентами на сайте ИДО (2012 г.)</a:t>
            </a:r>
          </a:p>
          <a:p>
            <a:r>
              <a:rPr lang="ru-RU" dirty="0" smtClean="0"/>
              <a:t>Внесение предложения проректору УМОД по учету оценки качества УММ при переизбрании преподавателей по конкурсу</a:t>
            </a:r>
          </a:p>
          <a:p>
            <a:r>
              <a:rPr lang="ru-RU" dirty="0" smtClean="0"/>
              <a:t>Унификация комплектов по дисциплинам</a:t>
            </a:r>
          </a:p>
          <a:p>
            <a:r>
              <a:rPr lang="ru-RU" dirty="0" smtClean="0"/>
              <a:t>Работа с электронными изданиями НТБ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требования к УММ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997152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/>
              <a:t>Объем и содержание теоретического материала в МУ должны совпадать с объемом и содержанием теоретического материла РП дисциплины для студентов очного обучения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/>
              <a:t>МУ должны составляться по учебным пособиям (конспектам лекций), которые будут размещены на сайте ИДО и использованы для подготовки </a:t>
            </a:r>
            <a:r>
              <a:rPr lang="ru-RU" sz="3200" dirty="0" err="1" smtClean="0"/>
              <a:t>АПИМов</a:t>
            </a:r>
            <a:endParaRPr lang="ru-RU" sz="3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/>
              <a:t>Преподаватели, ведущие занятия по дисциплине, должны использовать материалы кейса, размещенного на сайте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Оплата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484784"/>
            <a:ext cx="8153400" cy="4752528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МУиИДЗ</a:t>
            </a:r>
            <a:r>
              <a:rPr lang="ru-RU" b="1" dirty="0" smtClean="0"/>
              <a:t>, МУЛР, МУКР </a:t>
            </a:r>
            <a:r>
              <a:rPr lang="ru-RU" dirty="0" smtClean="0"/>
              <a:t>после размещения на сайте (60 руб. стр.)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УП </a:t>
            </a:r>
            <a:r>
              <a:rPr lang="ru-RU" dirty="0" smtClean="0"/>
              <a:t>при высокой степени готовности</a:t>
            </a:r>
            <a:br>
              <a:rPr lang="ru-RU" dirty="0" smtClean="0"/>
            </a:br>
            <a:r>
              <a:rPr lang="ru-RU" dirty="0" smtClean="0"/>
              <a:t>и включении в план издания в 2012 г. </a:t>
            </a:r>
            <a:br>
              <a:rPr lang="ru-RU" dirty="0" smtClean="0"/>
            </a:br>
            <a:r>
              <a:rPr lang="ru-RU" dirty="0" smtClean="0"/>
              <a:t>(120-150 руб. стр.)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8153400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Спасибо за внимание!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BBC7AD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3549</TotalTime>
  <Words>1772</Words>
  <Application>Microsoft Office PowerPoint</Application>
  <PresentationFormat>Экран (4:3)</PresentationFormat>
  <Paragraphs>353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Обычная</vt:lpstr>
      <vt:lpstr>Внедрение и развитие ДОТ: трансформация заочного обучения В ТПУ  Изменения с 2012/2013 учебного года</vt:lpstr>
      <vt:lpstr>Слайд 2</vt:lpstr>
      <vt:lpstr>Слайд 3</vt:lpstr>
      <vt:lpstr>Слайд 4</vt:lpstr>
      <vt:lpstr>ИТОГИ:  «Классическая» модель ЗО </vt:lpstr>
      <vt:lpstr>Слайд 6</vt:lpstr>
      <vt:lpstr>РЕЗУЛЬТАТ</vt:lpstr>
      <vt:lpstr>ЛИНЕЙНЫЙ ГРАФИК  ПРОВЕДЕНИЯ УЧЕБНЫХ МЕРОПРИЯТИЙ</vt:lpstr>
      <vt:lpstr>ВНЕДРЕНИЕ ДОТ В КЗФ: ВИДЫ УЧЕБНОЙ ДЕЯТЕЛЬНОСТИ С ПРИМЕНЕНИЕМ ДОТ</vt:lpstr>
      <vt:lpstr>ВНЕДРЕНИЕ ДОТ В КЗФ: ПРОВЕДЕНИЕ ЗАНЯТИЯ В ФОРМАТЕ ВЕБИНАРА</vt:lpstr>
      <vt:lpstr>ВНЕДРЕНИЕ ДОТ В КЗФ: ПРОВЕРКА СТУДЕНЧЕСКИХ РАБОТ</vt:lpstr>
      <vt:lpstr>ВНЕДРЕНИЕ ДОТ В КЗФ: ПРОВЕРКА СТУДЕНЧЕСКИХ РАБОТ</vt:lpstr>
      <vt:lpstr>ВНЕДРЕНИЕ ДОТ В КЗФ: КОНСУЛЬТАЦИИ НА ФОРУМЕ</vt:lpstr>
      <vt:lpstr>ВНЕДРЕНИЕ ДОТ В КЗФ: ПРЕПОДАВАТЕЛЮ НЕОБХОДИМО</vt:lpstr>
      <vt:lpstr>ВНЕДРЕНИЕ ДОТ В КЗФ: АВТОРИЗАЦИЯ - ВХОД В СИСТЕМУ</vt:lpstr>
      <vt:lpstr>ВНЕДРЕНИЕ ДОТ В КЗФ: РАЗДЕЛ «ПРЕПОДАВАТЕЛЮ»</vt:lpstr>
      <vt:lpstr>Слайд 17</vt:lpstr>
      <vt:lpstr>К КОМУ ОБРАЩАТЬСЯ?</vt:lpstr>
      <vt:lpstr>К КОМУ ОБРАЩАТЬСЯ?</vt:lpstr>
      <vt:lpstr>К КОМУ ОБРАЩАТЬСЯ?</vt:lpstr>
      <vt:lpstr>Подготовка УММ</vt:lpstr>
      <vt:lpstr>Состав комплекта УММ</vt:lpstr>
      <vt:lpstr>Трудности при работе с УММ (результаты опроса студентов)</vt:lpstr>
      <vt:lpstr>Оценка содержания УММ (результаты опроса студентов)</vt:lpstr>
      <vt:lpstr>Оценка поступающих УММ в ИДО</vt:lpstr>
      <vt:lpstr>Направления работы</vt:lpstr>
      <vt:lpstr>Ключевые требования к УММ</vt:lpstr>
      <vt:lpstr>Оплата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Yulia G. Nekhorosheva</dc:creator>
  <cp:lastModifiedBy>nyg</cp:lastModifiedBy>
  <cp:revision>350</cp:revision>
  <dcterms:created xsi:type="dcterms:W3CDTF">2012-02-20T07:43:15Z</dcterms:created>
  <dcterms:modified xsi:type="dcterms:W3CDTF">2012-10-15T08:23:50Z</dcterms:modified>
</cp:coreProperties>
</file>