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4E01FDB-6CB4-4395-A84B-EEC92C0C40C8}" type="datetimeFigureOut">
              <a:rPr lang="ru-RU" smtClean="0"/>
              <a:pPr/>
              <a:t>28.12.2010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FB9F59F-40C9-42A8-BE79-02884548FE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4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18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hebyshe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214290"/>
            <a:ext cx="3071834" cy="41725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5852" y="4572008"/>
            <a:ext cx="650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 </a:t>
            </a:r>
            <a:r>
              <a:rPr lang="ru-RU" sz="4000" dirty="0" err="1" smtClean="0"/>
              <a:t>Пафнутий</a:t>
            </a:r>
            <a:r>
              <a:rPr lang="ru-RU" sz="4000" dirty="0" smtClean="0"/>
              <a:t> Львович Чебышев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857356" y="6000768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(</a:t>
            </a:r>
            <a:r>
              <a:rPr lang="ru-RU" sz="2400" dirty="0" smtClean="0"/>
              <a:t>16 мая 1821 года – 26 ноября 1894 года)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700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Биография</a:t>
            </a:r>
            <a:endParaRPr lang="ru-RU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14414" y="5143512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Родился в деревне </a:t>
            </a:r>
            <a:r>
              <a:rPr lang="ru-RU" dirty="0" err="1" smtClean="0">
                <a:latin typeface="+mj-lt"/>
              </a:rPr>
              <a:t>Окатово</a:t>
            </a:r>
            <a:r>
              <a:rPr lang="ru-RU" dirty="0" smtClean="0">
                <a:latin typeface="+mj-lt"/>
              </a:rPr>
              <a:t>, Боровского уезда, Калужской губернии в семье богатого землевладельца Льва Павловича.</a:t>
            </a:r>
            <a:endParaRPr lang="ru-RU" dirty="0">
              <a:latin typeface="+mj-lt"/>
            </a:endParaRPr>
          </a:p>
        </p:txBody>
      </p:sp>
      <p:pic>
        <p:nvPicPr>
          <p:cNvPr id="5" name="Рисунок 4" descr="34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1785926"/>
            <a:ext cx="4731384" cy="3075399"/>
          </a:xfrm>
          <a:prstGeom prst="round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hurch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1071546"/>
            <a:ext cx="4595813" cy="3446860"/>
          </a:xfrm>
          <a:prstGeom prst="round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57356" y="4929198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В 1832 году семья переезжает в Москву.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80925038_moscow_university_1820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785794"/>
            <a:ext cx="4643438" cy="3038187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4214818"/>
            <a:ext cx="7500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dirty="0" smtClean="0"/>
              <a:t> Летом 1837 года Чебышев начинает изучение математики в Московском университете на втором философском отделении.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/>
              <a:t> В 1838 году, участвуя в студенческом конкурсе, получил серебряную медаль за работу по нахождению корней уравнения n-ной степени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/>
              <a:t> В 1841 году успешно заканчивает университет и защищает диссертацию.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_1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428736"/>
            <a:ext cx="5922358" cy="2747974"/>
          </a:xfrm>
          <a:prstGeom prst="round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4643446"/>
            <a:ext cx="70723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dirty="0" smtClean="0"/>
              <a:t> В 1847 году Чебышев утверждён в звании доцента и начинает читать лекции по алгебре и теории чисел в Петербургском университете.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/>
              <a:t>В 1850 году Чебышев защищает докторскую диссертацию и становится профессором Петербургского университета. Эту должность он занимал до старости.</a:t>
            </a:r>
          </a:p>
          <a:p>
            <a:pPr algn="ctr">
              <a:buFont typeface="Wingdings" pitchFamily="2" charset="2"/>
              <a:buChar char="Ø"/>
            </a:pP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60_002744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785794"/>
            <a:ext cx="4572002" cy="3657602"/>
          </a:xfrm>
          <a:prstGeom prst="round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00166" y="4929198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dirty="0" smtClean="0"/>
              <a:t> П. Л. Чебышев скончался 8 декабря 1894 года. Погребён в родном имении в селе </a:t>
            </a:r>
            <a:r>
              <a:rPr lang="ru-RU" dirty="0" err="1" smtClean="0"/>
              <a:t>Спас-Прогнанье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28604"/>
            <a:ext cx="61436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Научная деятельность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1428736"/>
            <a:ext cx="750099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</a:rPr>
              <a:t>Чебышев считается одним из основоположников теории приближения функций. Работы также в теории чисел, теории вероятностей, механике.</a:t>
            </a:r>
          </a:p>
          <a:p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+mj-lt"/>
              </a:rPr>
              <a:t>Учёная деятельность Чебышева, начавшаяся в 1843 году появлением в свет небольшой заметки </a:t>
            </a:r>
            <a:r>
              <a:rPr lang="ru-RU" sz="2000" b="1" dirty="0" smtClean="0">
                <a:latin typeface="+mj-lt"/>
              </a:rPr>
              <a:t>«</a:t>
            </a:r>
            <a:r>
              <a:rPr lang="ru-RU" sz="2000" b="1" dirty="0" err="1" smtClean="0">
                <a:latin typeface="+mj-lt"/>
              </a:rPr>
              <a:t>Note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sur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une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classe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d’intégrales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dé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finies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multiples</a:t>
            </a:r>
            <a:r>
              <a:rPr lang="ru-RU" sz="2000" b="1" dirty="0" smtClean="0">
                <a:latin typeface="+mj-lt"/>
              </a:rPr>
              <a:t>»</a:t>
            </a:r>
            <a:r>
              <a:rPr lang="ru-RU" sz="2000" dirty="0" smtClean="0">
                <a:latin typeface="+mj-lt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+mj-lt"/>
              </a:rPr>
              <a:t>Последний его </a:t>
            </a:r>
            <a:r>
              <a:rPr lang="ru-RU" sz="2000" dirty="0" err="1" smtClean="0">
                <a:latin typeface="+mj-lt"/>
              </a:rPr>
              <a:t>мемуар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«О суммах, зависящих от положительных значений какой-либо функции»</a:t>
            </a:r>
            <a:endParaRPr lang="ru-RU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+mj-lt"/>
              </a:rPr>
              <a:t>Из многочисленных открытий Чебышева надо упомянуть прежде всего работы по теории чисел. Начало их положено в прибавлениях к докторской диссертации Чебышева: «Теория сравнений», напечатанной в 1849 году.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+mj-lt"/>
              </a:rPr>
              <a:t>В 1850 году появился знаменитый </a:t>
            </a:r>
            <a:r>
              <a:rPr lang="ru-RU" sz="2000" b="1" dirty="0" smtClean="0">
                <a:latin typeface="+mj-lt"/>
              </a:rPr>
              <a:t>«</a:t>
            </a:r>
            <a:r>
              <a:rPr lang="ru-RU" sz="2000" b="1" dirty="0" err="1" smtClean="0">
                <a:latin typeface="+mj-lt"/>
              </a:rPr>
              <a:t>Mémoire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sur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les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nombres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premiers</a:t>
            </a:r>
            <a:r>
              <a:rPr lang="ru-RU" sz="2000" b="1" dirty="0" smtClean="0">
                <a:latin typeface="+mj-lt"/>
              </a:rPr>
              <a:t>»</a:t>
            </a:r>
            <a:r>
              <a:rPr lang="ru-RU" sz="2000" dirty="0" smtClean="0">
                <a:latin typeface="+mj-lt"/>
              </a:rPr>
              <a:t>, где даны асимптотические оценки для суммы ряда </a:t>
            </a:r>
          </a:p>
          <a:p>
            <a:r>
              <a:rPr lang="ru-RU" sz="2000" dirty="0" smtClean="0">
                <a:latin typeface="+mj-lt"/>
              </a:rPr>
              <a:t>                            по всем простым числам </a:t>
            </a:r>
            <a:r>
              <a:rPr lang="ru-RU" sz="2000" dirty="0" err="1" smtClean="0">
                <a:latin typeface="+mj-lt"/>
              </a:rPr>
              <a:t>p</a:t>
            </a:r>
            <a:endParaRPr lang="ru-RU" sz="2000" dirty="0" smtClean="0">
              <a:latin typeface="+mj-lt"/>
            </a:endParaRPr>
          </a:p>
          <a:p>
            <a:endParaRPr lang="ru-RU" dirty="0"/>
          </a:p>
        </p:txBody>
      </p:sp>
      <p:pic>
        <p:nvPicPr>
          <p:cNvPr id="7" name="Рисунок 6" descr="e838cc755db0da6b96a033bd8e66eb7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6072206"/>
            <a:ext cx="928694" cy="3175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Безымянный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1000108"/>
            <a:ext cx="324219" cy="5000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500042"/>
            <a:ext cx="72866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sz="2400" dirty="0" smtClean="0"/>
              <a:t>По интегральному исчислению особенно замечателен </a:t>
            </a:r>
            <a:r>
              <a:rPr lang="ru-RU" sz="2400" dirty="0" err="1" smtClean="0"/>
              <a:t>мемуар</a:t>
            </a:r>
            <a:r>
              <a:rPr lang="ru-RU" sz="2400" dirty="0" smtClean="0"/>
              <a:t> 1860 года, в котором для заданного многочлена </a:t>
            </a:r>
            <a:r>
              <a:rPr lang="ru-RU" sz="2400" dirty="0" err="1" smtClean="0"/>
              <a:t>x</a:t>
            </a:r>
            <a:r>
              <a:rPr lang="ru-RU" sz="2400" dirty="0" smtClean="0"/>
              <a:t> + α</a:t>
            </a:r>
            <a:r>
              <a:rPr lang="ru-RU" sz="2400" dirty="0" err="1" smtClean="0"/>
              <a:t>x</a:t>
            </a:r>
            <a:r>
              <a:rPr lang="ru-RU" sz="2400" dirty="0" smtClean="0">
                <a:latin typeface="Times New Roman"/>
                <a:cs typeface="Times New Roman"/>
              </a:rPr>
              <a:t>³</a:t>
            </a:r>
            <a:r>
              <a:rPr lang="ru-RU" sz="2400" dirty="0" smtClean="0"/>
              <a:t> + β</a:t>
            </a:r>
            <a:r>
              <a:rPr lang="ru-RU" sz="2400" dirty="0" err="1" smtClean="0"/>
              <a:t>x</a:t>
            </a:r>
            <a:r>
              <a:rPr lang="ru-RU" sz="2400" dirty="0" smtClean="0">
                <a:latin typeface="Times New Roman"/>
                <a:cs typeface="Times New Roman"/>
              </a:rPr>
              <a:t>²</a:t>
            </a:r>
            <a:r>
              <a:rPr lang="ru-RU" sz="2400" dirty="0" smtClean="0"/>
              <a:t> + </a:t>
            </a:r>
            <a:r>
              <a:rPr lang="ru-RU" sz="2400" dirty="0" err="1" smtClean="0"/>
              <a:t>γx </a:t>
            </a:r>
            <a:r>
              <a:rPr lang="ru-RU" sz="2400" dirty="0" smtClean="0"/>
              <a:t>+ </a:t>
            </a:r>
            <a:r>
              <a:rPr lang="ru-RU" sz="2400" dirty="0" err="1" smtClean="0"/>
              <a:t>δ </a:t>
            </a:r>
            <a:r>
              <a:rPr lang="ru-RU" sz="2400" dirty="0" smtClean="0"/>
              <a:t>с рациональными коэффициентами даётся алгоритм определения такого числа A, что выражение </a:t>
            </a:r>
          </a:p>
          <a:p>
            <a:pPr>
              <a:buFont typeface="Wingdings" pitchFamily="2" charset="2"/>
              <a:buChar char="Ø"/>
            </a:pP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интегрировалось в логарифмах, и вычисления соответствующего интеграла.</a:t>
            </a:r>
          </a:p>
          <a:p>
            <a:endParaRPr lang="ru-RU" dirty="0"/>
          </a:p>
        </p:txBody>
      </p:sp>
      <p:pic>
        <p:nvPicPr>
          <p:cNvPr id="8" name="Рисунок 7" descr="5de500472e41134304461ca50b27bc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2428868"/>
            <a:ext cx="3205584" cy="6524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71480"/>
            <a:ext cx="778674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/>
              <a:t>Наиболее оригинальными, как по сущности вопроса, так и по методу решения, являются работы Чебышева «О функциях, наименее уклоняющихся от нуля».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Важнейший из этих мемуаров — </a:t>
            </a:r>
            <a:r>
              <a:rPr lang="ru-RU" sz="2400" dirty="0" err="1" smtClean="0"/>
              <a:t>мемуар</a:t>
            </a:r>
            <a:r>
              <a:rPr lang="ru-RU" sz="2400" dirty="0" smtClean="0"/>
              <a:t> 1857 года под заглавием </a:t>
            </a:r>
            <a:r>
              <a:rPr lang="ru-RU" sz="2400" b="1" dirty="0" smtClean="0"/>
              <a:t>«</a:t>
            </a:r>
            <a:r>
              <a:rPr lang="ru-RU" sz="2400" b="1" dirty="0" err="1" smtClean="0"/>
              <a:t>Sur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les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questions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de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minima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qui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se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rattachent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à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la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représentation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approximative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des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fonctions</a:t>
            </a:r>
            <a:r>
              <a:rPr lang="ru-RU" sz="2400" b="1" dirty="0" smtClean="0"/>
              <a:t>»</a:t>
            </a:r>
            <a:r>
              <a:rPr lang="ru-RU" sz="24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В связи с этими же вопросами находится и работа Чебышева «О черчении географических карт». Этот цикл работ считается основанием теории приближений.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В связи с вопросами «о функциях, наименее уклоняющихся от нуля», находятся и работы Чебышева по практической механике, которой он занимался много и с большой любовью.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+mj-lt"/>
              </a:rPr>
              <a:t>Также замечательны работы Чебышева об интерполировании, в которых он даёт новые формулы, важные как в теоретическом, так и практическом отношениях.</a:t>
            </a:r>
          </a:p>
          <a:p>
            <a:endParaRPr lang="ru-RU" sz="2400" dirty="0">
              <a:latin typeface="+mj-lt"/>
            </a:endParaRPr>
          </a:p>
        </p:txBody>
      </p:sp>
      <p:pic>
        <p:nvPicPr>
          <p:cNvPr id="3" name="Рисунок 2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928934"/>
            <a:ext cx="2490801" cy="33773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57166"/>
            <a:ext cx="55245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Многочлены Чебышева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142984"/>
            <a:ext cx="4641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</a:t>
            </a:r>
            <a:r>
              <a:rPr lang="ru-RU" dirty="0" smtClean="0"/>
              <a:t>грают важную роль в теории приближений.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643050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Многочлен Чебышева первого рода</a:t>
            </a:r>
            <a:r>
              <a:rPr lang="en-US" b="1" dirty="0" smtClean="0"/>
              <a:t> 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b="1" dirty="0" smtClean="0"/>
              <a:t>  </a:t>
            </a:r>
            <a:r>
              <a:rPr lang="ru-RU" dirty="0" smtClean="0"/>
              <a:t>характеризуется как многочлен степени </a:t>
            </a:r>
            <a:r>
              <a:rPr lang="ru-RU" i="1" dirty="0" err="1" smtClean="0"/>
              <a:t>n</a:t>
            </a:r>
            <a:r>
              <a:rPr lang="ru-RU" dirty="0" smtClean="0"/>
              <a:t> со старшим коэффициентом</a:t>
            </a:r>
            <a:r>
              <a:rPr lang="en-US" dirty="0" smtClean="0"/>
              <a:t>  2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 - 1</a:t>
            </a:r>
            <a:r>
              <a:rPr lang="en-US" b="1" dirty="0" smtClean="0"/>
              <a:t>  </a:t>
            </a:r>
            <a:r>
              <a:rPr lang="ru-RU" b="1" dirty="0" smtClean="0"/>
              <a:t>, </a:t>
            </a:r>
            <a:r>
              <a:rPr lang="ru-RU" dirty="0" smtClean="0"/>
              <a:t>который меньше всего отклоняется от нуля на интервале [ − 1,1].</a:t>
            </a:r>
            <a:r>
              <a:rPr lang="en-US" b="1" dirty="0" smtClean="0"/>
              <a:t>                   </a:t>
            </a:r>
            <a:r>
              <a:rPr lang="ru-RU" b="1" dirty="0" smtClean="0"/>
              <a:t>  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2643182"/>
            <a:ext cx="6286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</a:t>
            </a:r>
            <a:r>
              <a:rPr lang="ru-RU" dirty="0" smtClean="0"/>
              <a:t>огут быть определены с помощью рекуррентного соотношения:</a:t>
            </a:r>
          </a:p>
          <a:p>
            <a:endParaRPr lang="ru-RU" dirty="0"/>
          </a:p>
        </p:txBody>
      </p:sp>
      <p:pic>
        <p:nvPicPr>
          <p:cNvPr id="21507" name="Picture 3" descr="T_1(x) = x \,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857628"/>
            <a:ext cx="1411751" cy="357190"/>
          </a:xfrm>
          <a:prstGeom prst="rect">
            <a:avLst/>
          </a:prstGeom>
          <a:noFill/>
        </p:spPr>
      </p:pic>
      <p:pic>
        <p:nvPicPr>
          <p:cNvPr id="21508" name="Picture 4" descr="T_{n+1}(x) = 2xT_n(x) - T_{n-1}(x). \,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357694"/>
            <a:ext cx="4131141" cy="342901"/>
          </a:xfrm>
          <a:prstGeom prst="rect">
            <a:avLst/>
          </a:prstGeom>
          <a:noFill/>
        </p:spPr>
      </p:pic>
      <p:pic>
        <p:nvPicPr>
          <p:cNvPr id="21506" name="Picture 2" descr="T_0(x) = 1 \,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357562"/>
            <a:ext cx="1377733" cy="357190"/>
          </a:xfrm>
          <a:prstGeom prst="rect">
            <a:avLst/>
          </a:prstGeom>
          <a:noFill/>
        </p:spPr>
      </p:pic>
      <p:pic>
        <p:nvPicPr>
          <p:cNvPr id="14" name="Рисунок 13" descr="542px-Многочлены_Чебышёва_Т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3000372"/>
            <a:ext cx="3081341" cy="34053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Многочлен Чебышева второго рода  </a:t>
            </a:r>
            <a:r>
              <a:rPr lang="en-US" i="1" dirty="0" smtClean="0"/>
              <a:t>U</a:t>
            </a:r>
            <a:r>
              <a:rPr lang="en-US" i="1" baseline="-25000" dirty="0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ru-RU" b="1" dirty="0" smtClean="0"/>
              <a:t>   </a:t>
            </a:r>
            <a:r>
              <a:rPr lang="ru-RU" dirty="0" smtClean="0"/>
              <a:t>характеризуется как многочлен степени </a:t>
            </a:r>
            <a:r>
              <a:rPr lang="ru-RU" i="1" dirty="0" err="1" smtClean="0"/>
              <a:t>n</a:t>
            </a:r>
            <a:r>
              <a:rPr lang="ru-RU" dirty="0" smtClean="0"/>
              <a:t> со старшим коэффициентом 2</a:t>
            </a:r>
            <a:r>
              <a:rPr lang="ru-RU" i="1" baseline="30000" dirty="0" smtClean="0"/>
              <a:t>n</a:t>
            </a:r>
            <a:r>
              <a:rPr lang="ru-RU" dirty="0" smtClean="0"/>
              <a:t>, интеграл от абсолютной величины которого по интервалу [ − 1,1] принимает наименьшее возможное значение.</a:t>
            </a:r>
            <a:r>
              <a:rPr lang="ru-RU" b="1" dirty="0" smtClean="0"/>
              <a:t>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785926"/>
            <a:ext cx="6215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Многочлены Чебышева второго рода </a:t>
            </a:r>
            <a:r>
              <a:rPr lang="ru-RU" i="1" dirty="0" err="1" smtClean="0"/>
              <a:t>U</a:t>
            </a:r>
            <a:r>
              <a:rPr lang="ru-RU" i="1" baseline="-25000" dirty="0" err="1" smtClean="0"/>
              <a:t>n</a:t>
            </a:r>
            <a:r>
              <a:rPr lang="ru-RU" dirty="0" smtClean="0"/>
              <a:t>(</a:t>
            </a:r>
            <a:r>
              <a:rPr lang="ru-RU" i="1" dirty="0" err="1" smtClean="0"/>
              <a:t>x</a:t>
            </a:r>
            <a:r>
              <a:rPr lang="ru-RU" dirty="0" smtClean="0"/>
              <a:t>) могут быть определены с помощью рекуррентного соотношения:</a:t>
            </a:r>
            <a:endParaRPr lang="ru-RU" dirty="0"/>
          </a:p>
        </p:txBody>
      </p:sp>
      <p:pic>
        <p:nvPicPr>
          <p:cNvPr id="24579" name="Picture 3" descr="U_1(x) = 2x \,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214687"/>
            <a:ext cx="1500198" cy="338755"/>
          </a:xfrm>
          <a:prstGeom prst="rect">
            <a:avLst/>
          </a:prstGeom>
          <a:noFill/>
        </p:spPr>
      </p:pic>
      <p:pic>
        <p:nvPicPr>
          <p:cNvPr id="24580" name="Picture 4" descr="U_{n+1}(x) = 2xU_n(x) - U_{n-1}(x). \,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643314"/>
            <a:ext cx="4388334" cy="357190"/>
          </a:xfrm>
          <a:prstGeom prst="rect">
            <a:avLst/>
          </a:prstGeom>
          <a:noFill/>
        </p:spPr>
      </p:pic>
      <p:pic>
        <p:nvPicPr>
          <p:cNvPr id="24578" name="Picture 2" descr="U_0(x) = 1 \,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714620"/>
            <a:ext cx="1338947" cy="342901"/>
          </a:xfrm>
          <a:prstGeom prst="rect">
            <a:avLst/>
          </a:prstGeom>
          <a:noFill/>
        </p:spPr>
      </p:pic>
      <p:pic>
        <p:nvPicPr>
          <p:cNvPr id="9" name="Рисунок 8" descr="585px-Многочлены_Чебышёва_U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4" y="2500306"/>
            <a:ext cx="3714757" cy="38100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550072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Примеры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214422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Несколько первых многочленов Чебышева первого рода</a:t>
            </a:r>
            <a:endParaRPr lang="ru-RU" sz="2800" dirty="0"/>
          </a:p>
        </p:txBody>
      </p:sp>
      <p:pic>
        <p:nvPicPr>
          <p:cNvPr id="25603" name="Picture 3" descr=" T_1(x) = x \,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1" y="2714620"/>
            <a:ext cx="1129401" cy="285752"/>
          </a:xfrm>
          <a:prstGeom prst="rect">
            <a:avLst/>
          </a:prstGeom>
          <a:noFill/>
        </p:spPr>
      </p:pic>
      <p:pic>
        <p:nvPicPr>
          <p:cNvPr id="25604" name="Picture 4" descr=" T_2(x) = 2x^2 - 1 \,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1" y="3000372"/>
            <a:ext cx="1652392" cy="285752"/>
          </a:xfrm>
          <a:prstGeom prst="rect">
            <a:avLst/>
          </a:prstGeom>
          <a:noFill/>
        </p:spPr>
      </p:pic>
      <p:pic>
        <p:nvPicPr>
          <p:cNvPr id="25605" name="Picture 5" descr=" T_3(x) = 4x^3 - 3x \,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1" y="3357562"/>
            <a:ext cx="1813904" cy="285752"/>
          </a:xfrm>
          <a:prstGeom prst="rect">
            <a:avLst/>
          </a:prstGeom>
          <a:noFill/>
        </p:spPr>
      </p:pic>
      <p:pic>
        <p:nvPicPr>
          <p:cNvPr id="25606" name="Picture 6" descr=" T_4(x) = 8x^4 - 8x^2 + 1 \,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1" y="3714752"/>
            <a:ext cx="2323288" cy="285752"/>
          </a:xfrm>
          <a:prstGeom prst="rect">
            <a:avLst/>
          </a:prstGeom>
          <a:noFill/>
        </p:spPr>
      </p:pic>
      <p:pic>
        <p:nvPicPr>
          <p:cNvPr id="25607" name="Picture 7" descr=" T_5(x) = 16x^5 - 20x^3 + 5x \,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4071942"/>
            <a:ext cx="2708433" cy="285752"/>
          </a:xfrm>
          <a:prstGeom prst="rect">
            <a:avLst/>
          </a:prstGeom>
          <a:noFill/>
        </p:spPr>
      </p:pic>
      <p:pic>
        <p:nvPicPr>
          <p:cNvPr id="25608" name="Picture 8" descr=" T_6(x) = 32x^6 - 48x^4 + 18x^2 - 1 \,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0101" y="4429132"/>
            <a:ext cx="3342056" cy="285752"/>
          </a:xfrm>
          <a:prstGeom prst="rect">
            <a:avLst/>
          </a:prstGeom>
          <a:noFill/>
        </p:spPr>
      </p:pic>
      <p:pic>
        <p:nvPicPr>
          <p:cNvPr id="25609" name="Picture 9" descr=" T_7(x) = 64x^7 - 112x^5 + 56x^3 - 7x \,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01" y="4786322"/>
            <a:ext cx="3602960" cy="285752"/>
          </a:xfrm>
          <a:prstGeom prst="rect">
            <a:avLst/>
          </a:prstGeom>
          <a:noFill/>
        </p:spPr>
      </p:pic>
      <p:pic>
        <p:nvPicPr>
          <p:cNvPr id="25610" name="Picture 10" descr=" T_8(x) = 128x^8 - 256x^6 + 160x^4 - 32x^2 + 1 \,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0101" y="5143512"/>
            <a:ext cx="4485064" cy="285752"/>
          </a:xfrm>
          <a:prstGeom prst="rect">
            <a:avLst/>
          </a:prstGeom>
          <a:noFill/>
        </p:spPr>
      </p:pic>
      <p:pic>
        <p:nvPicPr>
          <p:cNvPr id="25611" name="Picture 11" descr=" T_9(x) = 256x^9 - 576x^7 + 432x^5 - 120x^3 + 9x \,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0101" y="5500702"/>
            <a:ext cx="4745968" cy="285752"/>
          </a:xfrm>
          <a:prstGeom prst="rect">
            <a:avLst/>
          </a:prstGeom>
          <a:noFill/>
        </p:spPr>
      </p:pic>
      <p:pic>
        <p:nvPicPr>
          <p:cNvPr id="25602" name="Picture 2" descr=" T_0(x) = 1 \,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00100" y="2428868"/>
            <a:ext cx="1047072" cy="271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7572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Несколько первых многочленов Чебышева второго рода</a:t>
            </a:r>
            <a:endParaRPr lang="ru-RU" sz="2800" dirty="0"/>
          </a:p>
        </p:txBody>
      </p:sp>
      <p:pic>
        <p:nvPicPr>
          <p:cNvPr id="26627" name="Picture 3" descr=" U_1(x) = 2x \,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00240"/>
            <a:ext cx="1518562" cy="342901"/>
          </a:xfrm>
          <a:prstGeom prst="rect">
            <a:avLst/>
          </a:prstGeom>
          <a:noFill/>
        </p:spPr>
      </p:pic>
      <p:pic>
        <p:nvPicPr>
          <p:cNvPr id="26628" name="Picture 4" descr=" U_2(x) = 4x^2 - 1 \,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357430"/>
            <a:ext cx="2108758" cy="361951"/>
          </a:xfrm>
          <a:prstGeom prst="rect">
            <a:avLst/>
          </a:prstGeom>
          <a:noFill/>
        </p:spPr>
      </p:pic>
      <p:pic>
        <p:nvPicPr>
          <p:cNvPr id="26629" name="Picture 5" descr=" U_3(x) = 8x^3 - 4x \,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714620"/>
            <a:ext cx="2282910" cy="357190"/>
          </a:xfrm>
          <a:prstGeom prst="rect">
            <a:avLst/>
          </a:prstGeom>
          <a:noFill/>
        </p:spPr>
      </p:pic>
      <p:pic>
        <p:nvPicPr>
          <p:cNvPr id="26630" name="Picture 6" descr=" U_4(x) = 16x^4 - 12x^2 + 1 \,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3143248"/>
            <a:ext cx="3214710" cy="357190"/>
          </a:xfrm>
          <a:prstGeom prst="rect">
            <a:avLst/>
          </a:prstGeom>
          <a:noFill/>
        </p:spPr>
      </p:pic>
      <p:pic>
        <p:nvPicPr>
          <p:cNvPr id="26631" name="Picture 7" descr=" U_5(x) = 32x^5 - 32x^3 + 6x \,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3571876"/>
            <a:ext cx="3401070" cy="357190"/>
          </a:xfrm>
          <a:prstGeom prst="rect">
            <a:avLst/>
          </a:prstGeom>
          <a:noFill/>
        </p:spPr>
      </p:pic>
      <p:pic>
        <p:nvPicPr>
          <p:cNvPr id="26632" name="Picture 8" descr=" U_6(x) = 64x^6 - 80x^4 + 24x^2 - 1 \,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38" y="3929066"/>
            <a:ext cx="4193100" cy="357190"/>
          </a:xfrm>
          <a:prstGeom prst="rect">
            <a:avLst/>
          </a:prstGeom>
          <a:noFill/>
        </p:spPr>
      </p:pic>
      <p:pic>
        <p:nvPicPr>
          <p:cNvPr id="26633" name="Picture 9" descr=" U_7(x) = 128x^7 - 192x^5 + 80x^3 - 8x \,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1538" y="4286256"/>
            <a:ext cx="4674530" cy="357190"/>
          </a:xfrm>
          <a:prstGeom prst="rect">
            <a:avLst/>
          </a:prstGeom>
          <a:noFill/>
        </p:spPr>
      </p:pic>
      <p:pic>
        <p:nvPicPr>
          <p:cNvPr id="26634" name="Picture 10" descr=" U_8(x) = 256x^8 - 448 x^6 + 240 x^4 - 40 x^2 + 1 \,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71538" y="4643446"/>
            <a:ext cx="5621860" cy="357190"/>
          </a:xfrm>
          <a:prstGeom prst="rect">
            <a:avLst/>
          </a:prstGeom>
          <a:noFill/>
        </p:spPr>
      </p:pic>
      <p:pic>
        <p:nvPicPr>
          <p:cNvPr id="26635" name="Picture 11" descr=" U_9(x) = 512x^9 - 1024 x^7 + 672 x^5 - 160 x^3 + 10 x \,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71538" y="5072074"/>
            <a:ext cx="6342031" cy="361952"/>
          </a:xfrm>
          <a:prstGeom prst="rect">
            <a:avLst/>
          </a:prstGeom>
          <a:noFill/>
        </p:spPr>
      </p:pic>
      <p:pic>
        <p:nvPicPr>
          <p:cNvPr id="26626" name="Picture 2" descr=" U_0(x) = 1 \,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71538" y="1643050"/>
            <a:ext cx="1209678" cy="3097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Свойства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1285860"/>
            <a:ext cx="814393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Ортогональность по отношению к соответствующим скалярному произведению (с весом                    для многочленов первого рода и                        для многочленов второго рода).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Среди всех многочленов, значения которых на отрезке [ − 1,1] не превосходят по модулю 1, многочлен Чебышева имеет: 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наибольший старший коэффициент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наибольшее значение в любой точке за пределами [ − 1,1]</a:t>
            </a:r>
          </a:p>
          <a:p>
            <a:pPr lvl="1">
              <a:buFont typeface="Arial" pitchFamily="34" charset="0"/>
              <a:buChar char="•"/>
            </a:pPr>
            <a:r>
              <a:rPr lang="ru-RU" sz="2000" dirty="0" smtClean="0"/>
              <a:t>если                         ,     ,  то и                                     ,  где </a:t>
            </a:r>
            <a:r>
              <a:rPr lang="ru-RU" sz="2000" i="1" dirty="0" err="1" smtClean="0"/>
              <a:t>t</a:t>
            </a:r>
            <a:r>
              <a:rPr lang="ru-RU" sz="2000" i="1" baseline="-25000" dirty="0" err="1" smtClean="0"/>
              <a:t>k</a:t>
            </a:r>
            <a:r>
              <a:rPr lang="ru-RU" sz="2000" dirty="0" smtClean="0"/>
              <a:t> — коэффициент многочлена Чебышева первого рода, </a:t>
            </a:r>
            <a:r>
              <a:rPr lang="ru-RU" sz="2000" i="1" dirty="0" err="1" smtClean="0"/>
              <a:t>a</a:t>
            </a:r>
            <a:r>
              <a:rPr lang="ru-RU" sz="2000" i="1" baseline="-25000" dirty="0" err="1" smtClean="0"/>
              <a:t>k</a:t>
            </a:r>
            <a:r>
              <a:rPr lang="ru-RU" sz="2000" dirty="0" smtClean="0"/>
              <a:t> — коэффициент любого из рассматриваемых полиномов.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Нули полиномов Чебышева являются оптимальными узлами в различных интерполяционных схемах.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На концах и середине отрезка выполняются следующие соотношения:</a:t>
            </a:r>
          </a:p>
          <a:p>
            <a:endParaRPr lang="ru-RU" dirty="0"/>
          </a:p>
        </p:txBody>
      </p:sp>
      <p:pic>
        <p:nvPicPr>
          <p:cNvPr id="9" name="Рисунок 8" descr="229a07e400b56decd74f485c3389edc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1571612"/>
            <a:ext cx="666750" cy="447675"/>
          </a:xfrm>
          <a:prstGeom prst="rect">
            <a:avLst/>
          </a:prstGeom>
        </p:spPr>
      </p:pic>
      <p:pic>
        <p:nvPicPr>
          <p:cNvPr id="10" name="Рисунок 9" descr="d9b6744ebe9451b289a0fae2a352a0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38" y="1714488"/>
            <a:ext cx="657225" cy="200025"/>
          </a:xfrm>
          <a:prstGeom prst="rect">
            <a:avLst/>
          </a:prstGeom>
        </p:spPr>
      </p:pic>
      <p:pic>
        <p:nvPicPr>
          <p:cNvPr id="11" name="Рисунок 10" descr="46ae59695ee141c1589ddc529076965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33" y="3500438"/>
            <a:ext cx="1357322" cy="201085"/>
          </a:xfrm>
          <a:prstGeom prst="rect">
            <a:avLst/>
          </a:prstGeom>
        </p:spPr>
      </p:pic>
      <p:pic>
        <p:nvPicPr>
          <p:cNvPr id="12" name="Рисунок 11" descr="ef6d50c8bb19dadd9424c9edadc233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72" y="3500438"/>
            <a:ext cx="1857388" cy="244393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071537" y="5474725"/>
          <a:ext cx="7286677" cy="960379"/>
        </p:xfrm>
        <a:graphic>
          <a:graphicData uri="http://schemas.openxmlformats.org/drawingml/2006/table">
            <a:tbl>
              <a:tblPr/>
              <a:tblGrid>
                <a:gridCol w="1836007"/>
                <a:gridCol w="1836007"/>
                <a:gridCol w="1836007"/>
                <a:gridCol w="1778656"/>
              </a:tblGrid>
              <a:tr h="594619">
                <a:tc>
                  <a:txBody>
                    <a:bodyPr/>
                    <a:lstStyle/>
                    <a:p>
                      <a:r>
                        <a:rPr lang="en-US" i="1" dirty="0" err="1"/>
                        <a:t>T</a:t>
                      </a:r>
                      <a:r>
                        <a:rPr lang="en-US" i="1" baseline="-25000" dirty="0" err="1"/>
                        <a:t>n</a:t>
                      </a:r>
                      <a:r>
                        <a:rPr lang="en-US" dirty="0"/>
                        <a:t>(1) =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/>
                        <a:t>T</a:t>
                      </a:r>
                      <a:r>
                        <a:rPr lang="en-US" i="1" baseline="-25000"/>
                        <a:t>n</a:t>
                      </a:r>
                      <a:r>
                        <a:rPr lang="en-US"/>
                        <a:t>( − 1) = ( − 1)</a:t>
                      </a:r>
                      <a:r>
                        <a:rPr lang="en-US" i="1" baseline="30000"/>
                        <a:t>n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/>
                        <a:t>T</a:t>
                      </a:r>
                      <a:r>
                        <a:rPr lang="en-US" baseline="-25000"/>
                        <a:t>2</a:t>
                      </a:r>
                      <a:r>
                        <a:rPr lang="en-US" i="1" baseline="-25000"/>
                        <a:t>n</a:t>
                      </a:r>
                      <a:r>
                        <a:rPr lang="en-US"/>
                        <a:t>(0) = ( − 1)</a:t>
                      </a:r>
                      <a:r>
                        <a:rPr lang="en-US" i="1" baseline="30000"/>
                        <a:t>n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/>
                        <a:t>T</a:t>
                      </a:r>
                      <a:r>
                        <a:rPr lang="en-US" baseline="-25000"/>
                        <a:t>2</a:t>
                      </a:r>
                      <a:r>
                        <a:rPr lang="en-US" i="1" baseline="-25000"/>
                        <a:t>n</a:t>
                      </a:r>
                      <a:r>
                        <a:rPr lang="en-US" baseline="-25000"/>
                        <a:t> + 1</a:t>
                      </a:r>
                      <a:r>
                        <a:rPr lang="en-US"/>
                        <a:t>(0) =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9783">
                <a:tc>
                  <a:txBody>
                    <a:bodyPr/>
                    <a:lstStyle/>
                    <a:p>
                      <a:r>
                        <a:rPr lang="en-US" i="1"/>
                        <a:t>U</a:t>
                      </a:r>
                      <a:r>
                        <a:rPr lang="en-US" i="1" baseline="-25000"/>
                        <a:t>n</a:t>
                      </a:r>
                      <a:r>
                        <a:rPr lang="en-US"/>
                        <a:t>(1) = </a:t>
                      </a:r>
                      <a:r>
                        <a:rPr lang="en-US" i="1"/>
                        <a:t>n</a:t>
                      </a:r>
                      <a:r>
                        <a:rPr lang="en-US"/>
                        <a:t> + 1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/>
                        <a:t>U</a:t>
                      </a:r>
                      <a:r>
                        <a:rPr lang="en-US" baseline="-25000"/>
                        <a:t>2</a:t>
                      </a:r>
                      <a:r>
                        <a:rPr lang="en-US" i="1" baseline="-25000"/>
                        <a:t>n</a:t>
                      </a:r>
                      <a:r>
                        <a:rPr lang="en-US"/>
                        <a:t>(0) = ( − 1)</a:t>
                      </a:r>
                      <a:r>
                        <a:rPr lang="en-US" i="1" baseline="30000"/>
                        <a:t>n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U</a:t>
                      </a:r>
                      <a:r>
                        <a:rPr lang="en-US" baseline="-25000" dirty="0"/>
                        <a:t>2</a:t>
                      </a:r>
                      <a:r>
                        <a:rPr lang="en-US" i="1" baseline="-25000" dirty="0"/>
                        <a:t>n</a:t>
                      </a:r>
                      <a:r>
                        <a:rPr lang="en-US" baseline="-25000" dirty="0"/>
                        <a:t> + 1</a:t>
                      </a:r>
                      <a:r>
                        <a:rPr lang="en-US" dirty="0"/>
                        <a:t>(0) =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428604"/>
            <a:ext cx="5929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Память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214422"/>
            <a:ext cx="60722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Заслуги Чебышева оценены были учёным миром достойным образом. Его избрали своим членом: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Петербургская академия наук (1853)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Берлинская академия наук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Болонская академия наук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Парижская академия наук</a:t>
            </a:r>
            <a:endParaRPr lang="ru-RU" dirty="0"/>
          </a:p>
        </p:txBody>
      </p:sp>
      <p:pic>
        <p:nvPicPr>
          <p:cNvPr id="5" name="Рисунок 4" descr="image09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1071546"/>
            <a:ext cx="2824168" cy="42758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00100" y="342900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Именем П. Л. Чебышева названы: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 smtClean="0"/>
              <a:t>К</a:t>
            </a:r>
            <a:r>
              <a:rPr lang="ru-RU" dirty="0" smtClean="0"/>
              <a:t>ратер </a:t>
            </a:r>
            <a:r>
              <a:rPr lang="ru-RU" dirty="0" smtClean="0"/>
              <a:t>на </a:t>
            </a:r>
            <a:r>
              <a:rPr lang="ru-RU" dirty="0" smtClean="0"/>
              <a:t>Луне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 smtClean="0"/>
              <a:t>Астероид </a:t>
            </a:r>
            <a:r>
              <a:rPr lang="ru-RU" dirty="0" smtClean="0"/>
              <a:t>2010 </a:t>
            </a:r>
            <a:r>
              <a:rPr lang="ru-RU" dirty="0" smtClean="0"/>
              <a:t>Чебышев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 smtClean="0"/>
              <a:t>Математический </a:t>
            </a:r>
            <a:r>
              <a:rPr lang="ru-RU" dirty="0" smtClean="0"/>
              <a:t>журнал «</a:t>
            </a:r>
            <a:r>
              <a:rPr lang="ru-RU" dirty="0" err="1" smtClean="0"/>
              <a:t>Чебышевский</a:t>
            </a:r>
            <a:r>
              <a:rPr lang="ru-RU" dirty="0" smtClean="0"/>
              <a:t> Сборник</a:t>
            </a:r>
            <a:r>
              <a:rPr lang="ru-RU" dirty="0" smtClean="0"/>
              <a:t>»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 smtClean="0"/>
              <a:t>Суперкомпьютер </a:t>
            </a:r>
            <a:r>
              <a:rPr lang="ru-RU" dirty="0" smtClean="0"/>
              <a:t>СКИФ МГУ «ЧЕБЫШЁВ</a:t>
            </a:r>
            <a:r>
              <a:rPr lang="ru-RU" dirty="0" smtClean="0"/>
              <a:t>»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Многие </a:t>
            </a:r>
            <a:r>
              <a:rPr lang="ru-RU" dirty="0" smtClean="0"/>
              <a:t>объекты в современной математике.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hebyshe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1857364"/>
            <a:ext cx="2992454" cy="47580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1538" y="428604"/>
            <a:ext cx="52864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            </a:t>
            </a:r>
            <a:r>
              <a:rPr lang="ru-RU" i="1" dirty="0" smtClean="0"/>
              <a:t>«</a:t>
            </a:r>
            <a:r>
              <a:rPr lang="ru-RU" i="1" dirty="0" smtClean="0"/>
              <a:t>Труды Чебышева носят отпечаток гениальности. Он изобрёл новые методы для решения многих трудных вопросов, которые были поставлены давно и оставались нерешёнными. Вместе с тем он поставил ряд новых вопросов, над разработкой которых трудился до конца своих дней».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239</TotalTime>
  <Words>555</Words>
  <Application>Microsoft Office PowerPoint</Application>
  <PresentationFormat>Экран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Avdoshina</dc:creator>
  <cp:lastModifiedBy>Avdoshina</cp:lastModifiedBy>
  <cp:revision>25</cp:revision>
  <dcterms:created xsi:type="dcterms:W3CDTF">2010-12-27T17:14:38Z</dcterms:created>
  <dcterms:modified xsi:type="dcterms:W3CDTF">2010-12-28T06:59:59Z</dcterms:modified>
</cp:coreProperties>
</file>