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14" autoAdjust="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684" TargetMode="External"/><Relationship Id="rId2" Type="http://schemas.openxmlformats.org/officeDocument/2006/relationships/hyperlink" Target="http://ru.wikipedia.org/wiki/167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704_%D0%B3%D0%BE%D0%B4" TargetMode="External"/><Relationship Id="rId5" Type="http://schemas.openxmlformats.org/officeDocument/2006/relationships/hyperlink" Target="http://ru.wikipedia.org/wiki/%D0%9D%D1%8C%D1%8E%D1%82%D0%BE%D0%BD,_%D0%98%D1%81%D0%B0%D0%B0%D0%BA" TargetMode="External"/><Relationship Id="rId4" Type="http://schemas.openxmlformats.org/officeDocument/2006/relationships/hyperlink" Target="http://ru.wikipedia.org/wiki/%D0%94%D0%B8%D1%84%D1%84%D0%B5%D1%80%D0%B5%D0%BD%D1%86%D0%B8%D0%B0%D0%BB%D1%8C%D0%BD%D0%BE%D0%B5_%D0%B8%D1%81%D1%87%D0%B8%D1%81%D0%BB%D0%B5%D0%BD%D0%B8%D0%B5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692" TargetMode="External"/><Relationship Id="rId13" Type="http://schemas.openxmlformats.org/officeDocument/2006/relationships/hyperlink" Target="http://ru.wikipedia.org/wiki/%D0%9E%D0%BF%D1%80%D0%B5%D0%B4%D0%B5%D0%BB%D0%B8%D1%82%D0%B5%D0%BB%D1%8C" TargetMode="External"/><Relationship Id="rId3" Type="http://schemas.openxmlformats.org/officeDocument/2006/relationships/hyperlink" Target="http://ru.wikipedia.org/wiki/%D0%92%D0%B5%D1%89%D0%B5%D1%81%D1%82%D0%B2%D0%B5%D0%BD%D0%BD%D0%BE%D0%B5_%D1%87%D0%B8%D1%81%D0%BB%D0%BE" TargetMode="External"/><Relationship Id="rId7" Type="http://schemas.openxmlformats.org/officeDocument/2006/relationships/hyperlink" Target="http://ru.wikipedia.org/wiki/%D0%9F%D1%80%D0%BE%D0%B8%D0%B7%D0%B2%D0%BE%D0%B4%D0%BD%D0%B0%D1%8F_%D1%84%D1%83%D0%BD%D0%BA%D1%86%D0%B8%D0%B8" TargetMode="External"/><Relationship Id="rId12" Type="http://schemas.openxmlformats.org/officeDocument/2006/relationships/hyperlink" Target="http://ru.wikipedia.org/wiki/%D0%A1%D0%B8%D1%81%D1%82%D0%B5%D0%BC%D0%B0_%D0%BB%D0%B8%D0%BD%D0%B5%D0%B9%D0%BD%D1%8B%D1%85_%D0%B0%D0%BB%D0%B3%D0%B5%D0%B1%D1%80%D0%B0%D0%B8%D1%87%D0%B5%D1%81%D0%BA%D0%B8%D1%85_%D1%83%D1%80%D0%B0%D0%B2%D0%BD%D0%B5%D0%BD%D0%B8%D0%B9" TargetMode="External"/><Relationship Id="rId2" Type="http://schemas.openxmlformats.org/officeDocument/2006/relationships/hyperlink" Target="http://ru.wikipedia.org/wiki/168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8%D0%BD%D1%82%D0%B5%D0%B3%D1%80%D0%B0%D0%BB" TargetMode="External"/><Relationship Id="rId11" Type="http://schemas.openxmlformats.org/officeDocument/2006/relationships/hyperlink" Target="http://ru.wikipedia.org/wiki/1693" TargetMode="External"/><Relationship Id="rId5" Type="http://schemas.openxmlformats.org/officeDocument/2006/relationships/hyperlink" Target="http://ru.wikipedia.org/wiki/%D0%A2%D1%80%D0%B0%D0%BD%D1%81%D1%86%D0%B5%D0%BD%D0%B4%D0%B5%D0%BD%D1%82%D0%BD%D0%BE%D0%B5_%D1%87%D0%B8%D1%81%D0%BB%D0%BE" TargetMode="External"/><Relationship Id="rId10" Type="http://schemas.openxmlformats.org/officeDocument/2006/relationships/hyperlink" Target="http://ru.wikipedia.org/wiki/1694" TargetMode="External"/><Relationship Id="rId4" Type="http://schemas.openxmlformats.org/officeDocument/2006/relationships/hyperlink" Target="http://ru.wikipedia.org/wiki/%D0%90%D0%BB%D0%B3%D0%B5%D0%B1%D1%80%D0%B0%D0%B8%D1%87%D0%B5%D1%81%D0%BA%D0%BE%D0%B5_%D1%87%D0%B8%D1%81%D0%BB%D0%BE" TargetMode="External"/><Relationship Id="rId9" Type="http://schemas.openxmlformats.org/officeDocument/2006/relationships/hyperlink" Target="http://ru.wikipedia.org/wiki/%D0%9E%D0%B3%D0%B8%D0%B1%D0%B0%D1%8E%D1%89%D0%B0%D1%8F" TargetMode="External"/><Relationship Id="rId14" Type="http://schemas.openxmlformats.org/officeDocument/2006/relationships/hyperlink" Target="http://ru.wikipedia.org/wiki/%D0%9B%D0%B8%D0%BD%D0%B5%D0%B9%D0%BD%D0%B0%D1%8F_%D0%B0%D0%BB%D0%B3%D0%B5%D0%B1%D1%80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0%BE%D0%BA%D0%B0%D0%B7%D0%B0%D1%82%D0%B5%D0%BB%D1%8C%D0%BD%D0%B0%D1%8F_%D1%84%D1%83%D0%BD%D0%BA%D1%86%D0%B8%D1%8F" TargetMode="External"/><Relationship Id="rId7" Type="http://schemas.openxmlformats.org/officeDocument/2006/relationships/hyperlink" Target="http://ru.wikipedia.org/wiki/%D0%98%D0%BD%D1%82%D0%B5%D0%B3%D1%80%D0%B8%D1%80%D0%BE%D0%B2%D0%B0%D0%BD%D0%B8%D0%B5" TargetMode="External"/><Relationship Id="rId2" Type="http://schemas.openxmlformats.org/officeDocument/2006/relationships/hyperlink" Target="http://ru.wikipedia.org/wiki/169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702" TargetMode="External"/><Relationship Id="rId5" Type="http://schemas.openxmlformats.org/officeDocument/2006/relationships/hyperlink" Target="http://ru.wikipedia.org/wiki/%D0%91%D0%B5%D1%80%D0%BD%D1%83%D0%BB%D0%BB%D0%B8,_%D0%98%D0%BE%D0%B3%D0%B0%D0%BD%D0%BD" TargetMode="External"/><Relationship Id="rId4" Type="http://schemas.openxmlformats.org/officeDocument/2006/relationships/hyperlink" Target="http://ru.wikipedia.org/wiki/1697_%D0%B3%D0%BE%D0%B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D%D1%8C%D1%8E%D1%82%D0%BE%D0%BD,_%D0%98%D1%81%D0%B0%D0%B0%D0%BA" TargetMode="External"/><Relationship Id="rId2" Type="http://schemas.openxmlformats.org/officeDocument/2006/relationships/hyperlink" Target="http://ru.wikipedia.org/wiki/%D0%9A%D0%B8%D0%BD%D0%B5%D0%BC%D0%B0%D1%82%D0%B8%D0%BA%D0%B0_(%D1%84%D0%B8%D0%B7%D0%B8%D0%BA%D0%B0)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hyperlink" Target="http://ru.wikipedia.org/wiki/XIX_%D0%B2%D0%B5%D0%BA" TargetMode="External"/><Relationship Id="rId4" Type="http://schemas.openxmlformats.org/officeDocument/2006/relationships/hyperlink" Target="http://ru.wikipedia.org/wiki/%D0%91%D0%B5%D1%81%D0%BA%D0%BE%D0%BD%D0%B5%D1%87%D0%BD%D0%BE_%D0%BC%D0%B0%D0%BB%D0%B0%D1%8F_%D0%B2%D0%B5%D0%BB%D0%B8%D1%87%D0%B8%D0%BD%D0%B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653136"/>
            <a:ext cx="3686944" cy="1143000"/>
          </a:xfrm>
        </p:spPr>
        <p:txBody>
          <a:bodyPr/>
          <a:lstStyle/>
          <a:p>
            <a:r>
              <a:rPr lang="ru-RU" dirty="0" smtClean="0"/>
              <a:t>Выполнил Гусев Игорь ИПР 2г21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620688"/>
            <a:ext cx="8305800" cy="1728192"/>
          </a:xfrm>
        </p:spPr>
        <p:txBody>
          <a:bodyPr/>
          <a:lstStyle/>
          <a:p>
            <a:r>
              <a:rPr lang="ru-RU" b="1" dirty="0" smtClean="0"/>
              <a:t>Готфрид Вильгельм Лейбниц</a:t>
            </a:r>
            <a:endParaRPr lang="ru-RU" dirty="0"/>
          </a:p>
        </p:txBody>
      </p:sp>
      <p:pic>
        <p:nvPicPr>
          <p:cNvPr id="1026" name="Picture 2" descr="C:\Users\Home\Desktop\игоря\Gottfried_Wilhelm_von_Leibn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564904"/>
            <a:ext cx="3096344" cy="3922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600" b="1" dirty="0" smtClean="0"/>
              <a:t>Лейбниц Готфрид Вильгельм. ЛЕЙБНИЦ (Leibniz) Готфрид Вильгельм (1646-1716), немецкий философ, математик, физик, языковед. С 1676 на службе у ганноверских герцогов. Основатель и президент (с 1700) Бранденбургского научного общества (позднее — Берлинская АН). По просьбе Петра I разработал проекты развития образования и государственного управления в России. Реальный мир, по Лейбницу, состоит из бесчисленных психических деятельных субстанций — монад, находящихся между собой в отношении предустановленной гармонии («Монадология», 1714); существующий мир создан богом как «наилучший из всех возможных миров» («Теодицея», 1710). В духе рационализма развил учение о прирожденной способности ума к познанию высших категорий бытия и всеобщих и необходимых истин логики и математики («Новые опыты о человеческом разуме», 1704). Предвосхитил принципы современной математической логики («Об искусстве комбинаторики», 1666). </a:t>
            </a:r>
            <a:r>
              <a:rPr lang="ru-RU" sz="1600" b="1" dirty="0" smtClean="0"/>
              <a:t>Один из создателей дифференциального и интегрального исчислений.</a:t>
            </a:r>
            <a:endParaRPr lang="ru-RU" sz="1600" b="1" dirty="0"/>
          </a:p>
        </p:txBody>
      </p:sp>
      <p:pic>
        <p:nvPicPr>
          <p:cNvPr id="2050" name="Picture 2" descr="C:\Users\Home\Desktop\игоря\200px-Leibn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645024"/>
            <a:ext cx="2448272" cy="2830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dirty="0" smtClean="0">
                <a:hlinkClick r:id="rId2" tooltip="1675"/>
              </a:rPr>
              <a:t>1675</a:t>
            </a:r>
            <a:r>
              <a:rPr lang="ru-RU" sz="2000" dirty="0" smtClean="0"/>
              <a:t>: Лейбниц создаёт дифференциальное и интегральное исчисление и впоследствии опубликовывает главные результаты своего открытия, опережая Ньютона, который ещё раньше Лейбница пришёл к сходным результатам, но в то время ещё не публиковал их, хотя Лейбницу некоторые из них были известны в приватном порядке.</a:t>
            </a:r>
          </a:p>
          <a:p>
            <a:r>
              <a:rPr lang="ru-RU" sz="2000" dirty="0" smtClean="0">
                <a:hlinkClick r:id="rId3" tooltip="1684"/>
              </a:rPr>
              <a:t>1684</a:t>
            </a:r>
            <a:r>
              <a:rPr lang="ru-RU" sz="2000" dirty="0" smtClean="0"/>
              <a:t>: Лейбниц публикует первую в мире крупную работу по </a:t>
            </a:r>
            <a:r>
              <a:rPr lang="ru-RU" sz="2000" dirty="0" smtClean="0">
                <a:hlinkClick r:id="rId4" tooltip="Дифференциальное исчисление"/>
              </a:rPr>
              <a:t>дифференциальному исчислению</a:t>
            </a:r>
            <a:r>
              <a:rPr lang="ru-RU" sz="2000" dirty="0" smtClean="0"/>
              <a:t>: «Новый метод максимумов и минимумов», причём имя </a:t>
            </a:r>
            <a:r>
              <a:rPr lang="ru-RU" sz="2000" dirty="0" smtClean="0">
                <a:hlinkClick r:id="rId5" tooltip="Ньютон, Исаак"/>
              </a:rPr>
              <a:t>Ньютона</a:t>
            </a:r>
            <a:r>
              <a:rPr lang="ru-RU" sz="2000" dirty="0" smtClean="0"/>
              <a:t> в первой части даже не упоминается, а во второй заслуги Ньютона описаны не вполне ясно. Тогда Ньютон не обратил на это внимания. Его работы по анализу начали издаваться только с </a:t>
            </a:r>
            <a:r>
              <a:rPr lang="ru-RU" sz="2000" dirty="0" smtClean="0">
                <a:hlinkClick r:id="rId6" tooltip="1704 год"/>
              </a:rPr>
              <a:t>1704 года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Важнейшие научные достижения: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328592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>
                <a:hlinkClick r:id="rId2" tooltip="1686"/>
              </a:rPr>
              <a:t>1686</a:t>
            </a:r>
            <a:r>
              <a:rPr lang="ru-RU" sz="2000" dirty="0" smtClean="0"/>
              <a:t>: Лейбниц даёт подразделение </a:t>
            </a:r>
            <a:r>
              <a:rPr lang="ru-RU" sz="2000" dirty="0" smtClean="0">
                <a:hlinkClick r:id="rId3" tooltip="Вещественное число"/>
              </a:rPr>
              <a:t>вещественных чисел</a:t>
            </a:r>
            <a:r>
              <a:rPr lang="ru-RU" sz="2000" dirty="0" smtClean="0"/>
              <a:t> на </a:t>
            </a:r>
            <a:r>
              <a:rPr lang="ru-RU" sz="2000" dirty="0" smtClean="0">
                <a:hlinkClick r:id="rId4" tooltip="Алгебраическое число"/>
              </a:rPr>
              <a:t>алгебраические</a:t>
            </a:r>
            <a:r>
              <a:rPr lang="ru-RU" sz="2000" dirty="0" smtClean="0"/>
              <a:t> и </a:t>
            </a:r>
            <a:r>
              <a:rPr lang="ru-RU" sz="2000" dirty="0" smtClean="0">
                <a:hlinkClick r:id="rId5" tooltip="Трансцендентное число"/>
              </a:rPr>
              <a:t>трансцендентные</a:t>
            </a:r>
            <a:r>
              <a:rPr lang="ru-RU" sz="2000" dirty="0" smtClean="0"/>
              <a:t>; ещё раньше он аналогично классифицировал кривые линии. Впервые в печати вводит символ   для </a:t>
            </a:r>
            <a:r>
              <a:rPr lang="ru-RU" sz="2000" dirty="0" smtClean="0">
                <a:hlinkClick r:id="rId6" tooltip="Интеграл"/>
              </a:rPr>
              <a:t>интеграла</a:t>
            </a:r>
            <a:r>
              <a:rPr lang="ru-RU" sz="2000" dirty="0" smtClean="0"/>
              <a:t> (и указывает, что эта операция </a:t>
            </a:r>
            <a:r>
              <a:rPr lang="ru-RU" sz="2000" dirty="0" err="1" smtClean="0"/>
              <a:t>обратна</a:t>
            </a:r>
            <a:r>
              <a:rPr lang="ru-RU" sz="2000" dirty="0" smtClean="0"/>
              <a:t> </a:t>
            </a:r>
            <a:r>
              <a:rPr lang="ru-RU" sz="2000" dirty="0" smtClean="0">
                <a:hlinkClick r:id="rId7" tooltip="Производная функции"/>
              </a:rPr>
              <a:t>дифференцированию</a:t>
            </a:r>
            <a:r>
              <a:rPr lang="ru-RU" sz="2000" dirty="0" smtClean="0"/>
              <a:t>).</a:t>
            </a:r>
          </a:p>
          <a:p>
            <a:pPr lvl="0"/>
            <a:r>
              <a:rPr lang="ru-RU" sz="2000" dirty="0" smtClean="0">
                <a:hlinkClick r:id="rId8" tooltip="1692"/>
              </a:rPr>
              <a:t>1692</a:t>
            </a:r>
            <a:r>
              <a:rPr lang="ru-RU" sz="2000" dirty="0" smtClean="0"/>
              <a:t>: введено общее понятие </a:t>
            </a:r>
            <a:r>
              <a:rPr lang="ru-RU" sz="2000" dirty="0" smtClean="0">
                <a:hlinkClick r:id="rId9" tooltip="Огибающая"/>
              </a:rPr>
              <a:t>огибающей</a:t>
            </a:r>
            <a:r>
              <a:rPr lang="ru-RU" sz="2000" dirty="0" smtClean="0"/>
              <a:t> однопараметрического семейства кривых, выведено её уравнение. Теорию огибающих семейства кривых Лейбниц разрабатывал одновременно с X. Гюйгенсом в </a:t>
            </a:r>
            <a:r>
              <a:rPr lang="ru-RU" sz="2000" dirty="0" smtClean="0">
                <a:hlinkClick r:id="rId8" tooltip="1692"/>
              </a:rPr>
              <a:t>1692</a:t>
            </a:r>
            <a:r>
              <a:rPr lang="ru-RU" sz="2000" dirty="0" smtClean="0"/>
              <a:t>—</a:t>
            </a:r>
            <a:r>
              <a:rPr lang="ru-RU" sz="2000" dirty="0" smtClean="0">
                <a:hlinkClick r:id="rId10" tooltip="1694"/>
              </a:rPr>
              <a:t>1694</a:t>
            </a:r>
            <a:r>
              <a:rPr lang="ru-RU" sz="2000" dirty="0" smtClean="0"/>
              <a:t>годах.</a:t>
            </a:r>
          </a:p>
          <a:p>
            <a:r>
              <a:rPr lang="ru-RU" sz="2000" dirty="0" smtClean="0">
                <a:hlinkClick r:id="rId11" tooltip="1693"/>
              </a:rPr>
              <a:t>1693</a:t>
            </a:r>
            <a:r>
              <a:rPr lang="ru-RU" sz="2000" dirty="0" smtClean="0"/>
              <a:t>: Лейбниц рассматривает вопрос о разрешимости </a:t>
            </a:r>
            <a:r>
              <a:rPr lang="ru-RU" sz="2000" dirty="0" smtClean="0">
                <a:hlinkClick r:id="rId12" tooltip="Система линейных алгебраических уравнений"/>
              </a:rPr>
              <a:t>линейных систем</a:t>
            </a:r>
            <a:r>
              <a:rPr lang="ru-RU" sz="2000" dirty="0" smtClean="0"/>
              <a:t>; его результат фактически вводит понятие </a:t>
            </a:r>
            <a:r>
              <a:rPr lang="ru-RU" sz="2000" dirty="0" smtClean="0">
                <a:hlinkClick r:id="rId13" tooltip="Определитель"/>
              </a:rPr>
              <a:t>определителя</a:t>
            </a:r>
            <a:r>
              <a:rPr lang="ru-RU" sz="2000" dirty="0" smtClean="0"/>
              <a:t>. Но это открытие не вызвало тогда интереса, и </a:t>
            </a:r>
            <a:r>
              <a:rPr lang="ru-RU" sz="2000" dirty="0" smtClean="0">
                <a:hlinkClick r:id="rId14" tooltip="Линейная алгебра"/>
              </a:rPr>
              <a:t>линейная алгебра</a:t>
            </a:r>
            <a:r>
              <a:rPr lang="ru-RU" sz="2000" dirty="0" smtClean="0"/>
              <a:t> возникла только спустя полвека.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35280" cy="252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dirty="0" smtClean="0">
                <a:hlinkClick r:id="rId2" tooltip="1695"/>
              </a:rPr>
              <a:t>1695</a:t>
            </a:r>
            <a:r>
              <a:rPr lang="ru-RU" sz="2000" dirty="0" smtClean="0"/>
              <a:t>: Лейбниц вводит </a:t>
            </a:r>
            <a:r>
              <a:rPr lang="ru-RU" sz="2000" dirty="0" smtClean="0">
                <a:hlinkClick r:id="rId3" tooltip="Показательная функция"/>
              </a:rPr>
              <a:t>показательную функцию</a:t>
            </a:r>
            <a:r>
              <a:rPr lang="ru-RU" sz="2000" dirty="0" smtClean="0"/>
              <a:t> в самом общем виде:  . Позже, в </a:t>
            </a:r>
            <a:r>
              <a:rPr lang="ru-RU" sz="2000" dirty="0" smtClean="0">
                <a:hlinkClick r:id="rId4" tooltip="1697 год"/>
              </a:rPr>
              <a:t>1697 году</a:t>
            </a:r>
            <a:r>
              <a:rPr lang="ru-RU" sz="2000" dirty="0" smtClean="0"/>
              <a:t>, </a:t>
            </a:r>
            <a:r>
              <a:rPr lang="ru-RU" sz="2000" dirty="0" smtClean="0">
                <a:hlinkClick r:id="rId5" tooltip="Бернулли, Иоганн"/>
              </a:rPr>
              <a:t>Иоганн Бернулли</a:t>
            </a:r>
            <a:r>
              <a:rPr lang="ru-RU" sz="2000" dirty="0" smtClean="0"/>
              <a:t> изучал исчисление показательной функции.</a:t>
            </a:r>
          </a:p>
          <a:p>
            <a:pPr lvl="0"/>
            <a:r>
              <a:rPr lang="ru-RU" sz="2000" dirty="0" smtClean="0">
                <a:hlinkClick r:id="rId6" tooltip="1702"/>
              </a:rPr>
              <a:t>1702</a:t>
            </a:r>
            <a:r>
              <a:rPr lang="ru-RU" sz="2000" dirty="0" smtClean="0"/>
              <a:t>: совместно с Иоганном Бернулли Лейбниц открыл приём разложения рациональных дробей на сумму простейших. Это решает многие вопросы </a:t>
            </a:r>
            <a:r>
              <a:rPr lang="ru-RU" sz="2000" dirty="0" smtClean="0">
                <a:hlinkClick r:id="rId7" tooltip="Интегрирование"/>
              </a:rPr>
              <a:t>интегрирования</a:t>
            </a:r>
            <a:r>
              <a:rPr lang="ru-RU" sz="2000" dirty="0" smtClean="0"/>
              <a:t> рациональных дробей.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96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Подход Лейбница к математическому анализу.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219256" cy="2913112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smtClean="0"/>
              <a:t>В подходе Лейбница к математическому анализу были некоторые особенности. Лейбниц мыслил высший анализ не </a:t>
            </a:r>
            <a:r>
              <a:rPr lang="ru-RU" sz="6400" dirty="0" err="1" smtClean="0">
                <a:hlinkClick r:id="rId2" tooltip="Кинематика (физика)"/>
              </a:rPr>
              <a:t>кинематически</a:t>
            </a:r>
            <a:r>
              <a:rPr lang="ru-RU" sz="6400" dirty="0" smtClean="0"/>
              <a:t>, как </a:t>
            </a:r>
            <a:r>
              <a:rPr lang="ru-RU" sz="6400" dirty="0" smtClean="0">
                <a:hlinkClick r:id="rId3" tooltip="Ньютон, Исаак"/>
              </a:rPr>
              <a:t>Ньютон</a:t>
            </a:r>
            <a:r>
              <a:rPr lang="ru-RU" sz="6400" dirty="0" smtClean="0"/>
              <a:t>, а алгебраически. В первых работах он, похоже, понимал </a:t>
            </a:r>
            <a:r>
              <a:rPr lang="ru-RU" sz="6400" dirty="0" smtClean="0">
                <a:hlinkClick r:id="rId4" tooltip="Бесконечно малая величина"/>
              </a:rPr>
              <a:t>бесконечно </a:t>
            </a:r>
            <a:r>
              <a:rPr lang="ru-RU" sz="6400" dirty="0" err="1" smtClean="0">
                <a:hlinkClick r:id="rId4" tooltip="Бесконечно малая величина"/>
              </a:rPr>
              <a:t>малые</a:t>
            </a:r>
            <a:r>
              <a:rPr lang="ru-RU" sz="6400" dirty="0" err="1" smtClean="0"/>
              <a:t>как</a:t>
            </a:r>
            <a:r>
              <a:rPr lang="ru-RU" sz="6400" dirty="0" smtClean="0"/>
              <a:t> актуальные объекты, сравнимые между собой, только если они одного порядка. Возможно, он надеялся установить их связь со своей концепцией монад. В конце жизни он высказывался скорее в пользу потенциально бесконечно малых, то есть переменных величин, хотя и не пояснял, что он под этим подразумевает. В общефилософском плане он рассматривал бесконечно малые как опору непрерывности в природе. Попытки Лейбница дать строгое обоснование анализа не увенчались успехом, он колебался между различными трактовками бесконечно малых, пытался иногда прибегнуть к </a:t>
            </a:r>
            <a:r>
              <a:rPr lang="ru-RU" sz="6400" dirty="0" err="1" smtClean="0"/>
              <a:t>неуточнённым</a:t>
            </a:r>
            <a:r>
              <a:rPr lang="ru-RU" sz="6400" dirty="0" smtClean="0"/>
              <a:t> идеям предела и непрерывности. Взгляды Лейбница на природу бесконечно малых и на обоснование операций над ними вызвали критику ещё при его жизни, а удовлетворяющее современным научным требованиям обоснование анализа могло быть дано только в </a:t>
            </a:r>
            <a:r>
              <a:rPr lang="ru-RU" sz="6400" dirty="0" smtClean="0">
                <a:hlinkClick r:id="rId5" tooltip="XIX век"/>
              </a:rPr>
              <a:t>XIX веке</a:t>
            </a:r>
            <a:endParaRPr lang="ru-RU" sz="64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24128" y="1524000"/>
            <a:ext cx="2984008" cy="457200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4" name="Picture 2" descr="C:\Users\Home\Desktop\игоря\mashina_lejbnic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1" y="4365104"/>
            <a:ext cx="619268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</TotalTime>
  <Words>255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Готфрид Вильгельм Лейбниц</vt:lpstr>
      <vt:lpstr>Лейбниц Готфрид Вильгельм. ЛЕЙБНИЦ (Leibniz) Готфрид Вильгельм (1646-1716), немецкий философ, математик, физик, языковед. С 1676 на службе у ганноверских герцогов. Основатель и президент (с 1700) Бранденбургского научного общества (позднее — Берлинская АН). По просьбе Петра I разработал проекты развития образования и государственного управления в России. Реальный мир, по Лейбницу, состоит из бесчисленных психических деятельных субстанций — монад, находящихся между собой в отношении предустановленной гармонии («Монадология», 1714); существующий мир создан богом как «наилучший из всех возможных миров» («Теодицея», 1710). В духе рационализма развил учение о прирожденной способности ума к познанию высших категорий бытия и всеобщих и необходимых истин логики и математики («Новые опыты о человеческом разуме», 1704). Предвосхитил принципы современной математической логики («Об искусстве комбинаторики», 1666). Один из создателей дифференциального и интегрального исчислений.</vt:lpstr>
      <vt:lpstr>Важнейшие научные достижения:</vt:lpstr>
      <vt:lpstr>Слайд 4</vt:lpstr>
      <vt:lpstr>Слайд 5</vt:lpstr>
      <vt:lpstr>Подход Лейбница к математическому анализу.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Готфрид Вильгельм Лейбниц</dc:title>
  <dc:creator>Home</dc:creator>
  <cp:lastModifiedBy>Home</cp:lastModifiedBy>
  <cp:revision>4</cp:revision>
  <dcterms:created xsi:type="dcterms:W3CDTF">2012-10-23T15:19:32Z</dcterms:created>
  <dcterms:modified xsi:type="dcterms:W3CDTF">2012-10-23T15:53:06Z</dcterms:modified>
</cp:coreProperties>
</file>