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29.10.2013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d"/>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836712"/>
            <a:ext cx="8640960" cy="2363688"/>
          </a:xfrm>
        </p:spPr>
        <p:txBody>
          <a:bodyPr>
            <a:normAutofit fontScale="90000"/>
          </a:bodyPr>
          <a:lstStyle/>
          <a:p>
            <a:pPr algn="ctr"/>
            <a:r>
              <a:rPr lang="ru-RU" dirty="0" smtClean="0"/>
              <a:t>СИСТЕМА КООРДИНАТ.</a:t>
            </a:r>
            <a:br>
              <a:rPr lang="ru-RU" dirty="0" smtClean="0"/>
            </a:br>
            <a:r>
              <a:rPr lang="ru-RU" dirty="0" smtClean="0"/>
              <a:t>ПОЛЯРНАЯ СИСЕМА КООРДИНАТ.</a:t>
            </a:r>
            <a:endParaRPr lang="ru-RU" dirty="0"/>
          </a:p>
        </p:txBody>
      </p:sp>
      <p:sp>
        <p:nvSpPr>
          <p:cNvPr id="3" name="Подзаголовок 2"/>
          <p:cNvSpPr>
            <a:spLocks noGrp="1"/>
          </p:cNvSpPr>
          <p:nvPr>
            <p:ph type="subTitle" idx="1"/>
          </p:nvPr>
        </p:nvSpPr>
        <p:spPr>
          <a:xfrm>
            <a:off x="533400" y="4221088"/>
            <a:ext cx="7854696" cy="2016224"/>
          </a:xfrm>
        </p:spPr>
        <p:txBody>
          <a:bodyPr/>
          <a:lstStyle/>
          <a:p>
            <a:r>
              <a:rPr lang="ru-RU" dirty="0" smtClean="0"/>
              <a:t>Работу выполнила</a:t>
            </a:r>
          </a:p>
          <a:p>
            <a:r>
              <a:rPr lang="ru-RU" dirty="0" err="1" smtClean="0"/>
              <a:t>Чучалина</a:t>
            </a:r>
            <a:r>
              <a:rPr lang="ru-RU" dirty="0" smtClean="0"/>
              <a:t> К. Ю.</a:t>
            </a:r>
            <a:endParaRPr lang="ru-RU"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9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0"/>
            <a:ext cx="4041648" cy="2276872"/>
          </a:xfrm>
        </p:spPr>
        <p:txBody>
          <a:bodyPr/>
          <a:lstStyle/>
          <a:p>
            <a:r>
              <a:rPr lang="ru-RU" dirty="0" smtClean="0">
                <a:solidFill>
                  <a:schemeClr val="accent1">
                    <a:lumMod val="75000"/>
                  </a:schemeClr>
                </a:solidFill>
              </a:rPr>
              <a:t>Система координат </a:t>
            </a:r>
            <a:endParaRPr lang="ru-RU" dirty="0">
              <a:solidFill>
                <a:schemeClr val="accent1">
                  <a:lumMod val="75000"/>
                </a:schemeClr>
              </a:solidFill>
            </a:endParaRPr>
          </a:p>
        </p:txBody>
      </p:sp>
      <p:sp>
        <p:nvSpPr>
          <p:cNvPr id="3" name="Текст 2"/>
          <p:cNvSpPr>
            <a:spLocks noGrp="1"/>
          </p:cNvSpPr>
          <p:nvPr>
            <p:ph type="body" idx="1"/>
          </p:nvPr>
        </p:nvSpPr>
        <p:spPr>
          <a:xfrm>
            <a:off x="530352" y="2348880"/>
            <a:ext cx="7930080" cy="4176464"/>
          </a:xfrm>
        </p:spPr>
        <p:txBody>
          <a:bodyPr>
            <a:normAutofit/>
          </a:bodyPr>
          <a:lstStyle/>
          <a:p>
            <a:pPr algn="ctr"/>
            <a:r>
              <a:rPr lang="ru-RU" sz="2800" b="1" dirty="0" smtClean="0">
                <a:solidFill>
                  <a:schemeClr val="bg1"/>
                </a:solidFill>
                <a:latin typeface="Times New Roman" pitchFamily="18" charset="0"/>
                <a:cs typeface="Times New Roman" pitchFamily="18" charset="0"/>
              </a:rPr>
              <a:t>Комплекс определений, реализующий </a:t>
            </a:r>
            <a:r>
              <a:rPr lang="ru-RU" sz="2800" b="1" i="1" dirty="0" smtClean="0">
                <a:solidFill>
                  <a:schemeClr val="bg1"/>
                </a:solidFill>
                <a:latin typeface="Times New Roman" pitchFamily="18" charset="0"/>
                <a:cs typeface="Times New Roman" pitchFamily="18" charset="0"/>
              </a:rPr>
              <a:t>метод координат</a:t>
            </a:r>
            <a:r>
              <a:rPr lang="ru-RU" sz="2800" b="1" dirty="0" smtClean="0">
                <a:solidFill>
                  <a:schemeClr val="bg1"/>
                </a:solidFill>
                <a:latin typeface="Times New Roman" pitchFamily="18" charset="0"/>
                <a:cs typeface="Times New Roman" pitchFamily="18" charset="0"/>
              </a:rPr>
              <a:t>, то есть способ определять положение точки или тела с помощью чисел или других символов. Совокупность чисел, определяющих положение конкретной точки, называется координатами этой точки.</a:t>
            </a:r>
            <a:endParaRPr lang="ru-RU" sz="2800" b="1" dirty="0">
              <a:solidFill>
                <a:schemeClr val="bg1"/>
              </a:solidFill>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419872" y="260648"/>
            <a:ext cx="29523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КРИВОЛИНЕЙНЫЕ СИСТЕМЫ КООРДИНАТ</a:t>
            </a:r>
            <a:endParaRPr lang="ru-RU" b="1" dirty="0"/>
          </a:p>
        </p:txBody>
      </p:sp>
      <p:sp>
        <p:nvSpPr>
          <p:cNvPr id="3" name="Скругленный прямоугольник 2"/>
          <p:cNvSpPr/>
          <p:nvPr/>
        </p:nvSpPr>
        <p:spPr>
          <a:xfrm>
            <a:off x="539552" y="1628800"/>
            <a:ext cx="288032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ДЕКАРТОВЫ ПРЯМОУГОЛЬНЫЕ СИСТЕМЫ КООРДИНАТ</a:t>
            </a:r>
            <a:endParaRPr lang="ru-RU" b="1" dirty="0"/>
          </a:p>
        </p:txBody>
      </p:sp>
      <p:sp>
        <p:nvSpPr>
          <p:cNvPr id="4" name="Скругленный прямоугольник 3"/>
          <p:cNvSpPr/>
          <p:nvPr/>
        </p:nvSpPr>
        <p:spPr>
          <a:xfrm>
            <a:off x="2411760" y="3068960"/>
            <a:ext cx="2592288"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ДЕКАРТОВЫ ПРЯМОУГОЛЬНЫЕ СИСТЕМЫ </a:t>
            </a:r>
            <a:r>
              <a:rPr lang="ru-RU" b="1" dirty="0" smtClean="0"/>
              <a:t>КООРДИНАТ НА ПЛОСКОСТИ</a:t>
            </a:r>
            <a:endParaRPr lang="ru-RU" b="1" dirty="0"/>
          </a:p>
        </p:txBody>
      </p:sp>
      <p:sp>
        <p:nvSpPr>
          <p:cNvPr id="5" name="Скругленный прямоугольник 4"/>
          <p:cNvSpPr/>
          <p:nvPr/>
        </p:nvSpPr>
        <p:spPr>
          <a:xfrm>
            <a:off x="5436096" y="2276872"/>
            <a:ext cx="180020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ПОЛЯРНЫЕ СИСТЕМЫ КООРДИНАТ</a:t>
            </a:r>
            <a:endParaRPr lang="ru-RU" b="1" dirty="0"/>
          </a:p>
        </p:txBody>
      </p:sp>
      <p:sp>
        <p:nvSpPr>
          <p:cNvPr id="6" name="Скругленный прямоугольник 5"/>
          <p:cNvSpPr/>
          <p:nvPr/>
        </p:nvSpPr>
        <p:spPr>
          <a:xfrm>
            <a:off x="179512" y="4653136"/>
            <a:ext cx="3456384"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ДЕКАРТОВЫ ПРЯМОУГОЛЬНЫЕ СИСТЕМЫ </a:t>
            </a:r>
            <a:r>
              <a:rPr lang="ru-RU" b="1" dirty="0" smtClean="0"/>
              <a:t>КООРДИНАТ В ТРЁХМЕРНОМ ПРОСТРАНСТВЕ</a:t>
            </a:r>
            <a:endParaRPr lang="ru-RU" b="1" dirty="0"/>
          </a:p>
        </p:txBody>
      </p:sp>
      <p:sp>
        <p:nvSpPr>
          <p:cNvPr id="7" name="Скругленный прямоугольник 6"/>
          <p:cNvSpPr/>
          <p:nvPr/>
        </p:nvSpPr>
        <p:spPr>
          <a:xfrm>
            <a:off x="3851920" y="4797152"/>
            <a:ext cx="2736304"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ЦИЛИНДРИЧЕСКИЕ СИСТЕМЫ КООРДИНАТ</a:t>
            </a:r>
            <a:endParaRPr lang="ru-RU" b="1" dirty="0"/>
          </a:p>
        </p:txBody>
      </p:sp>
      <p:sp>
        <p:nvSpPr>
          <p:cNvPr id="8" name="Скругленный прямоугольник 7"/>
          <p:cNvSpPr/>
          <p:nvPr/>
        </p:nvSpPr>
        <p:spPr>
          <a:xfrm>
            <a:off x="6804248" y="4293096"/>
            <a:ext cx="208823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СФЕРИЧЕСКИЕ СИСТЕМЫ КООРДИНАТ </a:t>
            </a:r>
            <a:endParaRPr lang="ru-RU" b="1" dirty="0"/>
          </a:p>
        </p:txBody>
      </p:sp>
      <p:sp>
        <p:nvSpPr>
          <p:cNvPr id="9" name="Скругленный прямоугольник 8"/>
          <p:cNvSpPr/>
          <p:nvPr/>
        </p:nvSpPr>
        <p:spPr>
          <a:xfrm>
            <a:off x="539552" y="6165304"/>
            <a:ext cx="1224136" cy="4766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ЛЕВЫЕ</a:t>
            </a:r>
            <a:endParaRPr lang="ru-RU" dirty="0"/>
          </a:p>
        </p:txBody>
      </p:sp>
      <p:sp>
        <p:nvSpPr>
          <p:cNvPr id="10" name="Скругленный прямоугольник 9"/>
          <p:cNvSpPr/>
          <p:nvPr/>
        </p:nvSpPr>
        <p:spPr>
          <a:xfrm>
            <a:off x="2195736" y="6165304"/>
            <a:ext cx="115212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ПРАВЫЕ</a:t>
            </a:r>
            <a:endParaRPr lang="ru-RU" dirty="0"/>
          </a:p>
        </p:txBody>
      </p:sp>
      <p:cxnSp>
        <p:nvCxnSpPr>
          <p:cNvPr id="16" name="Прямая со стрелкой 15"/>
          <p:cNvCxnSpPr/>
          <p:nvPr/>
        </p:nvCxnSpPr>
        <p:spPr>
          <a:xfrm>
            <a:off x="5940152" y="1484784"/>
            <a:ext cx="504056"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2699792" y="836712"/>
            <a:ext cx="576064"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2987824" y="2636912"/>
            <a:ext cx="7200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5076056" y="1484784"/>
            <a:ext cx="288032" cy="30963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6516216" y="908720"/>
            <a:ext cx="1872208" cy="3240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1547664" y="2780928"/>
            <a:ext cx="0" cy="17281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20656"/>
          </a:xfrm>
        </p:spPr>
        <p:txBody>
          <a:bodyPr>
            <a:normAutofit fontScale="90000"/>
          </a:bodyPr>
          <a:lstStyle/>
          <a:p>
            <a:endParaRPr lang="ru-RU" dirty="0"/>
          </a:p>
        </p:txBody>
      </p:sp>
      <p:sp>
        <p:nvSpPr>
          <p:cNvPr id="3" name="Текст 2"/>
          <p:cNvSpPr>
            <a:spLocks noGrp="1"/>
          </p:cNvSpPr>
          <p:nvPr>
            <p:ph type="body" idx="1"/>
          </p:nvPr>
        </p:nvSpPr>
        <p:spPr>
          <a:xfrm>
            <a:off x="457200" y="1268760"/>
            <a:ext cx="4040188" cy="1245840"/>
          </a:xfrm>
        </p:spPr>
        <p:txBody>
          <a:bodyPr/>
          <a:lstStyle/>
          <a:p>
            <a:r>
              <a:rPr lang="ru-RU" dirty="0" smtClean="0"/>
              <a:t>Цилиндрическая система координат</a:t>
            </a:r>
            <a:endParaRPr lang="ru-RU" dirty="0"/>
          </a:p>
        </p:txBody>
      </p:sp>
      <p:sp>
        <p:nvSpPr>
          <p:cNvPr id="4" name="Текст 3"/>
          <p:cNvSpPr>
            <a:spLocks noGrp="1"/>
          </p:cNvSpPr>
          <p:nvPr>
            <p:ph type="body" sz="half" idx="3"/>
          </p:nvPr>
        </p:nvSpPr>
        <p:spPr>
          <a:xfrm>
            <a:off x="4645025" y="1268761"/>
            <a:ext cx="4041775" cy="1245840"/>
          </a:xfrm>
        </p:spPr>
        <p:txBody>
          <a:bodyPr/>
          <a:lstStyle/>
          <a:p>
            <a:r>
              <a:rPr lang="ru-RU" dirty="0" smtClean="0"/>
              <a:t>Сферическая система координат</a:t>
            </a:r>
            <a:endParaRPr lang="ru-RU" dirty="0"/>
          </a:p>
        </p:txBody>
      </p:sp>
      <p:pic>
        <p:nvPicPr>
          <p:cNvPr id="7" name="Содержимое 6" descr="360px-Cylindrical_Coordinates.svg.png"/>
          <p:cNvPicPr>
            <a:picLocks noGrp="1" noChangeAspect="1"/>
          </p:cNvPicPr>
          <p:nvPr>
            <p:ph sz="quarter" idx="2"/>
          </p:nvPr>
        </p:nvPicPr>
        <p:blipFill>
          <a:blip r:embed="rId2" cstate="print"/>
          <a:stretch>
            <a:fillRect/>
          </a:stretch>
        </p:blipFill>
        <p:spPr>
          <a:xfrm>
            <a:off x="762794" y="2723356"/>
            <a:ext cx="3429000" cy="3429000"/>
          </a:xfrm>
        </p:spPr>
      </p:pic>
      <p:pic>
        <p:nvPicPr>
          <p:cNvPr id="8" name="Содержимое 7" descr="600px-Spherical_with_grid.svg.png"/>
          <p:cNvPicPr>
            <a:picLocks noGrp="1" noChangeAspect="1"/>
          </p:cNvPicPr>
          <p:nvPr>
            <p:ph sz="quarter" idx="4"/>
          </p:nvPr>
        </p:nvPicPr>
        <p:blipFill>
          <a:blip r:embed="rId3" cstate="print"/>
          <a:stretch>
            <a:fillRect/>
          </a:stretch>
        </p:blipFill>
        <p:spPr>
          <a:xfrm>
            <a:off x="4645025" y="2635898"/>
            <a:ext cx="4041775" cy="3603916"/>
          </a:xfrm>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6622504" cy="898424"/>
          </a:xfrm>
        </p:spPr>
        <p:txBody>
          <a:bodyPr/>
          <a:lstStyle/>
          <a:p>
            <a:r>
              <a:rPr lang="ru-RU" sz="3200" b="1" dirty="0" smtClean="0">
                <a:latin typeface="Times New Roman" pitchFamily="18" charset="0"/>
                <a:cs typeface="Times New Roman" pitchFamily="18" charset="0"/>
              </a:rPr>
              <a:t>Полярная система координат</a:t>
            </a:r>
            <a:endParaRPr lang="ru-RU" sz="3200" b="1" dirty="0">
              <a:latin typeface="Times New Roman" pitchFamily="18" charset="0"/>
              <a:cs typeface="Times New Roman" pitchFamily="18" charset="0"/>
            </a:endParaRPr>
          </a:p>
        </p:txBody>
      </p:sp>
      <p:sp>
        <p:nvSpPr>
          <p:cNvPr id="3" name="Текст 2"/>
          <p:cNvSpPr>
            <a:spLocks noGrp="1"/>
          </p:cNvSpPr>
          <p:nvPr>
            <p:ph type="body" idx="2"/>
          </p:nvPr>
        </p:nvSpPr>
        <p:spPr/>
        <p:txBody>
          <a:bodyPr>
            <a:normAutofit/>
          </a:bodyPr>
          <a:lstStyle/>
          <a:p>
            <a:r>
              <a:rPr lang="ru-RU" sz="2400" dirty="0" smtClean="0">
                <a:latin typeface="Times New Roman" pitchFamily="18" charset="0"/>
                <a:cs typeface="Times New Roman" pitchFamily="18" charset="0"/>
              </a:rPr>
              <a:t>Двухмерная система координат, в которой каждая точка на плоскости определяется двумя числами — полярным углом и полярным радиусом.</a:t>
            </a:r>
            <a:endParaRPr lang="ru-RU" sz="2400" dirty="0">
              <a:latin typeface="Times New Roman" pitchFamily="18" charset="0"/>
              <a:cs typeface="Times New Roman" pitchFamily="18" charset="0"/>
            </a:endParaRPr>
          </a:p>
        </p:txBody>
      </p:sp>
      <p:pic>
        <p:nvPicPr>
          <p:cNvPr id="5" name="Содержимое 4" descr="image.png"/>
          <p:cNvPicPr>
            <a:picLocks noGrp="1" noChangeAspect="1"/>
          </p:cNvPicPr>
          <p:nvPr>
            <p:ph sz="half" idx="1"/>
          </p:nvPr>
        </p:nvPicPr>
        <p:blipFill>
          <a:blip r:embed="rId2" cstate="print"/>
          <a:stretch>
            <a:fillRect/>
          </a:stretch>
        </p:blipFill>
        <p:spPr>
          <a:xfrm>
            <a:off x="3707904" y="3356992"/>
            <a:ext cx="5184576" cy="2808311"/>
          </a:xfrm>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7774632" cy="970432"/>
          </a:xfrm>
        </p:spPr>
        <p:txBody>
          <a:bodyPr/>
          <a:lstStyle/>
          <a:p>
            <a:pPr algn="r"/>
            <a:r>
              <a:rPr lang="ru-RU" sz="2800" dirty="0" smtClean="0">
                <a:latin typeface="Times New Roman" pitchFamily="18" charset="0"/>
                <a:cs typeface="Times New Roman" pitchFamily="18" charset="0"/>
              </a:rPr>
              <a:t>Введение термина </a:t>
            </a:r>
            <a:r>
              <a:rPr lang="ru-RU" sz="2800" b="1" dirty="0" smtClean="0">
                <a:latin typeface="Times New Roman" pitchFamily="18" charset="0"/>
                <a:cs typeface="Times New Roman" pitchFamily="18" charset="0"/>
              </a:rPr>
              <a:t>«полярные координаты» </a:t>
            </a:r>
            <a:r>
              <a:rPr lang="ru-RU" sz="2800" dirty="0" smtClean="0">
                <a:latin typeface="Times New Roman" pitchFamily="18" charset="0"/>
                <a:cs typeface="Times New Roman" pitchFamily="18" charset="0"/>
              </a:rPr>
              <a:t>приписывают </a:t>
            </a:r>
            <a:r>
              <a:rPr lang="ru-RU" sz="2800" dirty="0" err="1" smtClean="0">
                <a:latin typeface="Times New Roman" pitchFamily="18" charset="0"/>
                <a:cs typeface="Times New Roman" pitchFamily="18" charset="0"/>
              </a:rPr>
              <a:t>Грегорио</a:t>
            </a:r>
            <a:r>
              <a:rPr lang="ru-RU" sz="2800" dirty="0" smtClean="0">
                <a:latin typeface="Times New Roman" pitchFamily="18" charset="0"/>
                <a:cs typeface="Times New Roman" pitchFamily="18" charset="0"/>
              </a:rPr>
              <a:t> Фонтана. </a:t>
            </a:r>
            <a:endParaRPr lang="ru-RU" sz="2800" dirty="0">
              <a:latin typeface="Times New Roman" pitchFamily="18" charset="0"/>
              <a:cs typeface="Times New Roman" pitchFamily="18" charset="0"/>
            </a:endParaRPr>
          </a:p>
        </p:txBody>
      </p:sp>
      <p:sp>
        <p:nvSpPr>
          <p:cNvPr id="3" name="Текст 2"/>
          <p:cNvSpPr>
            <a:spLocks noGrp="1"/>
          </p:cNvSpPr>
          <p:nvPr>
            <p:ph type="body" idx="2"/>
          </p:nvPr>
        </p:nvSpPr>
        <p:spPr>
          <a:xfrm>
            <a:off x="0" y="1628800"/>
            <a:ext cx="3707904" cy="4848944"/>
          </a:xfrm>
        </p:spPr>
        <p:txBody>
          <a:bodyPr>
            <a:noAutofit/>
          </a:bodyPr>
          <a:lstStyle/>
          <a:p>
            <a:pPr algn="r"/>
            <a:r>
              <a:rPr lang="ru-RU" sz="2000" dirty="0" smtClean="0">
                <a:latin typeface="Times New Roman" pitchFamily="18" charset="0"/>
                <a:cs typeface="Times New Roman" pitchFamily="18" charset="0"/>
              </a:rPr>
              <a:t>В XVIII веке он входил в лексикон итальянских авторов. В английский язык термин попал через перевод трактата </a:t>
            </a:r>
            <a:r>
              <a:rPr lang="ru-RU" sz="2000" dirty="0" err="1" smtClean="0">
                <a:latin typeface="Times New Roman" pitchFamily="18" charset="0"/>
                <a:cs typeface="Times New Roman" pitchFamily="18" charset="0"/>
              </a:rPr>
              <a:t>Сильвестра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Лакруа</a:t>
            </a:r>
            <a:r>
              <a:rPr lang="ru-RU" sz="2000" dirty="0" smtClean="0">
                <a:latin typeface="Times New Roman" pitchFamily="18" charset="0"/>
                <a:cs typeface="Times New Roman" pitchFamily="18" charset="0"/>
              </a:rPr>
              <a:t> «Дифференциальное и интегральное исчисление», выполненного в 1816 году Джорджем </a:t>
            </a:r>
            <a:r>
              <a:rPr lang="ru-RU" sz="2000" dirty="0" err="1" smtClean="0">
                <a:latin typeface="Times New Roman" pitchFamily="18" charset="0"/>
                <a:cs typeface="Times New Roman" pitchFamily="18" charset="0"/>
              </a:rPr>
              <a:t>Пикоком</a:t>
            </a:r>
            <a:r>
              <a:rPr lang="ru-RU" sz="2000" dirty="0" smtClean="0">
                <a:latin typeface="Times New Roman" pitchFamily="18" charset="0"/>
                <a:cs typeface="Times New Roman" pitchFamily="18" charset="0"/>
              </a:rPr>
              <a:t>.  Для трёхмерного пространства полярные координаты впервые предложил </a:t>
            </a:r>
            <a:r>
              <a:rPr lang="ru-RU" sz="2000" dirty="0" err="1" smtClean="0">
                <a:latin typeface="Times New Roman" pitchFamily="18" charset="0"/>
                <a:cs typeface="Times New Roman" pitchFamily="18" charset="0"/>
              </a:rPr>
              <a:t>Алекси</a:t>
            </a:r>
            <a:r>
              <a:rPr lang="ru-RU" sz="2000" dirty="0" smtClean="0">
                <a:latin typeface="Times New Roman" pitchFamily="18" charset="0"/>
                <a:cs typeface="Times New Roman" pitchFamily="18" charset="0"/>
              </a:rPr>
              <a:t> Клеро, а Леонард Эйлер был первым, кто разработал соответствующую систему</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pic>
        <p:nvPicPr>
          <p:cNvPr id="5" name="Содержимое 4" descr="gregory_xiii.jpg"/>
          <p:cNvPicPr>
            <a:picLocks noGrp="1" noChangeAspect="1"/>
          </p:cNvPicPr>
          <p:nvPr>
            <p:ph sz="half" idx="1"/>
          </p:nvPr>
        </p:nvPicPr>
        <p:blipFill>
          <a:blip r:embed="rId2" cstate="print"/>
          <a:stretch>
            <a:fillRect/>
          </a:stretch>
        </p:blipFill>
        <p:spPr>
          <a:xfrm>
            <a:off x="3923928" y="1719417"/>
            <a:ext cx="4752527" cy="4589903"/>
          </a:xfrm>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44824"/>
            <a:ext cx="8511480" cy="3240360"/>
          </a:xfrm>
        </p:spPr>
        <p:txBody>
          <a:bodyPr>
            <a:normAutofit fontScale="90000"/>
          </a:bodyPr>
          <a:lstStyle/>
          <a:p>
            <a:r>
              <a:rPr lang="en-US" sz="2800" b="1" dirty="0" smtClean="0">
                <a:latin typeface="Times New Roman" pitchFamily="18" charset="0"/>
                <a:cs typeface="Times New Roman" pitchFamily="18" charset="0"/>
              </a:rPr>
              <a:t>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t>
            </a:r>
            <a:br>
              <a:rPr lang="en-US"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 Каждая точка в полярной системе координат может быть определена двумя полярными координатами: </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4400" dirty="0" smtClean="0"/>
              <a:t>r</a:t>
            </a:r>
            <a:r>
              <a:rPr lang="ru-RU" sz="2800" dirty="0" smtClean="0"/>
              <a:t> (радиальная координата)</a:t>
            </a:r>
            <a:r>
              <a:rPr lang="en-US" sz="2800" dirty="0" smtClean="0"/>
              <a:t> </a:t>
            </a:r>
            <a:r>
              <a:rPr lang="ru-RU" sz="2700" dirty="0" smtClean="0">
                <a:latin typeface="Times New Roman" pitchFamily="18" charset="0"/>
                <a:cs typeface="Times New Roman" pitchFamily="18" charset="0"/>
              </a:rPr>
              <a:t>соответствует расстоянию до полюса;</a:t>
            </a:r>
            <a:r>
              <a:rPr lang="en-US" sz="2800" dirty="0" smtClean="0"/>
              <a:t/>
            </a:r>
            <a:br>
              <a:rPr lang="en-US" sz="2800" dirty="0" smtClean="0"/>
            </a:br>
            <a:r>
              <a:rPr lang="en-US" sz="3100" dirty="0" smtClean="0">
                <a:latin typeface="Times New Roman" pitchFamily="18" charset="0"/>
                <a:cs typeface="Times New Roman" pitchFamily="18" charset="0"/>
              </a:rPr>
              <a:t>     </a:t>
            </a:r>
            <a:r>
              <a:rPr lang="ru-RU" sz="3100" dirty="0" smtClean="0">
                <a:latin typeface="Times New Roman" pitchFamily="18" charset="0"/>
                <a:cs typeface="Times New Roman" pitchFamily="18" charset="0"/>
              </a:rPr>
              <a:t>(угловая координата, полярный угол, азимут, иногда пишут   </a:t>
            </a:r>
            <a:r>
              <a:rPr lang="en-US" sz="3100" dirty="0" smtClean="0">
                <a:latin typeface="Times New Roman" pitchFamily="18" charset="0"/>
                <a:cs typeface="Times New Roman" pitchFamily="18" charset="0"/>
              </a:rPr>
              <a:t>   </a:t>
            </a:r>
            <a:r>
              <a:rPr lang="ru-RU" sz="3100" dirty="0" smtClean="0">
                <a:latin typeface="Times New Roman" pitchFamily="18" charset="0"/>
                <a:cs typeface="Times New Roman" pitchFamily="18" charset="0"/>
              </a:rPr>
              <a:t>или  </a:t>
            </a:r>
            <a:r>
              <a:rPr lang="en-US" sz="3100" dirty="0" smtClean="0">
                <a:latin typeface="Times New Roman" pitchFamily="18" charset="0"/>
                <a:cs typeface="Times New Roman" pitchFamily="18" charset="0"/>
              </a:rPr>
              <a:t>t </a:t>
            </a:r>
            <a:r>
              <a:rPr lang="ru-RU" sz="3100" dirty="0" smtClean="0">
                <a:latin typeface="Times New Roman" pitchFamily="18" charset="0"/>
                <a:cs typeface="Times New Roman" pitchFamily="18" charset="0"/>
              </a:rPr>
              <a:t>)</a:t>
            </a:r>
            <a:r>
              <a:rPr lang="en-US" sz="3100" dirty="0" smtClean="0">
                <a:latin typeface="Times New Roman" pitchFamily="18" charset="0"/>
                <a:cs typeface="Times New Roman" pitchFamily="18" charset="0"/>
              </a:rPr>
              <a:t> </a:t>
            </a:r>
            <a:r>
              <a:rPr lang="ru-RU" sz="3100" dirty="0" smtClean="0">
                <a:latin typeface="Times New Roman" pitchFamily="18" charset="0"/>
                <a:cs typeface="Times New Roman" pitchFamily="18" charset="0"/>
              </a:rPr>
              <a:t>равна углу в направлении против часовой стрелки от луча через 0° (иногда называется полярной осью). </a:t>
            </a:r>
            <a:r>
              <a:rPr lang="en-US" sz="2800" dirty="0" smtClean="0"/>
              <a:t/>
            </a:r>
            <a:br>
              <a:rPr lang="en-US" sz="2800" dirty="0" smtClean="0"/>
            </a:br>
            <a:endParaRPr lang="ru-RU" sz="2800" b="1" dirty="0">
              <a:latin typeface="Times New Roman" pitchFamily="18" charset="0"/>
              <a:cs typeface="Times New Roman" pitchFamily="18" charset="0"/>
            </a:endParaRPr>
          </a:p>
        </p:txBody>
      </p:sp>
      <p:pic>
        <p:nvPicPr>
          <p:cNvPr id="4" name="Рисунок 3" descr="\varphi"/>
          <p:cNvPicPr/>
          <p:nvPr/>
        </p:nvPicPr>
        <p:blipFill>
          <a:blip r:embed="rId2" cstate="print"/>
          <a:srcRect/>
          <a:stretch>
            <a:fillRect/>
          </a:stretch>
        </p:blipFill>
        <p:spPr bwMode="auto">
          <a:xfrm>
            <a:off x="323528" y="3068960"/>
            <a:ext cx="360039" cy="432048"/>
          </a:xfrm>
          <a:prstGeom prst="rect">
            <a:avLst/>
          </a:prstGeom>
          <a:noFill/>
          <a:ln w="9525">
            <a:noFill/>
            <a:miter lim="800000"/>
            <a:headEnd/>
            <a:tailEnd/>
          </a:ln>
        </p:spPr>
      </p:pic>
      <p:pic>
        <p:nvPicPr>
          <p:cNvPr id="5" name="Рисунок 4" descr="\theta"/>
          <p:cNvPicPr/>
          <p:nvPr/>
        </p:nvPicPr>
        <p:blipFill>
          <a:blip r:embed="rId3" cstate="print"/>
          <a:srcRect/>
          <a:stretch>
            <a:fillRect/>
          </a:stretch>
        </p:blipFill>
        <p:spPr bwMode="auto">
          <a:xfrm flipH="1">
            <a:off x="1331640" y="3501008"/>
            <a:ext cx="245169" cy="282699"/>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24744"/>
            <a:ext cx="8305800" cy="4392488"/>
          </a:xfrm>
        </p:spPr>
        <p:txBody>
          <a:bodyPr>
            <a:noAutofit/>
          </a:bodyPr>
          <a:lstStyle/>
          <a:p>
            <a:pPr algn="ctr"/>
            <a:r>
              <a:rPr lang="ru-RU" sz="2800" dirty="0" smtClean="0">
                <a:latin typeface="Times New Roman" pitchFamily="18" charset="0"/>
                <a:cs typeface="Times New Roman" pitchFamily="18" charset="0"/>
              </a:rPr>
              <a:t>Одной из важных особенностей полярной системы координат является то, что </a:t>
            </a:r>
            <a:r>
              <a:rPr lang="ru-RU" sz="2800" b="1" dirty="0" smtClean="0">
                <a:latin typeface="Times New Roman" pitchFamily="18" charset="0"/>
                <a:cs typeface="Times New Roman" pitchFamily="18" charset="0"/>
              </a:rPr>
              <a:t>одна и та же точка может быть представлена бесконечным количеством способов.</a:t>
            </a:r>
            <a:r>
              <a:rPr lang="ru-RU" sz="2800" dirty="0" smtClean="0">
                <a:latin typeface="Times New Roman" pitchFamily="18" charset="0"/>
                <a:cs typeface="Times New Roman" pitchFamily="18" charset="0"/>
              </a:rPr>
              <a:t> Это происходит потому, что для определения азимута точки нужно повернуть полярную ось так, чтобы он указывал на точку. Но направление на точку не изменится, если осуществить произвольное число дополнительных полных оборотов.</a:t>
            </a:r>
            <a:endParaRPr lang="ru-RU" sz="28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980728"/>
            <a:ext cx="7772400" cy="1080120"/>
          </a:xfrm>
        </p:spPr>
        <p:txBody>
          <a:bodyPr/>
          <a:lstStyle/>
          <a:p>
            <a:r>
              <a:rPr lang="ru-RU" sz="3200" dirty="0" smtClean="0"/>
              <a:t/>
            </a:r>
            <a:br>
              <a:rPr lang="ru-RU" sz="3200" dirty="0" smtClean="0"/>
            </a:br>
            <a:r>
              <a:rPr lang="ru-RU" sz="3200" dirty="0" smtClean="0"/>
              <a:t>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t>
            </a:r>
            <a:r>
              <a:rPr lang="ru-RU" sz="3200" dirty="0" smtClean="0">
                <a:latin typeface="Times New Roman" pitchFamily="18" charset="0"/>
                <a:cs typeface="Times New Roman" pitchFamily="18" charset="0"/>
              </a:rPr>
              <a:t>Связь между декартовыми и полярными координатами </a:t>
            </a:r>
            <a:endParaRPr lang="ru-RU" sz="3200" dirty="0">
              <a:latin typeface="Times New Roman" pitchFamily="18" charset="0"/>
              <a:cs typeface="Times New Roman" pitchFamily="18" charset="0"/>
            </a:endParaRPr>
          </a:p>
        </p:txBody>
      </p:sp>
      <p:sp>
        <p:nvSpPr>
          <p:cNvPr id="6" name="Текст 5"/>
          <p:cNvSpPr>
            <a:spLocks noGrp="1"/>
          </p:cNvSpPr>
          <p:nvPr>
            <p:ph type="body" idx="1"/>
          </p:nvPr>
        </p:nvSpPr>
        <p:spPr>
          <a:xfrm>
            <a:off x="530352" y="2348880"/>
            <a:ext cx="7772400" cy="4248472"/>
          </a:xfrm>
        </p:spPr>
        <p:txBody>
          <a:bodyPr>
            <a:normAutofit fontScale="85000" lnSpcReduction="10000"/>
          </a:bodyPr>
          <a:lstStyle/>
          <a:p>
            <a:r>
              <a:rPr lang="ru-RU" sz="3000" dirty="0" smtClean="0">
                <a:latin typeface="Times New Roman" pitchFamily="18" charset="0"/>
                <a:cs typeface="Times New Roman" pitchFamily="18" charset="0"/>
              </a:rPr>
              <a:t>Пару полярных координат </a:t>
            </a:r>
            <a:r>
              <a:rPr lang="en-US" sz="3000" dirty="0" smtClean="0">
                <a:latin typeface="Times New Roman" pitchFamily="18" charset="0"/>
                <a:cs typeface="Times New Roman" pitchFamily="18" charset="0"/>
              </a:rPr>
              <a:t>r</a:t>
            </a:r>
            <a:r>
              <a:rPr lang="ru-RU" sz="3000" dirty="0" smtClean="0">
                <a:latin typeface="Times New Roman" pitchFamily="18" charset="0"/>
                <a:cs typeface="Times New Roman" pitchFamily="18" charset="0"/>
              </a:rPr>
              <a:t> и Ф можно перевести в Декартовы координаты  </a:t>
            </a:r>
            <a:r>
              <a:rPr lang="en-US" sz="3000" dirty="0" smtClean="0">
                <a:latin typeface="Times New Roman" pitchFamily="18" charset="0"/>
                <a:cs typeface="Times New Roman" pitchFamily="18" charset="0"/>
              </a:rPr>
              <a:t>X </a:t>
            </a:r>
            <a:r>
              <a:rPr lang="ru-RU" sz="3000" dirty="0" smtClean="0">
                <a:latin typeface="Times New Roman" pitchFamily="18" charset="0"/>
                <a:cs typeface="Times New Roman" pitchFamily="18" charset="0"/>
              </a:rPr>
              <a:t>и </a:t>
            </a:r>
            <a:r>
              <a:rPr lang="en-US" sz="3000" dirty="0" smtClean="0">
                <a:latin typeface="Times New Roman" pitchFamily="18" charset="0"/>
                <a:cs typeface="Times New Roman" pitchFamily="18" charset="0"/>
              </a:rPr>
              <a:t>Y</a:t>
            </a:r>
            <a:r>
              <a:rPr lang="ru-RU" sz="3000" dirty="0" smtClean="0">
                <a:latin typeface="Times New Roman" pitchFamily="18" charset="0"/>
                <a:cs typeface="Times New Roman" pitchFamily="18" charset="0"/>
              </a:rPr>
              <a:t>  путём применения тригонометрических функций синуса и косинуса:</a:t>
            </a:r>
            <a:endParaRPr lang="en-US" sz="3000" dirty="0" smtClean="0">
              <a:latin typeface="Times New Roman" pitchFamily="18" charset="0"/>
              <a:cs typeface="Times New Roman" pitchFamily="18" charset="0"/>
            </a:endParaRPr>
          </a:p>
          <a:p>
            <a:r>
              <a:rPr lang="en-US" sz="3000" b="1" dirty="0" smtClean="0">
                <a:latin typeface="Times New Roman" pitchFamily="18" charset="0"/>
                <a:cs typeface="Times New Roman" pitchFamily="18" charset="0"/>
              </a:rPr>
              <a:t>x = r</a:t>
            </a:r>
            <a:r>
              <a:rPr lang="ru-RU"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cos</a:t>
            </a:r>
            <a:r>
              <a:rPr lang="ru-RU" sz="3000" b="1" dirty="0" err="1" smtClean="0">
                <a:latin typeface="Times New Roman" pitchFamily="18" charset="0"/>
                <a:cs typeface="Times New Roman" pitchFamily="18" charset="0"/>
              </a:rPr>
              <a:t>ф</a:t>
            </a:r>
            <a:endParaRPr lang="ru-RU" sz="3000" b="1" dirty="0" smtClean="0">
              <a:latin typeface="Times New Roman" pitchFamily="18" charset="0"/>
              <a:cs typeface="Times New Roman" pitchFamily="18" charset="0"/>
            </a:endParaRPr>
          </a:p>
          <a:p>
            <a:r>
              <a:rPr lang="en-US" sz="3000" b="1" dirty="0" smtClean="0">
                <a:latin typeface="Times New Roman" pitchFamily="18" charset="0"/>
                <a:cs typeface="Times New Roman" pitchFamily="18" charset="0"/>
              </a:rPr>
              <a:t>y = r sin</a:t>
            </a:r>
            <a:r>
              <a:rPr lang="ru-RU" sz="3000" b="1" dirty="0" err="1" smtClean="0">
                <a:latin typeface="Times New Roman" pitchFamily="18" charset="0"/>
                <a:cs typeface="Times New Roman" pitchFamily="18" charset="0"/>
              </a:rPr>
              <a:t>ф</a:t>
            </a:r>
            <a:endParaRPr lang="ru-RU" sz="3000" b="1" dirty="0" smtClean="0">
              <a:latin typeface="Times New Roman" pitchFamily="18" charset="0"/>
              <a:cs typeface="Times New Roman" pitchFamily="18" charset="0"/>
            </a:endParaRPr>
          </a:p>
          <a:p>
            <a:r>
              <a:rPr lang="ru-RU" sz="3000" dirty="0" smtClean="0">
                <a:latin typeface="Times New Roman" pitchFamily="18" charset="0"/>
                <a:cs typeface="Times New Roman" pitchFamily="18" charset="0"/>
              </a:rPr>
              <a:t>в то время как две декартовы координаты  </a:t>
            </a:r>
            <a:r>
              <a:rPr lang="en-US" sz="3000" dirty="0" smtClean="0">
                <a:latin typeface="Times New Roman" pitchFamily="18" charset="0"/>
                <a:cs typeface="Times New Roman" pitchFamily="18" charset="0"/>
              </a:rPr>
              <a:t>X</a:t>
            </a:r>
            <a:r>
              <a:rPr lang="ru-RU" sz="3000" dirty="0" smtClean="0">
                <a:latin typeface="Times New Roman" pitchFamily="18" charset="0"/>
                <a:cs typeface="Times New Roman" pitchFamily="18" charset="0"/>
              </a:rPr>
              <a:t>  и </a:t>
            </a:r>
            <a:r>
              <a:rPr lang="en-US" sz="3000" dirty="0" smtClean="0">
                <a:latin typeface="Times New Roman" pitchFamily="18" charset="0"/>
                <a:cs typeface="Times New Roman" pitchFamily="18" charset="0"/>
              </a:rPr>
              <a:t>Y</a:t>
            </a:r>
            <a:r>
              <a:rPr lang="ru-RU" sz="3000" dirty="0" smtClean="0">
                <a:latin typeface="Times New Roman" pitchFamily="18" charset="0"/>
                <a:cs typeface="Times New Roman" pitchFamily="18" charset="0"/>
              </a:rPr>
              <a:t>  могут быть переведены в полярную координату  :</a:t>
            </a:r>
            <a:endParaRPr lang="en-US" sz="3000" dirty="0" smtClean="0">
              <a:latin typeface="Times New Roman" pitchFamily="18" charset="0"/>
              <a:cs typeface="Times New Roman" pitchFamily="18" charset="0"/>
            </a:endParaRPr>
          </a:p>
          <a:p>
            <a:r>
              <a:rPr lang="en-US" sz="3000" b="1" dirty="0" smtClean="0">
                <a:latin typeface="Times New Roman" pitchFamily="18" charset="0"/>
                <a:cs typeface="Times New Roman" pitchFamily="18" charset="0"/>
              </a:rPr>
              <a:t>r</a:t>
            </a:r>
            <a:r>
              <a:rPr lang="ru-RU" sz="3000" b="1" baseline="30000" dirty="0" smtClean="0">
                <a:latin typeface="Times New Roman" pitchFamily="18" charset="0"/>
                <a:cs typeface="Times New Roman" pitchFamily="18" charset="0"/>
              </a:rPr>
              <a:t>2</a:t>
            </a:r>
            <a:r>
              <a:rPr lang="ru-RU" sz="3000" b="1" dirty="0" smtClean="0">
                <a:latin typeface="Times New Roman" pitchFamily="18" charset="0"/>
                <a:cs typeface="Times New Roman" pitchFamily="18" charset="0"/>
              </a:rPr>
              <a:t>=</a:t>
            </a:r>
            <a:r>
              <a:rPr lang="en-US" sz="3000" b="1" dirty="0" smtClean="0">
                <a:latin typeface="Times New Roman" pitchFamily="18" charset="0"/>
                <a:cs typeface="Times New Roman" pitchFamily="18" charset="0"/>
              </a:rPr>
              <a:t>y</a:t>
            </a:r>
            <a:r>
              <a:rPr lang="ru-RU" sz="3000" b="1" baseline="30000" dirty="0" smtClean="0">
                <a:latin typeface="Times New Roman" pitchFamily="18" charset="0"/>
                <a:cs typeface="Times New Roman" pitchFamily="18" charset="0"/>
              </a:rPr>
              <a:t>2</a:t>
            </a:r>
            <a:r>
              <a:rPr lang="ru-RU" sz="3000" b="1" dirty="0" smtClean="0">
                <a:latin typeface="Times New Roman" pitchFamily="18" charset="0"/>
                <a:cs typeface="Times New Roman" pitchFamily="18" charset="0"/>
              </a:rPr>
              <a:t>+</a:t>
            </a:r>
            <a:r>
              <a:rPr lang="en-US" sz="3000" b="1" dirty="0" smtClean="0">
                <a:latin typeface="Times New Roman" pitchFamily="18" charset="0"/>
                <a:cs typeface="Times New Roman" pitchFamily="18" charset="0"/>
              </a:rPr>
              <a:t>x</a:t>
            </a:r>
            <a:r>
              <a:rPr lang="ru-RU" sz="3000" b="1" baseline="30000" dirty="0" smtClean="0">
                <a:latin typeface="Times New Roman" pitchFamily="18" charset="0"/>
                <a:cs typeface="Times New Roman" pitchFamily="18" charset="0"/>
              </a:rPr>
              <a:t>2</a:t>
            </a:r>
            <a:endParaRPr lang="ru-RU" sz="3000" b="1" dirty="0" smtClean="0">
              <a:latin typeface="Times New Roman" pitchFamily="18" charset="0"/>
              <a:cs typeface="Times New Roman" pitchFamily="18" charset="0"/>
            </a:endParaRPr>
          </a:p>
          <a:p>
            <a:r>
              <a:rPr lang="ru-RU" sz="3000" dirty="0" smtClean="0">
                <a:latin typeface="Times New Roman" pitchFamily="18" charset="0"/>
                <a:cs typeface="Times New Roman" pitchFamily="18" charset="0"/>
              </a:rPr>
              <a:t> (по теореме Пифагора).</a:t>
            </a:r>
          </a:p>
          <a:p>
            <a:endParaRPr lang="ru-RU" dirty="0"/>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317200"/>
          </a:xfrm>
        </p:spPr>
        <p:txBody>
          <a:bodyPr/>
          <a:lstStyle/>
          <a:p>
            <a:pPr algn="ctr"/>
            <a:r>
              <a:rPr lang="ru-RU" b="1" dirty="0" smtClean="0"/>
              <a:t>Самые известные кривые:</a:t>
            </a:r>
            <a:r>
              <a:rPr lang="ru-RU" dirty="0" smtClean="0"/>
              <a:t/>
            </a:r>
            <a:br>
              <a:rPr lang="ru-RU" dirty="0" smtClean="0"/>
            </a:br>
            <a:r>
              <a:rPr lang="ru-RU" dirty="0" smtClean="0"/>
              <a:t>окружность, полярная роза, спираль Архимеда, улитка Паскаля,  кардиоида, лемниската. </a:t>
            </a:r>
            <a:br>
              <a:rPr lang="ru-RU" dirty="0" smtClean="0"/>
            </a:br>
            <a:endParaRPr lang="ru-RU" dirty="0"/>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3166120" cy="970432"/>
          </a:xfrm>
        </p:spPr>
        <p:txBody>
          <a:bodyPr/>
          <a:lstStyle/>
          <a:p>
            <a:r>
              <a:rPr lang="ru-RU" sz="3200" b="1" dirty="0" smtClean="0">
                <a:latin typeface="Times New Roman" pitchFamily="18" charset="0"/>
                <a:cs typeface="Times New Roman" pitchFamily="18" charset="0"/>
              </a:rPr>
              <a:t>ОКРУЖНОСТЬ</a:t>
            </a:r>
            <a:endParaRPr lang="ru-RU" sz="3200" b="1" dirty="0">
              <a:latin typeface="Times New Roman" pitchFamily="18" charset="0"/>
              <a:cs typeface="Times New Roman" pitchFamily="18" charset="0"/>
            </a:endParaRPr>
          </a:p>
        </p:txBody>
      </p:sp>
      <p:sp>
        <p:nvSpPr>
          <p:cNvPr id="3" name="Текст 2"/>
          <p:cNvSpPr>
            <a:spLocks noGrp="1"/>
          </p:cNvSpPr>
          <p:nvPr>
            <p:ph type="body" idx="2"/>
          </p:nvPr>
        </p:nvSpPr>
        <p:spPr>
          <a:xfrm>
            <a:off x="179512" y="1676400"/>
            <a:ext cx="3744416" cy="4572000"/>
          </a:xfrm>
        </p:spPr>
        <p:txBody>
          <a:bodyPr>
            <a:normAutofit/>
          </a:bodyPr>
          <a:lstStyle/>
          <a:p>
            <a:r>
              <a:rPr lang="ru-RU" sz="2800" dirty="0" smtClean="0">
                <a:latin typeface="Times New Roman" pitchFamily="18" charset="0"/>
                <a:cs typeface="Times New Roman" pitchFamily="18" charset="0"/>
              </a:rPr>
              <a:t>Общее уравнение окружности </a:t>
            </a:r>
            <a:r>
              <a:rPr lang="ru-RU" sz="2800" dirty="0" smtClean="0"/>
              <a:t>является уравнением, определяющим окружность с центром в полюсе и радиусом  .</a:t>
            </a:r>
          </a:p>
          <a:p>
            <a:endParaRPr lang="ru-RU" sz="2800" dirty="0">
              <a:latin typeface="Times New Roman" pitchFamily="18" charset="0"/>
              <a:cs typeface="Times New Roman" pitchFamily="18" charset="0"/>
            </a:endParaRPr>
          </a:p>
        </p:txBody>
      </p:sp>
      <p:pic>
        <p:nvPicPr>
          <p:cNvPr id="5" name="Содержимое 4" descr="Circle_r=1.svg.png"/>
          <p:cNvPicPr>
            <a:picLocks noGrp="1" noChangeAspect="1"/>
          </p:cNvPicPr>
          <p:nvPr>
            <p:ph sz="half" idx="1"/>
          </p:nvPr>
        </p:nvPicPr>
        <p:blipFill>
          <a:blip r:embed="rId2" cstate="print"/>
          <a:stretch>
            <a:fillRect/>
          </a:stretch>
        </p:blipFill>
        <p:spPr>
          <a:xfrm>
            <a:off x="4067944" y="1844824"/>
            <a:ext cx="4176464" cy="4176464"/>
          </a:xfrm>
        </p:spPr>
      </p:pic>
      <p:pic>
        <p:nvPicPr>
          <p:cNvPr id="6" name="Рисунок 5" descr="r^2-2rr_0\cos(\varphi-\theta)+r_0^2=a^2."/>
          <p:cNvPicPr/>
          <p:nvPr/>
        </p:nvPicPr>
        <p:blipFill>
          <a:blip r:embed="rId3" cstate="print"/>
          <a:srcRect/>
          <a:stretch>
            <a:fillRect/>
          </a:stretch>
        </p:blipFill>
        <p:spPr bwMode="auto">
          <a:xfrm>
            <a:off x="323528" y="4725144"/>
            <a:ext cx="3456384" cy="576064"/>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3958208" cy="898424"/>
          </a:xfrm>
        </p:spPr>
        <p:txBody>
          <a:bodyPr/>
          <a:lstStyle/>
          <a:p>
            <a:r>
              <a:rPr lang="ru-RU" sz="3200" b="1" dirty="0" smtClean="0">
                <a:latin typeface="Times New Roman" pitchFamily="18" charset="0"/>
                <a:cs typeface="Times New Roman" pitchFamily="18" charset="0"/>
              </a:rPr>
              <a:t>ПОЛЯРНАЯ РОЗА</a:t>
            </a:r>
            <a:endParaRPr lang="ru-RU" sz="3200" b="1" dirty="0">
              <a:latin typeface="Times New Roman" pitchFamily="18" charset="0"/>
              <a:cs typeface="Times New Roman" pitchFamily="18" charset="0"/>
            </a:endParaRPr>
          </a:p>
        </p:txBody>
      </p:sp>
      <p:sp>
        <p:nvSpPr>
          <p:cNvPr id="3" name="Текст 2"/>
          <p:cNvSpPr>
            <a:spLocks noGrp="1"/>
          </p:cNvSpPr>
          <p:nvPr>
            <p:ph type="body" idx="2"/>
          </p:nvPr>
        </p:nvSpPr>
        <p:spPr>
          <a:xfrm>
            <a:off x="179512" y="1676400"/>
            <a:ext cx="3528392" cy="4572000"/>
          </a:xfrm>
        </p:spPr>
        <p:txBody>
          <a:bodyPr>
            <a:normAutofit/>
          </a:bodyPr>
          <a:lstStyle/>
          <a:p>
            <a:r>
              <a:rPr lang="ru-RU" sz="2400" dirty="0" smtClean="0"/>
              <a:t>Полярная роза — известная математическая кривая, похожая на цветок с лепестками. Она может быть определена простым уравнением в полярных координатах:</a:t>
            </a:r>
          </a:p>
          <a:p>
            <a:endParaRPr lang="ru-RU" dirty="0"/>
          </a:p>
        </p:txBody>
      </p:sp>
      <p:pic>
        <p:nvPicPr>
          <p:cNvPr id="5" name="Содержимое 4" descr="300px-Rose_2sin(4theta).svg.png"/>
          <p:cNvPicPr>
            <a:picLocks noGrp="1" noChangeAspect="1"/>
          </p:cNvPicPr>
          <p:nvPr>
            <p:ph sz="half" idx="1"/>
          </p:nvPr>
        </p:nvPicPr>
        <p:blipFill>
          <a:blip r:embed="rId2" cstate="print"/>
          <a:stretch>
            <a:fillRect/>
          </a:stretch>
        </p:blipFill>
        <p:spPr>
          <a:xfrm>
            <a:off x="3995935" y="1772816"/>
            <a:ext cx="4324573" cy="4324573"/>
          </a:xfrm>
        </p:spPr>
      </p:pic>
      <p:pic>
        <p:nvPicPr>
          <p:cNvPr id="6" name="Рисунок 5" descr="r(\varphi)=a\cos(k\varphi+\theta_0)"/>
          <p:cNvPicPr/>
          <p:nvPr/>
        </p:nvPicPr>
        <p:blipFill>
          <a:blip r:embed="rId3" cstate="print"/>
          <a:srcRect/>
          <a:stretch>
            <a:fillRect/>
          </a:stretch>
        </p:blipFill>
        <p:spPr bwMode="auto">
          <a:xfrm>
            <a:off x="395536" y="4797152"/>
            <a:ext cx="2592288" cy="576064"/>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4174232" cy="826416"/>
          </a:xfrm>
        </p:spPr>
        <p:txBody>
          <a:bodyPr/>
          <a:lstStyle/>
          <a:p>
            <a:r>
              <a:rPr lang="ru-RU" sz="3200" b="1" dirty="0" smtClean="0">
                <a:latin typeface="Times New Roman" pitchFamily="18" charset="0"/>
                <a:cs typeface="Times New Roman" pitchFamily="18" charset="0"/>
              </a:rPr>
              <a:t>Спираль Архимеда</a:t>
            </a:r>
            <a:endParaRPr lang="ru-RU" sz="3200" b="1" dirty="0">
              <a:latin typeface="Times New Roman" pitchFamily="18" charset="0"/>
              <a:cs typeface="Times New Roman" pitchFamily="18" charset="0"/>
            </a:endParaRPr>
          </a:p>
        </p:txBody>
      </p:sp>
      <p:sp>
        <p:nvSpPr>
          <p:cNvPr id="3" name="Текст 2"/>
          <p:cNvSpPr>
            <a:spLocks noGrp="1"/>
          </p:cNvSpPr>
          <p:nvPr>
            <p:ph type="body" idx="2"/>
          </p:nvPr>
        </p:nvSpPr>
        <p:spPr>
          <a:xfrm>
            <a:off x="323528" y="1676400"/>
            <a:ext cx="3105472" cy="4572000"/>
          </a:xfrm>
        </p:spPr>
        <p:txBody>
          <a:bodyPr/>
          <a:lstStyle/>
          <a:p>
            <a:r>
              <a:rPr lang="ru-RU" sz="2400" dirty="0" smtClean="0">
                <a:latin typeface="Times New Roman" pitchFamily="18" charset="0"/>
                <a:cs typeface="Times New Roman" pitchFamily="18" charset="0"/>
              </a:rPr>
              <a:t>Архимедова спираль названа в честь её изобретателя, древнегреческого математика Архимеда. Эту спираль можно определить с помощью простого полярного уравнения:</a:t>
            </a:r>
          </a:p>
          <a:p>
            <a:endParaRPr lang="ru-RU" sz="2400" dirty="0" smtClean="0">
              <a:latin typeface="Times New Roman" pitchFamily="18" charset="0"/>
              <a:cs typeface="Times New Roman" pitchFamily="18" charset="0"/>
            </a:endParaRPr>
          </a:p>
          <a:p>
            <a:endParaRPr lang="ru-RU" dirty="0"/>
          </a:p>
        </p:txBody>
      </p:sp>
      <p:pic>
        <p:nvPicPr>
          <p:cNvPr id="5" name="Содержимое 4" descr="346px-Archimedian_spiral.svg.png"/>
          <p:cNvPicPr>
            <a:picLocks noGrp="1" noChangeAspect="1"/>
          </p:cNvPicPr>
          <p:nvPr>
            <p:ph sz="half" idx="1"/>
          </p:nvPr>
        </p:nvPicPr>
        <p:blipFill>
          <a:blip r:embed="rId2" cstate="print"/>
          <a:stretch>
            <a:fillRect/>
          </a:stretch>
        </p:blipFill>
        <p:spPr>
          <a:xfrm>
            <a:off x="4000029" y="1920924"/>
            <a:ext cx="4172371" cy="4172371"/>
          </a:xfrm>
        </p:spPr>
      </p:pic>
      <p:pic>
        <p:nvPicPr>
          <p:cNvPr id="6" name="Рисунок 5" descr="r(\varphi)= a+b\varphi."/>
          <p:cNvPicPr/>
          <p:nvPr/>
        </p:nvPicPr>
        <p:blipFill>
          <a:blip r:embed="rId3" cstate="print"/>
          <a:srcRect/>
          <a:stretch>
            <a:fillRect/>
          </a:stretch>
        </p:blipFill>
        <p:spPr bwMode="auto">
          <a:xfrm>
            <a:off x="467544" y="5157192"/>
            <a:ext cx="2160240" cy="576064"/>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4102224" cy="826416"/>
          </a:xfrm>
        </p:spPr>
        <p:txBody>
          <a:bodyPr/>
          <a:lstStyle/>
          <a:p>
            <a:r>
              <a:rPr lang="ru-RU" sz="3200" b="1" dirty="0" smtClean="0">
                <a:latin typeface="Times New Roman" pitchFamily="18" charset="0"/>
                <a:cs typeface="Times New Roman" pitchFamily="18" charset="0"/>
              </a:rPr>
              <a:t>Улитка Паскаля</a:t>
            </a:r>
            <a:endParaRPr lang="ru-RU" sz="3200" b="1" dirty="0">
              <a:latin typeface="Times New Roman" pitchFamily="18" charset="0"/>
              <a:cs typeface="Times New Roman" pitchFamily="18" charset="0"/>
            </a:endParaRPr>
          </a:p>
        </p:txBody>
      </p:sp>
      <p:sp>
        <p:nvSpPr>
          <p:cNvPr id="3" name="Текст 2"/>
          <p:cNvSpPr>
            <a:spLocks noGrp="1"/>
          </p:cNvSpPr>
          <p:nvPr>
            <p:ph type="body" idx="2"/>
          </p:nvPr>
        </p:nvSpPr>
        <p:spPr>
          <a:xfrm>
            <a:off x="323528" y="1676400"/>
            <a:ext cx="3600400" cy="4572000"/>
          </a:xfrm>
        </p:spPr>
        <p:txBody>
          <a:bodyPr>
            <a:normAutofit fontScale="92500" lnSpcReduction="10000"/>
          </a:bodyPr>
          <a:lstStyle/>
          <a:p>
            <a:r>
              <a:rPr lang="ru-RU" sz="2400" dirty="0" smtClean="0">
                <a:latin typeface="Times New Roman" pitchFamily="18" charset="0"/>
                <a:cs typeface="Times New Roman" pitchFamily="18" charset="0"/>
              </a:rPr>
              <a:t>Плоская алгебраическая кривая 4-го порядка; </a:t>
            </a:r>
            <a:r>
              <a:rPr lang="ru-RU" sz="2400" dirty="0" err="1" smtClean="0">
                <a:latin typeface="Times New Roman" pitchFamily="18" charset="0"/>
                <a:cs typeface="Times New Roman" pitchFamily="18" charset="0"/>
              </a:rPr>
              <a:t>подера</a:t>
            </a:r>
            <a:r>
              <a:rPr lang="ru-RU" sz="2400" dirty="0" smtClean="0">
                <a:latin typeface="Times New Roman" pitchFamily="18" charset="0"/>
                <a:cs typeface="Times New Roman" pitchFamily="18" charset="0"/>
              </a:rPr>
              <a:t> окружности, конхоида окружности относительно точки на окружности, частный случай Декартова овала, она также является эпитрохоидой. Названа по имени </a:t>
            </a:r>
            <a:r>
              <a:rPr lang="ru-RU" sz="2400" dirty="0" err="1" smtClean="0">
                <a:latin typeface="Times New Roman" pitchFamily="18" charset="0"/>
                <a:cs typeface="Times New Roman" pitchFamily="18" charset="0"/>
              </a:rPr>
              <a:t>Этьена</a:t>
            </a:r>
            <a:r>
              <a:rPr lang="ru-RU" sz="2400" dirty="0" smtClean="0">
                <a:latin typeface="Times New Roman" pitchFamily="18" charset="0"/>
                <a:cs typeface="Times New Roman" pitchFamily="18" charset="0"/>
              </a:rPr>
              <a:t> Паскаля (отца Блеза Паскаля), впервые рассмотревшего её.</a:t>
            </a:r>
          </a:p>
          <a:p>
            <a:r>
              <a:rPr lang="ru-RU" sz="2400" dirty="0" smtClean="0">
                <a:latin typeface="Times New Roman" pitchFamily="18" charset="0"/>
                <a:cs typeface="Times New Roman" pitchFamily="18" charset="0"/>
              </a:rPr>
              <a:t>в полярных координатах</a:t>
            </a:r>
          </a:p>
          <a:p>
            <a:endParaRPr lang="ru-RU" dirty="0"/>
          </a:p>
        </p:txBody>
      </p:sp>
      <p:pic>
        <p:nvPicPr>
          <p:cNvPr id="5" name="Содержимое 4" descr="Pascal_limaçons.png"/>
          <p:cNvPicPr>
            <a:picLocks noGrp="1" noChangeAspect="1"/>
          </p:cNvPicPr>
          <p:nvPr>
            <p:ph sz="half" idx="1"/>
          </p:nvPr>
        </p:nvPicPr>
        <p:blipFill>
          <a:blip r:embed="rId2" cstate="print"/>
          <a:stretch>
            <a:fillRect/>
          </a:stretch>
        </p:blipFill>
        <p:spPr>
          <a:xfrm>
            <a:off x="3851920" y="1772816"/>
            <a:ext cx="4954881" cy="4274799"/>
          </a:xfrm>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826416"/>
          </a:xfrm>
        </p:spPr>
        <p:txBody>
          <a:bodyPr/>
          <a:lstStyle/>
          <a:p>
            <a:r>
              <a:rPr lang="ru-RU" sz="3600" b="1" dirty="0" smtClean="0">
                <a:latin typeface="Times New Roman" pitchFamily="18" charset="0"/>
                <a:cs typeface="Times New Roman" pitchFamily="18" charset="0"/>
              </a:rPr>
              <a:t>Кардиоида</a:t>
            </a:r>
            <a:endParaRPr lang="ru-RU" sz="3600" b="1" dirty="0">
              <a:latin typeface="Times New Roman" pitchFamily="18" charset="0"/>
              <a:cs typeface="Times New Roman" pitchFamily="18" charset="0"/>
            </a:endParaRPr>
          </a:p>
        </p:txBody>
      </p:sp>
      <p:sp>
        <p:nvSpPr>
          <p:cNvPr id="3" name="Текст 2"/>
          <p:cNvSpPr>
            <a:spLocks noGrp="1"/>
          </p:cNvSpPr>
          <p:nvPr>
            <p:ph type="body" idx="2"/>
          </p:nvPr>
        </p:nvSpPr>
        <p:spPr>
          <a:xfrm>
            <a:off x="179512" y="1700808"/>
            <a:ext cx="3672408" cy="4572000"/>
          </a:xfrm>
        </p:spPr>
        <p:txBody>
          <a:bodyPr>
            <a:normAutofit/>
          </a:bodyPr>
          <a:lstStyle/>
          <a:p>
            <a:r>
              <a:rPr lang="ru-RU" sz="2400" dirty="0" smtClean="0">
                <a:latin typeface="Times New Roman" pitchFamily="18" charset="0"/>
                <a:cs typeface="Times New Roman" pitchFamily="18" charset="0"/>
              </a:rPr>
              <a:t>Плоская линия, которая описывается фиксированной точкой окружности, катящейся по неподвижной окружности с таким же радиусом. Получила своё название из-за схожести своих очертаний со стилизованным изображением сердца.</a:t>
            </a:r>
          </a:p>
          <a:p>
            <a:endParaRPr lang="ru-RU" dirty="0"/>
          </a:p>
        </p:txBody>
      </p:sp>
      <p:pic>
        <p:nvPicPr>
          <p:cNvPr id="5" name="Содержимое 4" descr="13085_html_6751d93b.png"/>
          <p:cNvPicPr>
            <a:picLocks noGrp="1" noChangeAspect="1"/>
          </p:cNvPicPr>
          <p:nvPr>
            <p:ph sz="half" idx="1"/>
          </p:nvPr>
        </p:nvPicPr>
        <p:blipFill>
          <a:blip r:embed="rId2" cstate="print"/>
          <a:stretch>
            <a:fillRect/>
          </a:stretch>
        </p:blipFill>
        <p:spPr>
          <a:xfrm>
            <a:off x="4288060" y="1920925"/>
            <a:ext cx="3884339" cy="3884339"/>
          </a:xfrm>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20688"/>
            <a:ext cx="2743200" cy="936104"/>
          </a:xfrm>
        </p:spPr>
        <p:txBody>
          <a:bodyPr/>
          <a:lstStyle/>
          <a:p>
            <a:r>
              <a:rPr lang="ru-RU" sz="3200" b="1" dirty="0" err="1" smtClean="0">
                <a:latin typeface="Times New Roman" pitchFamily="18" charset="0"/>
                <a:cs typeface="Times New Roman" pitchFamily="18" charset="0"/>
              </a:rPr>
              <a:t>Лемниска́та</a:t>
            </a:r>
            <a:r>
              <a:rPr lang="ru-RU" dirty="0" smtClean="0"/>
              <a:t> </a:t>
            </a:r>
            <a:br>
              <a:rPr lang="ru-RU" dirty="0" smtClean="0"/>
            </a:br>
            <a:endParaRPr lang="ru-RU" dirty="0"/>
          </a:p>
        </p:txBody>
      </p:sp>
      <p:sp>
        <p:nvSpPr>
          <p:cNvPr id="3" name="Текст 2"/>
          <p:cNvSpPr>
            <a:spLocks noGrp="1"/>
          </p:cNvSpPr>
          <p:nvPr>
            <p:ph type="body" idx="2"/>
          </p:nvPr>
        </p:nvSpPr>
        <p:spPr>
          <a:xfrm>
            <a:off x="467544" y="1676400"/>
            <a:ext cx="2961456" cy="4572000"/>
          </a:xfrm>
        </p:spPr>
        <p:txBody>
          <a:bodyPr/>
          <a:lstStyle/>
          <a:p>
            <a:r>
              <a:rPr lang="ru-RU" sz="2800" dirty="0" smtClean="0">
                <a:latin typeface="Times New Roman" pitchFamily="18" charset="0"/>
                <a:cs typeface="Times New Roman" pitchFamily="18" charset="0"/>
              </a:rPr>
              <a:t>Плоская алгебраическая кривая порядка  , у которой произведение расстояний от каждой точки до   заданных точек (фокусов) постоянно.</a:t>
            </a:r>
          </a:p>
          <a:p>
            <a:endParaRPr lang="ru-RU" dirty="0"/>
          </a:p>
        </p:txBody>
      </p:sp>
      <p:pic>
        <p:nvPicPr>
          <p:cNvPr id="5" name="Содержимое 4" descr="512px-Лемниската.svg.png"/>
          <p:cNvPicPr>
            <a:picLocks noGrp="1" noChangeAspect="1"/>
          </p:cNvPicPr>
          <p:nvPr>
            <p:ph sz="half" idx="1"/>
          </p:nvPr>
        </p:nvPicPr>
        <p:blipFill>
          <a:blip r:embed="rId2" cstate="print"/>
          <a:stretch>
            <a:fillRect/>
          </a:stretch>
        </p:blipFill>
        <p:spPr>
          <a:xfrm>
            <a:off x="3844925" y="1676400"/>
            <a:ext cx="4572000" cy="4572000"/>
          </a:xfrm>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a:xfrm>
            <a:off x="251520" y="2704664"/>
            <a:ext cx="8640960" cy="1509712"/>
          </a:xfrm>
        </p:spPr>
        <p:txBody>
          <a:bodyPr>
            <a:normAutofit/>
          </a:bodyPr>
          <a:lstStyle/>
          <a:p>
            <a:pPr algn="ctr"/>
            <a:r>
              <a:rPr lang="ru-RU" sz="4800" b="1" dirty="0" smtClean="0"/>
              <a:t>СПАСИБО ЗА ВНИМАНИЕ</a:t>
            </a:r>
            <a:endParaRPr lang="ru-RU" sz="4800" b="1" dirty="0"/>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112</TotalTime>
  <Words>210</Words>
  <Application>Microsoft Office PowerPoint</Application>
  <PresentationFormat>Экран (4:3)</PresentationFormat>
  <Paragraphs>44</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Поток</vt:lpstr>
      <vt:lpstr>СИСТЕМА КООРДИНАТ. ПОЛЯРНАЯ СИСЕМА КООРДИНАТ.</vt:lpstr>
      <vt:lpstr>Система координат </vt:lpstr>
      <vt:lpstr>Слайд 3</vt:lpstr>
      <vt:lpstr>Слайд 4</vt:lpstr>
      <vt:lpstr>Полярная система координат</vt:lpstr>
      <vt:lpstr>Введение термина «полярные координаты» приписывают Грегорио Фонтана. </vt:lpstr>
      <vt:lpstr>                        Каждая точка в полярной системе координат может быть определена двумя полярными координатами:   r (радиальная координата) соответствует расстоянию до полюса;      (угловая координата, полярный угол, азимут, иногда пишут      или  t ) равна углу в направлении против часовой стрелки от луча через 0° (иногда называется полярной осью).  </vt:lpstr>
      <vt:lpstr>Одной из важных особенностей полярной системы координат является то, что одна и та же точка может быть представлена бесконечным количеством способов. Это происходит потому, что для определения азимута точки нужно повернуть полярную ось так, чтобы он указывал на точку. Но направление на точку не изменится, если осуществить произвольное число дополнительных полных оборотов.</vt:lpstr>
      <vt:lpstr>           Связь между декартовыми и полярными координатами </vt:lpstr>
      <vt:lpstr>Самые известные кривые: окружность, полярная роза, спираль Архимеда, улитка Паскаля,  кардиоида, лемниската.  </vt:lpstr>
      <vt:lpstr>ОКРУЖНОСТЬ</vt:lpstr>
      <vt:lpstr>ПОЛЯРНАЯ РОЗА</vt:lpstr>
      <vt:lpstr>Спираль Архимеда</vt:lpstr>
      <vt:lpstr>Улитка Паскаля</vt:lpstr>
      <vt:lpstr>Кардиоида</vt:lpstr>
      <vt:lpstr>Лемниска́та  </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 КООРДИНАТ. ПОЛЯРНАЯ СИСЕМА КООРДИНАТ.</dc:title>
  <cp:lastModifiedBy>пк</cp:lastModifiedBy>
  <cp:revision>13</cp:revision>
  <dcterms:modified xsi:type="dcterms:W3CDTF">2013-10-29T11:57:08Z</dcterms:modified>
</cp:coreProperties>
</file>