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71" r:id="rId7"/>
    <p:sldId id="264" r:id="rId8"/>
    <p:sldId id="265" r:id="rId9"/>
    <p:sldId id="266" r:id="rId10"/>
    <p:sldId id="267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19430" b="6735"/>
          <a:stretch>
            <a:fillRect/>
          </a:stretch>
        </p:blipFill>
        <p:spPr bwMode="auto">
          <a:xfrm>
            <a:off x="0" y="0"/>
            <a:ext cx="91319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-12066" y="1772816"/>
            <a:ext cx="9144000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i="1" dirty="0">
                <a:latin typeface="Arial" pitchFamily="34" charset="0"/>
                <a:ea typeface="Calibri"/>
                <a:cs typeface="Arial" pitchFamily="34" charset="0"/>
              </a:rPr>
              <a:t>Математика </a:t>
            </a:r>
            <a:r>
              <a:rPr lang="ru-RU" sz="4000" b="1" i="1" dirty="0" smtClean="0">
                <a:latin typeface="Arial" pitchFamily="34" charset="0"/>
                <a:ea typeface="Calibri"/>
                <a:cs typeface="Arial" pitchFamily="34" charset="0"/>
              </a:rPr>
              <a:t>– </a:t>
            </a:r>
            <a:r>
              <a:rPr lang="ru-RU" sz="4000" b="1" i="1" dirty="0">
                <a:latin typeface="Arial" pitchFamily="34" charset="0"/>
                <a:ea typeface="Calibri"/>
                <a:cs typeface="Arial" pitchFamily="34" charset="0"/>
              </a:rPr>
              <a:t>царица наук, </a:t>
            </a:r>
            <a:r>
              <a:rPr lang="ru-RU" sz="4000" b="1" i="1" dirty="0" smtClean="0">
                <a:latin typeface="Arial" pitchFamily="34" charset="0"/>
                <a:ea typeface="Calibri"/>
                <a:cs typeface="Arial" pitchFamily="34" charset="0"/>
              </a:rPr>
              <a:t>арифметика – царица математики</a:t>
            </a:r>
            <a:r>
              <a:rPr lang="ru-RU" sz="4000" b="1" i="1" dirty="0">
                <a:latin typeface="Arial" pitchFamily="34" charset="0"/>
                <a:ea typeface="Calibri"/>
                <a:cs typeface="Arial" pitchFamily="34" charset="0"/>
              </a:rPr>
              <a:t>. </a:t>
            </a:r>
            <a:endParaRPr lang="ru-RU" sz="4000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48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4800" dirty="0" smtClean="0">
                <a:latin typeface="Arial" pitchFamily="34" charset="0"/>
                <a:ea typeface="Calibri"/>
                <a:cs typeface="Arial" pitchFamily="34" charset="0"/>
              </a:rPr>
              <a:t>К.Ф.Гаусс</a:t>
            </a:r>
            <a:endParaRPr lang="ru-RU" sz="4800" dirty="0"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73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1145190" y="-1140810"/>
            <a:ext cx="685362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713478" y="5229200"/>
            <a:ext cx="803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Математика </a:t>
            </a: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– фундаментальная наука, предоставляющая (общие) языковые средства другим наукам; тем самым она выявляет их структурную взаимосвязь и способствует нахождению самых общих законов природы.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9643" y="188640"/>
            <a:ext cx="36358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i="1" dirty="0" smtClean="0">
                <a:latin typeface="Arial" pitchFamily="34" charset="0"/>
                <a:ea typeface="Calibri"/>
                <a:cs typeface="Arial" pitchFamily="34" charset="0"/>
              </a:rPr>
              <a:t>Математика (от </a:t>
            </a:r>
            <a:r>
              <a:rPr lang="ru-RU" sz="2000" b="1" i="1" dirty="0" err="1" smtClean="0">
                <a:latin typeface="Arial" pitchFamily="34" charset="0"/>
                <a:ea typeface="Calibri"/>
                <a:cs typeface="Arial" pitchFamily="34" charset="0"/>
              </a:rPr>
              <a:t>др.-греч</a:t>
            </a:r>
            <a:r>
              <a:rPr lang="ru-RU" sz="2000" b="1" i="1" dirty="0" smtClean="0"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i="1" dirty="0" err="1" smtClean="0">
                <a:latin typeface="Arial" pitchFamily="34" charset="0"/>
                <a:ea typeface="Calibri"/>
                <a:cs typeface="Arial" pitchFamily="34" charset="0"/>
              </a:rPr>
              <a:t>μάθημα </a:t>
            </a:r>
            <a:r>
              <a:rPr lang="ru-RU" sz="2000" b="1" i="1" dirty="0" smtClean="0">
                <a:latin typeface="Arial" pitchFamily="34" charset="0"/>
                <a:ea typeface="Calibri"/>
                <a:cs typeface="Arial" pitchFamily="34" charset="0"/>
              </a:rPr>
              <a:t>– изучение, наука) – </a:t>
            </a:r>
            <a:r>
              <a:rPr lang="ru-RU" sz="2000" b="1" i="1" dirty="0" err="1" smtClean="0">
                <a:latin typeface="Arial" pitchFamily="34" charset="0"/>
                <a:ea typeface="Calibri"/>
                <a:cs typeface="Arial" pitchFamily="34" charset="0"/>
              </a:rPr>
              <a:t>наука</a:t>
            </a:r>
            <a:r>
              <a:rPr lang="ru-RU" sz="2000" b="1" i="1" dirty="0" smtClean="0">
                <a:latin typeface="Arial" pitchFamily="34" charset="0"/>
                <a:ea typeface="Calibri"/>
                <a:cs typeface="Arial" pitchFamily="34" charset="0"/>
              </a:rPr>
              <a:t> о структурах, порядке и отношениях, которая исторически сложилась на основе операций подсчёта, измерения и описания форм реальных объектов. </a:t>
            </a:r>
          </a:p>
        </p:txBody>
      </p:sp>
    </p:spTree>
    <p:extLst>
      <p:ext uri="{BB962C8B-B14F-4D97-AF65-F5344CB8AC3E}">
        <p14:creationId xmlns:p14="http://schemas.microsoft.com/office/powerpoint/2010/main" val="148698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50975"/>
            <a:ext cx="9144000" cy="690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28596" y="4786322"/>
            <a:ext cx="635798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Эта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теория в совокупности образует математическую модель исследуемого объекта. </a:t>
            </a:r>
            <a:endParaRPr lang="ru-RU" sz="2000" b="1" dirty="0" smtClean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28604"/>
            <a:ext cx="692948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Идеализированные свойства исследуемых объектов либо формулируются в виде аксиом, либо перечисляются в определении соответствующих математических объектов.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2714620"/>
            <a:ext cx="6215090" cy="1124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Затем по строгим правилам логического вывода из этих свойств выводятся другие истинные свойства (теоремы). </a:t>
            </a: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7596336" y="857232"/>
            <a:ext cx="731520" cy="1571636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1901960" y="3000372"/>
            <a:ext cx="731520" cy="1714512"/>
          </a:xfrm>
          <a:prstGeom prst="curv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6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3531" y="1141220"/>
            <a:ext cx="57365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atin typeface="Arial" pitchFamily="34" charset="0"/>
                <a:ea typeface="Calibri"/>
                <a:cs typeface="Arial" pitchFamily="34" charset="0"/>
              </a:rPr>
              <a:t>Традиционно </a:t>
            </a:r>
            <a:r>
              <a:rPr lang="ru-RU" sz="3200" b="1" i="1" dirty="0" smtClean="0">
                <a:latin typeface="Arial" pitchFamily="34" charset="0"/>
                <a:ea typeface="Calibri"/>
                <a:cs typeface="Arial" pitchFamily="34" charset="0"/>
              </a:rPr>
              <a:t>математика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1406" y="3185128"/>
            <a:ext cx="4429156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u="sng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Теоретическая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Выполняет углублённый анализ </a:t>
            </a: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внутриматематических </a:t>
            </a: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структур.</a:t>
            </a:r>
          </a:p>
        </p:txBody>
      </p:sp>
      <p:sp>
        <p:nvSpPr>
          <p:cNvPr id="6" name="Овал 5"/>
          <p:cNvSpPr/>
          <p:nvPr/>
        </p:nvSpPr>
        <p:spPr>
          <a:xfrm>
            <a:off x="4613239" y="3185128"/>
            <a:ext cx="4429156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u="sng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Прикладная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Предоставляет свои модели другим наукам и инженерным дисциплинам.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529315"/>
            <a:ext cx="755650" cy="165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65865"/>
            <a:ext cx="755650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1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8794" y="1499979"/>
            <a:ext cx="3786214" cy="258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28811" y="142852"/>
            <a:ext cx="885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i="1" dirty="0" smtClean="0">
                <a:latin typeface="Arial" pitchFamily="34" charset="0"/>
                <a:ea typeface="Calibri"/>
                <a:cs typeface="Arial" pitchFamily="34" charset="0"/>
              </a:rPr>
              <a:t>Академиком А. Н. Колмогоровым предложена </a:t>
            </a:r>
          </a:p>
          <a:p>
            <a:pPr algn="ctr">
              <a:spcAft>
                <a:spcPts val="0"/>
              </a:spcAft>
            </a:pPr>
            <a:r>
              <a:rPr lang="ru-RU" sz="2400" b="1" i="1" dirty="0" smtClean="0">
                <a:latin typeface="Arial" pitchFamily="34" charset="0"/>
                <a:ea typeface="Calibri"/>
                <a:cs typeface="Arial" pitchFamily="34" charset="0"/>
              </a:rPr>
              <a:t>структура истории математики:</a:t>
            </a:r>
            <a:endParaRPr lang="ru-RU" sz="2400" b="1" i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4024" y="4141906"/>
            <a:ext cx="3429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Период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зарождения математики, на протяжении которого был накоплен достаточно большой фактический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материал.</a:t>
            </a:r>
            <a:endParaRPr lang="ru-RU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12712" b="17372"/>
          <a:stretch>
            <a:fillRect/>
          </a:stretch>
        </p:blipFill>
        <p:spPr bwMode="auto">
          <a:xfrm>
            <a:off x="4643454" y="1512112"/>
            <a:ext cx="4286248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601972" y="3995678"/>
            <a:ext cx="4429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Период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элементарной математики, начинающийся в VI-V веках до н. э. и завершающийся в конце XVI века («Запас понятий, с которыми имела дело математика до начала XVII века, составляет и до настоящего времени основу «элементарной математики», преподаваемой в начальной и средней школе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»).</a:t>
            </a:r>
            <a:endParaRPr lang="ru-RU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27421" y="4231709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2055" y="97384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3208" y="1050447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55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696" y="188640"/>
            <a:ext cx="11826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99" y="1052736"/>
            <a:ext cx="3713163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41" y="1052735"/>
            <a:ext cx="4390454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961" y="387675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 </a:t>
            </a:r>
            <a:r>
              <a:rPr lang="ru-RU" b="1" i="1" dirty="0" smtClean="0"/>
              <a:t>Период </a:t>
            </a:r>
            <a:r>
              <a:rPr lang="ru-RU" b="1" i="1" dirty="0"/>
              <a:t>математики переменных величин, охватывающий XVII-XVIII века, «который можно условно назвать также периодом «высшей математики</a:t>
            </a:r>
            <a:r>
              <a:rPr lang="ru-RU" b="1" i="1" dirty="0" smtClean="0"/>
              <a:t>»»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83495" y="383879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i="1" dirty="0" smtClean="0"/>
              <a:t>Период </a:t>
            </a:r>
            <a:r>
              <a:rPr lang="ru-RU" b="1" i="1" dirty="0"/>
              <a:t>современной математики – математики XIX-XX века, в ходе которого математикам пришлось «отнестись к процессу расширения предмета математических исследований сознательно, поставив перед собой задачу систематического изучения с достаточно общей точки зрения возможных типов количественных отношений и пространственных форм».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994" y="188640"/>
            <a:ext cx="11826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9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79" y="5175785"/>
            <a:ext cx="4861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Арифметика </a:t>
            </a:r>
            <a:r>
              <a:rPr lang="ru-RU" sz="1600" b="1" dirty="0">
                <a:latin typeface="Arial" pitchFamily="34" charset="0"/>
                <a:ea typeface="Calibri"/>
                <a:cs typeface="Arial" pitchFamily="34" charset="0"/>
              </a:rPr>
              <a:t>является древнейшей и одной из основных математических наук, она тесно связана с алгеброй, геометрией и теорией чисел.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05"/>
            <a:ext cx="2915816" cy="349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3193" y="1132113"/>
            <a:ext cx="14939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bg1"/>
                </a:solidFill>
              </a:rPr>
              <a:t>Одно яблоко, два яблока, </a:t>
            </a:r>
            <a:endParaRPr lang="ru-RU" sz="1400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три </a:t>
            </a:r>
            <a:r>
              <a:rPr lang="ru-RU" sz="1400" b="1" i="1" dirty="0">
                <a:solidFill>
                  <a:schemeClr val="bg1"/>
                </a:solidFill>
              </a:rPr>
              <a:t>яблока. Натуральные числа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0600"/>
            <a:ext cx="2915816" cy="315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890" y="2502408"/>
            <a:ext cx="2761976" cy="162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44947" y="3050978"/>
            <a:ext cx="21262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Переместительный </a:t>
            </a:r>
            <a:endParaRPr lang="ru-RU" sz="14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закон </a:t>
            </a:r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умножения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59832" y="296402"/>
            <a:ext cx="59413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Арифметика (</a:t>
            </a:r>
            <a:r>
              <a:rPr lang="ru-RU" sz="1600" b="1" dirty="0" err="1" smtClean="0">
                <a:latin typeface="Arial" pitchFamily="34" charset="0"/>
                <a:ea typeface="Calibri"/>
                <a:cs typeface="Arial" pitchFamily="34" charset="0"/>
              </a:rPr>
              <a:t>др.-греч</a:t>
            </a: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1600" b="1" dirty="0" err="1" smtClean="0">
                <a:latin typeface="Arial" pitchFamily="34" charset="0"/>
                <a:ea typeface="Calibri"/>
                <a:cs typeface="Arial" pitchFamily="34" charset="0"/>
              </a:rPr>
              <a:t>ἀριθμητική </a:t>
            </a: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от </a:t>
            </a:r>
            <a:r>
              <a:rPr lang="ru-RU" sz="1600" b="1" dirty="0" err="1" smtClean="0">
                <a:latin typeface="Arial" pitchFamily="34" charset="0"/>
                <a:ea typeface="Calibri"/>
                <a:cs typeface="Arial" pitchFamily="34" charset="0"/>
              </a:rPr>
              <a:t>ἀριθμός </a:t>
            </a: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– число) – раздел математики, изучающий числа, их отношения и свойства. </a:t>
            </a:r>
          </a:p>
          <a:p>
            <a:pPr algn="ctr">
              <a:spcAft>
                <a:spcPts val="0"/>
              </a:spcAft>
            </a:pPr>
            <a:endParaRPr lang="ru-RU" sz="800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Предметом арифметики является понятие числа в развитии представлений о нём (натуральные, целые и рациональные, действительные, комплексные числа) и его свойствах.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87185" y="2488993"/>
            <a:ext cx="28672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В арифметике рассматриваются измерения, 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вычислительные операции (сложение, вычитание, 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умножение, деление) 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Arial" pitchFamily="34" charset="0"/>
                <a:ea typeface="Calibri"/>
                <a:cs typeface="Arial" pitchFamily="34" charset="0"/>
              </a:rPr>
              <a:t>и приёмы вычислений.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3784214"/>
            <a:ext cx="9973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 + 2 = 5</a:t>
            </a:r>
            <a:endParaRPr lang="ru-RU" sz="16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33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428604"/>
            <a:ext cx="4572000" cy="5162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Причиной возникновения арифметики стала практическая потребность в счёте, простейших измерениях и вычислениях. </a:t>
            </a:r>
            <a:endParaRPr lang="ru-RU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Наука </a:t>
            </a: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развивалась вместе с усложнением задач, требующих решения. </a:t>
            </a:r>
            <a:endParaRPr lang="ru-RU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Большой </a:t>
            </a: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вклад в развитие арифметики внесли греческие математики, в частности философы-пифагорейцы, пытавшиеся с помощью чисел постичь и описать все закономерности мира</a:t>
            </a:r>
            <a:r>
              <a:rPr lang="ru-RU" b="1" dirty="0"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14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4000528" cy="638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6248" y="6143644"/>
            <a:ext cx="40620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latin typeface="Arial" pitchFamily="34" charset="0"/>
                <a:cs typeface="Arial" pitchFamily="34" charset="0"/>
              </a:rPr>
              <a:t>Ганс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Себальд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Бехам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. Арифметика. XVI век</a:t>
            </a:r>
          </a:p>
        </p:txBody>
      </p:sp>
    </p:spTree>
    <p:extLst>
      <p:ext uri="{BB962C8B-B14F-4D97-AF65-F5344CB8AC3E}">
        <p14:creationId xmlns:p14="http://schemas.microsoft.com/office/powerpoint/2010/main" val="31606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62151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i="1" dirty="0">
                <a:latin typeface="Arial" pitchFamily="34" charset="0"/>
                <a:ea typeface="Calibri"/>
                <a:cs typeface="Arial" pitchFamily="34" charset="0"/>
              </a:rPr>
              <a:t>В Средние века арифметику </a:t>
            </a:r>
            <a:r>
              <a:rPr lang="ru-RU" sz="1600" b="1" i="1" dirty="0" smtClean="0">
                <a:latin typeface="Arial" pitchFamily="34" charset="0"/>
                <a:ea typeface="Calibri"/>
                <a:cs typeface="Arial" pitchFamily="34" charset="0"/>
              </a:rPr>
              <a:t>относили к </a:t>
            </a:r>
            <a:r>
              <a:rPr lang="ru-RU" sz="1600" b="1" i="1" dirty="0">
                <a:latin typeface="Arial" pitchFamily="34" charset="0"/>
                <a:ea typeface="Calibri"/>
                <a:cs typeface="Arial" pitchFamily="34" charset="0"/>
              </a:rPr>
              <a:t>числу так называемых Семи свободных искусств. Основными областями практического применения арифметики тогда были торговля, навигация, строительство. В связи с этим особое значение получили приближённые вычисления иррациональных чисел, необходимые в первую очередь для геометрических построений.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0306"/>
            <a:ext cx="5000628" cy="368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143644"/>
            <a:ext cx="5000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Arial" pitchFamily="34" charset="0"/>
                <a:cs typeface="Arial" pitchFamily="34" charset="0"/>
              </a:rPr>
              <a:t>Мартин де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Вос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. Семь сестёр.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1590.</a:t>
            </a:r>
          </a:p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Аллегорическое изображение 7 свободных искусств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43504" y="4286256"/>
            <a:ext cx="37862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>
                <a:latin typeface="Arial" pitchFamily="34" charset="0"/>
                <a:cs typeface="Arial" pitchFamily="34" charset="0"/>
              </a:rPr>
              <a:t>Марциан</a:t>
            </a:r>
            <a:r>
              <a:rPr lang="ru-RU" sz="1200" b="1" i="1" dirty="0">
                <a:latin typeface="Arial" pitchFamily="34" charset="0"/>
                <a:cs typeface="Arial" pitchFamily="34" charset="0"/>
              </a:rPr>
              <a:t> Капелла в своём трактате «Свадьба Философии и Меркурия» создал визуальные образы всех семи искусств и в том числе Арифметики. Искусства олицетворяли женщины с соответствующими атрибутами, которые сопровождались известными представителями сферы. Арифметика держит в своих руках скрижаль, исписанную цифрами, или абак. Её сопровождает </a:t>
            </a:r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Пифагор.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2544027"/>
            <a:ext cx="37147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Arial" pitchFamily="34" charset="0"/>
                <a:ea typeface="Calibri"/>
                <a:cs typeface="Arial" pitchFamily="34" charset="0"/>
              </a:rPr>
              <a:t>Особенно бурно арифметика развивалась в Индии и странах ислама, откуда новейшие достижения математической мысли проникли в Западную Европу.</a:t>
            </a:r>
            <a:endParaRPr lang="ru-RU" sz="1600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1974" y="142852"/>
            <a:ext cx="277412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1354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5634" t="27344" r="7715" b="14062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785786" y="1071546"/>
            <a:ext cx="7929618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Arial" pitchFamily="34" charset="0"/>
                <a:ea typeface="Calibri"/>
                <a:cs typeface="Arial" pitchFamily="34" charset="0"/>
              </a:rPr>
              <a:t>С наступлением Нового времени мореходная астрономия, механика, усложнившиеся коммерческие расчёты поставили новые запросы к технике вычислений и дали толчок к дальнейшему развитию арифметики. </a:t>
            </a:r>
            <a:endParaRPr lang="ru-RU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lang="ru-RU" b="1" dirty="0">
                <a:latin typeface="Arial" pitchFamily="34" charset="0"/>
                <a:ea typeface="Calibri"/>
                <a:cs typeface="Arial" pitchFamily="34" charset="0"/>
              </a:rPr>
              <a:t>начале XVII века Непер изобрёл логарифмы, а затем Ферма выделил теорию чисел в самостоятельный раздел арифметики. </a:t>
            </a:r>
            <a:endParaRPr lang="ru-RU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К </a:t>
            </a:r>
            <a:r>
              <a:rPr lang="ru-RU" b="1" dirty="0">
                <a:latin typeface="Arial" pitchFamily="34" charset="0"/>
                <a:ea typeface="Calibri"/>
                <a:cs typeface="Arial" pitchFamily="34" charset="0"/>
              </a:rPr>
              <a:t>концу века сформировалось представление об иррациональном числе как о последовательности рациональных приближений, а в течение следующего столетия благодаря трудам Ламберта, Эйлера, Гаусса арифметика включила в себя операции с комплексными величинами, приобретя современный вид.</a:t>
            </a:r>
            <a:endParaRPr lang="ru-RU" sz="14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8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54292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«Рано </a:t>
            </a: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или поздно всякая правильная математическая идея находит применение в том или ином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деле». </a:t>
            </a:r>
            <a:endParaRPr lang="ru-RU" b="1" i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                                              А.Н</a:t>
            </a:r>
            <a:r>
              <a:rPr lang="ru-RU" b="1" i="1" dirty="0"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Крылов</a:t>
            </a:r>
            <a:endParaRPr lang="ru-RU" b="1" i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85728"/>
            <a:ext cx="5942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«Математику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уже затем учить надо, что она ум в порядок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приводит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».</a:t>
            </a:r>
            <a:endParaRPr lang="ru-RU" b="1" i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                                  </a:t>
            </a: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М.В.Ломоносов</a:t>
            </a:r>
            <a:endParaRPr lang="ru-RU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1571612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«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Математика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– это язык, на котором говорят все точные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науки».                                      </a:t>
            </a:r>
            <a:endParaRPr lang="ru-RU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000372"/>
            <a:ext cx="29289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«Цифры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(числа) не управляют миром, но они показывают, как управляется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мир».                                          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И.Гете</a:t>
            </a:r>
            <a:endParaRPr lang="ru-RU" b="1" i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3286124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«Математика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есть лучшее и даже единственное введение в изучение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природы».</a:t>
            </a: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Arial" pitchFamily="34" charset="0"/>
                <a:ea typeface="Calibri"/>
                <a:cs typeface="Arial" pitchFamily="34" charset="0"/>
              </a:rPr>
              <a:t>                                 </a:t>
            </a:r>
            <a:r>
              <a:rPr lang="ru-RU" b="1" i="1" dirty="0" smtClean="0">
                <a:latin typeface="Arial" pitchFamily="34" charset="0"/>
                <a:ea typeface="Calibri"/>
                <a:cs typeface="Arial" pitchFamily="34" charset="0"/>
              </a:rPr>
              <a:t>Д.И. Писарев</a:t>
            </a:r>
            <a:endParaRPr lang="ru-RU" b="1" i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2214578" cy="197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60417" t="30556" r="7291" b="15277"/>
          <a:stretch>
            <a:fillRect/>
          </a:stretch>
        </p:blipFill>
        <p:spPr bwMode="auto">
          <a:xfrm>
            <a:off x="6786578" y="142852"/>
            <a:ext cx="2071702" cy="260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857496"/>
            <a:ext cx="19288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425551"/>
            <a:ext cx="1785950" cy="241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4464852"/>
            <a:ext cx="1666880" cy="22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687927" y="2444655"/>
            <a:ext cx="20986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err="1"/>
              <a:t>Н.И.Лобачевский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32667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691680" y="1977155"/>
            <a:ext cx="5544616" cy="228715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Благодарю за 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38383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752</Words>
  <Application>Microsoft Office PowerPoint</Application>
  <PresentationFormat>Экран 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38</cp:revision>
  <dcterms:created xsi:type="dcterms:W3CDTF">2013-10-21T08:53:57Z</dcterms:created>
  <dcterms:modified xsi:type="dcterms:W3CDTF">2013-10-27T18:31:09Z</dcterms:modified>
</cp:coreProperties>
</file>