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63" r:id="rId2"/>
    <p:sldId id="264" r:id="rId3"/>
    <p:sldId id="265" r:id="rId4"/>
    <p:sldId id="260" r:id="rId5"/>
    <p:sldId id="259" r:id="rId6"/>
    <p:sldId id="258" r:id="rId7"/>
    <p:sldId id="267" r:id="rId8"/>
    <p:sldId id="268" r:id="rId9"/>
    <p:sldId id="269" r:id="rId10"/>
    <p:sldId id="270" r:id="rId11"/>
    <p:sldId id="271" r:id="rId12"/>
    <p:sldId id="272" r:id="rId13"/>
    <p:sldId id="273"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Прямоугольник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ru-RU" smtClean="0"/>
              <a:t>Образец заголовка</a:t>
            </a:r>
            <a:endParaRPr kumimoji="0" lang="en-US"/>
          </a:p>
        </p:txBody>
      </p:sp>
      <p:sp>
        <p:nvSpPr>
          <p:cNvPr id="3" name="Подзаголовок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ru-RU" smtClean="0"/>
              <a:t>Образец подзаголовка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03.06.2010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10" name="Прямоугольник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5448"/>
            <a:ext cx="8229600" cy="1252728"/>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03.06.2010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9" name="Прямоугольник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Прямоугольник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03.06.2010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03.06.2010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ru-RU" smtClean="0"/>
              <a:t>Образец текста</a:t>
            </a:r>
          </a:p>
        </p:txBody>
      </p:sp>
      <p:sp>
        <p:nvSpPr>
          <p:cNvPr id="4" name="Содержимое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Текст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ru-RU" smtClean="0"/>
              <a:t>Образец текста</a:t>
            </a:r>
          </a:p>
        </p:txBody>
      </p:sp>
      <p:sp>
        <p:nvSpPr>
          <p:cNvPr id="6" name="Содержимое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03.06.2010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03.06.2010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03.06.2010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ru-RU" smtClean="0"/>
              <a:t>Образец заголовка</a:t>
            </a:r>
            <a:endParaRPr kumimoji="0" lang="en-US"/>
          </a:p>
        </p:txBody>
      </p:sp>
      <p:sp>
        <p:nvSpPr>
          <p:cNvPr id="3" name="Содержимое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Текст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03.06.2010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12" name="Прямоугольник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ru-RU" smtClean="0"/>
              <a:t>Образец заголовка</a:t>
            </a:r>
            <a:endParaRPr kumimoji="0" lang="en-US"/>
          </a:p>
        </p:txBody>
      </p:sp>
      <p:sp>
        <p:nvSpPr>
          <p:cNvPr id="3" name="Рисунок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ru-RU" smtClean="0"/>
              <a:t>Вставка рисунка</a:t>
            </a:r>
            <a:endParaRPr kumimoji="0" lang="en-US" dirty="0"/>
          </a:p>
        </p:txBody>
      </p:sp>
      <p:sp>
        <p:nvSpPr>
          <p:cNvPr id="4" name="Текст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164592" y="1170432"/>
            <a:ext cx="2523744" cy="201168"/>
          </a:xfrm>
        </p:spPr>
        <p:txBody>
          <a:bodyPr/>
          <a:lstStyle/>
          <a:p>
            <a:fld id="{5B106E36-FD25-4E2D-B0AA-010F637433A0}" type="datetimeFigureOut">
              <a:rPr lang="ru-RU" smtClean="0"/>
              <a:pPr/>
              <a:t>03.06.2010</a:t>
            </a:fld>
            <a:endParaRPr lang="ru-RU"/>
          </a:p>
        </p:txBody>
      </p:sp>
      <p:sp>
        <p:nvSpPr>
          <p:cNvPr id="11" name="Прямоугольник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Нижний колонтитул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ru-RU"/>
          </a:p>
        </p:txBody>
      </p:sp>
      <p:sp>
        <p:nvSpPr>
          <p:cNvPr id="7" name="Номер слайда 6"/>
          <p:cNvSpPr>
            <a:spLocks noGrp="1"/>
          </p:cNvSpPr>
          <p:nvPr>
            <p:ph type="sldNum" sz="quarter" idx="12"/>
          </p:nvPr>
        </p:nvSpPr>
        <p:spPr>
          <a:xfrm>
            <a:off x="8339328" y="1170432"/>
            <a:ext cx="733864" cy="201168"/>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03.06.2010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9" name="Прямоугольник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Прямоугольник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Вертикальный заголовок 1"/>
          <p:cNvSpPr>
            <a:spLocks noGrp="1"/>
          </p:cNvSpPr>
          <p:nvPr>
            <p:ph type="title" orient="vert"/>
          </p:nvPr>
        </p:nvSpPr>
        <p:spPr>
          <a:xfrm>
            <a:off x="6781800" y="274640"/>
            <a:ext cx="19050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04800"/>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03.06.2010</a:t>
            </a:fld>
            <a:endParaRPr lang="ru-RU"/>
          </a:p>
        </p:txBody>
      </p:sp>
      <p:sp>
        <p:nvSpPr>
          <p:cNvPr id="5" name="Нижний колонтитул 4"/>
          <p:cNvSpPr>
            <a:spLocks noGrp="1"/>
          </p:cNvSpPr>
          <p:nvPr>
            <p:ph type="ftr" sz="quarter" idx="11"/>
          </p:nvPr>
        </p:nvSpPr>
        <p:spPr>
          <a:xfrm>
            <a:off x="2640597" y="6377459"/>
            <a:ext cx="3836404" cy="365125"/>
          </a:xfrm>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Прямоугольник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Прямоугольник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4" name="Дата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5B106E36-FD25-4E2D-B0AA-010F637433A0}" type="datetimeFigureOut">
              <a:rPr lang="ru-RU" smtClean="0"/>
              <a:pPr/>
              <a:t>03.06.2010</a:t>
            </a:fld>
            <a:endParaRPr lang="ru-RU"/>
          </a:p>
        </p:txBody>
      </p:sp>
      <p:sp>
        <p:nvSpPr>
          <p:cNvPr id="5" name="Нижний колонтитул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ru-RU"/>
          </a:p>
        </p:txBody>
      </p:sp>
      <p:sp>
        <p:nvSpPr>
          <p:cNvPr id="6" name="Номер слайда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Чебышев </a:t>
            </a:r>
            <a:r>
              <a:rPr lang="ru-RU" dirty="0" err="1" smtClean="0"/>
              <a:t>Пафнутий</a:t>
            </a:r>
            <a:r>
              <a:rPr lang="ru-RU" dirty="0" smtClean="0"/>
              <a:t> Львович</a:t>
            </a:r>
            <a:endParaRPr lang="ru-RU" dirty="0"/>
          </a:p>
        </p:txBody>
      </p:sp>
      <p:sp>
        <p:nvSpPr>
          <p:cNvPr id="3" name="Содержимое 2"/>
          <p:cNvSpPr>
            <a:spLocks noGrp="1"/>
          </p:cNvSpPr>
          <p:nvPr>
            <p:ph idx="1"/>
          </p:nvPr>
        </p:nvSpPr>
        <p:spPr/>
        <p:txBody>
          <a:bodyPr/>
          <a:lstStyle/>
          <a:p>
            <a:r>
              <a:rPr lang="ru-RU" dirty="0" smtClean="0"/>
              <a:t>(1821-1894)</a:t>
            </a:r>
          </a:p>
          <a:p>
            <a:endParaRPr lang="ru-RU" dirty="0" smtClean="0"/>
          </a:p>
          <a:p>
            <a:pPr>
              <a:buNone/>
            </a:pPr>
            <a:r>
              <a:rPr lang="ru-RU" sz="3200" dirty="0" smtClean="0"/>
              <a:t> </a:t>
            </a:r>
          </a:p>
          <a:p>
            <a:endParaRPr lang="ru-RU" sz="3200" dirty="0" smtClean="0"/>
          </a:p>
          <a:p>
            <a:endParaRPr lang="ru-RU" sz="3200" dirty="0" smtClean="0"/>
          </a:p>
          <a:p>
            <a:r>
              <a:rPr lang="ru-RU" sz="3200" dirty="0" smtClean="0"/>
              <a:t>                                    </a:t>
            </a:r>
            <a:r>
              <a:rPr lang="ru-RU" sz="1400" dirty="0" smtClean="0"/>
              <a:t>Выполнил студент группы 2БТ82 Тесленко Евгений</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lnSpcReduction="20000"/>
          </a:bodyPr>
          <a:lstStyle/>
          <a:p>
            <a:r>
              <a:rPr lang="ru-RU" dirty="0" smtClean="0"/>
              <a:t>В 1841 г. окончил Московский университет. Будучи оставлен при университете, защитил в 1846 г. магистерскую диссертацию: “Опыт элементарного анализа теории вероятностей”. В 1847 г. Чебышев переехал в Петербург и начал работать в университете. При этом университете он защитил докторскую диссертацию “Теория сравнений” и работал с 1850 по 1882 г. профессором. Деятельность Чебышева в академии наук началась в 1853 г.</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lnSpcReduction="20000"/>
          </a:bodyPr>
          <a:lstStyle/>
          <a:p>
            <a:r>
              <a:rPr lang="ru-RU" dirty="0" err="1" smtClean="0"/>
              <a:t>Математичексие</a:t>
            </a:r>
            <a:r>
              <a:rPr lang="ru-RU" dirty="0" smtClean="0"/>
              <a:t> результаты Чебышева в основном распространяются на четыре области: теорию чисел, теорию вероятностей, теорию наилучшего приближения функций и общую теорию полиномов, теорию интегрирования. </a:t>
            </a:r>
          </a:p>
          <a:p>
            <a:r>
              <a:rPr lang="ru-RU" dirty="0" smtClean="0"/>
              <a:t>Деятельность Чебышева в теории чисел началась в 40-х годах </a:t>
            </a:r>
            <a:r>
              <a:rPr lang="ru-RU" dirty="0" err="1" smtClean="0"/>
              <a:t>XIXв</a:t>
            </a:r>
            <a:r>
              <a:rPr lang="ru-RU" dirty="0" smtClean="0"/>
              <a:t>. Академик </a:t>
            </a:r>
            <a:r>
              <a:rPr lang="ru-RU" dirty="0" err="1" smtClean="0"/>
              <a:t>Буняковский</a:t>
            </a:r>
            <a:r>
              <a:rPr lang="ru-RU" dirty="0" smtClean="0"/>
              <a:t> привлек молодого ученого к комментированию и изданию сочинений Эйлера по теории чисел. </a:t>
            </a: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85000" lnSpcReduction="10000"/>
          </a:bodyPr>
          <a:lstStyle/>
          <a:p>
            <a:r>
              <a:rPr lang="ru-RU" dirty="0" smtClean="0"/>
              <a:t>Проблема распределения простых чисел в ряду натуральных чисел – одна из самых старых в теории чисел. Она известна со времен древнегреческой науки. Первый шаг к ее решению сделал Евклид, доказав теорему, что в натуральном ряду имеется бесконечно много простых чисел. До тех пор, пока Эйлер не привлек средства математического анализа, ее решение практически не продвигалось. Эйлер сумел дать новое доказательство этой теоремы, исходя из </a:t>
            </a:r>
            <a:r>
              <a:rPr lang="ru-RU" dirty="0" err="1" smtClean="0"/>
              <a:t>опредления</a:t>
            </a:r>
            <a:r>
              <a:rPr lang="ru-RU" dirty="0" smtClean="0"/>
              <a:t> дзета-функции:</a:t>
            </a:r>
            <a:r>
              <a:rPr lang="ru-RU" b="1" dirty="0" smtClean="0"/>
              <a:t> </a:t>
            </a:r>
            <a:r>
              <a:rPr lang="ru-RU" b="1" dirty="0" smtClean="0"/>
              <a:t>……..</a:t>
            </a:r>
            <a:endParaRPr lang="ru-RU" dirty="0" smtClean="0"/>
          </a:p>
          <a:p>
            <a:r>
              <a:rPr lang="ru-RU" b="1" dirty="0" smtClean="0"/>
              <a:t> </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a:bodyPr>
          <a:lstStyle/>
          <a:p>
            <a:r>
              <a:rPr lang="ru-RU" dirty="0" smtClean="0"/>
              <a:t> </a:t>
            </a:r>
            <a:r>
              <a:rPr lang="ru-RU" dirty="0" smtClean="0"/>
              <a:t>Лишь в 1837 году Дирихле обобщил теорему Евклида, доказав, что в любой арифметической прогрессии </a:t>
            </a:r>
            <a:r>
              <a:rPr lang="ru-RU" i="1" dirty="0" smtClean="0"/>
              <a:t>{</a:t>
            </a:r>
            <a:r>
              <a:rPr lang="ru-RU" i="1" dirty="0" err="1" smtClean="0"/>
              <a:t>a+nb</a:t>
            </a:r>
            <a:r>
              <a:rPr lang="ru-RU" i="1" dirty="0" smtClean="0"/>
              <a:t>}</a:t>
            </a:r>
            <a:r>
              <a:rPr lang="ru-RU" dirty="0" smtClean="0"/>
              <a:t>, где </a:t>
            </a:r>
            <a:r>
              <a:rPr lang="ru-RU" dirty="0" err="1" smtClean="0"/>
              <a:t>a</a:t>
            </a:r>
            <a:r>
              <a:rPr lang="ru-RU" dirty="0" smtClean="0"/>
              <a:t> и </a:t>
            </a:r>
            <a:r>
              <a:rPr lang="ru-RU" dirty="0" err="1" smtClean="0"/>
              <a:t>b</a:t>
            </a:r>
            <a:r>
              <a:rPr lang="ru-RU" dirty="0" smtClean="0"/>
              <a:t> взаимно просты, содержится бесконечно много простых чисел. В 1798-1808 гг. Лежандр , изучив таблицы простых чисел до 10</a:t>
            </a:r>
            <a:r>
              <a:rPr lang="ru-RU" baseline="30000" dirty="0" smtClean="0"/>
              <a:t>6</a:t>
            </a:r>
            <a:r>
              <a:rPr lang="ru-RU" dirty="0" smtClean="0"/>
              <a:t>, вывел эмпирически , что число простых чисел в отрезке [2,</a:t>
            </a:r>
            <a:r>
              <a:rPr lang="ru-RU" i="1" dirty="0" smtClean="0"/>
              <a:t>x</a:t>
            </a:r>
            <a:r>
              <a:rPr lang="ru-RU" dirty="0" smtClean="0"/>
              <a:t>] выражается формулой</a:t>
            </a:r>
            <a:r>
              <a:rPr lang="ru-RU" b="1" dirty="0" smtClean="0"/>
              <a:t> </a:t>
            </a:r>
            <a:r>
              <a:rPr lang="ru-RU" b="1" dirty="0" smtClean="0"/>
              <a:t>……</a:t>
            </a:r>
            <a:endParaRPr lang="ru-RU" dirty="0" smtClean="0"/>
          </a:p>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ru-RU" dirty="0" smtClean="0"/>
              <a:t>Чебышев доказал , что формула Лежандра неверна , глубоко исследовал свойства функции и показал , что истинный порядок роста этой функции тот же , что и функции . Им были даны точные оценки</a:t>
            </a:r>
            <a:r>
              <a:rPr lang="ru-RU" b="1" dirty="0" smtClean="0"/>
              <a:t> </a:t>
            </a:r>
            <a:endParaRPr lang="ru-RU" dirty="0" smtClean="0"/>
          </a:p>
          <a:p>
            <a:r>
              <a:rPr lang="ru-RU" dirty="0" smtClean="0"/>
              <a:t>……..</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62500" lnSpcReduction="20000"/>
          </a:bodyPr>
          <a:lstStyle/>
          <a:p>
            <a:r>
              <a:rPr lang="ru-RU" dirty="0" smtClean="0"/>
              <a:t>Исследование разложения простых чисел в натуральном ряде привело к появлению работ Чебышева о теории квадратичных форм. В 1866 г. появилась его статья “Об одном арифметическом вопросе”, посвященная </a:t>
            </a:r>
            <a:r>
              <a:rPr lang="ru-RU" dirty="0" err="1" smtClean="0"/>
              <a:t>диофантовым</a:t>
            </a:r>
            <a:r>
              <a:rPr lang="ru-RU" dirty="0" smtClean="0"/>
              <a:t> приближениям, т.е. приближенному целому решению </a:t>
            </a:r>
            <a:r>
              <a:rPr lang="ru-RU" dirty="0" err="1" smtClean="0"/>
              <a:t>диофантовых</a:t>
            </a:r>
            <a:r>
              <a:rPr lang="ru-RU" dirty="0" smtClean="0"/>
              <a:t> уравнений, что он проделал с помощью аппарата непрерывных дробей.</a:t>
            </a:r>
          </a:p>
          <a:p>
            <a:r>
              <a:rPr lang="ru-RU" dirty="0" smtClean="0"/>
              <a:t>К теории вероятностей </a:t>
            </a:r>
            <a:r>
              <a:rPr lang="ru-RU" dirty="0" err="1" smtClean="0"/>
              <a:t>Чебышов</a:t>
            </a:r>
            <a:r>
              <a:rPr lang="ru-RU" dirty="0" smtClean="0"/>
              <a:t> обратился еще в молодые годы. Он написал по теории вероятностей всего четыре работы с 1845 по 1887 г., но, по всеобщему признанию, эти работы вывели теорию вероятностей снова в ранг математических наук, послужили основой для создания целой математической </a:t>
            </a:r>
            <a:r>
              <a:rPr lang="ru-RU" dirty="0" err="1" smtClean="0"/>
              <a:t>школы.Исходные</a:t>
            </a:r>
            <a:r>
              <a:rPr lang="ru-RU" dirty="0" smtClean="0"/>
              <a:t> позиции автора проявились уже в его магистерской диссертации, где он ставил перед собой цель дать такое построение теории вероятностей, которое в наименьшей степени привлекало бы аппарат математического анализа. Этого он достигал, отказываясь от перехода к пределу и заменяя этот переход системой неравенств, в которые заключены все соотношения</a:t>
            </a: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62500" lnSpcReduction="20000"/>
          </a:bodyPr>
          <a:lstStyle/>
          <a:p>
            <a:r>
              <a:rPr lang="ru-RU" dirty="0" smtClean="0"/>
              <a:t>Числовые оценки погрешностей остались характерной чертой и для последующих работ Чебышева по теории вероятностей.</a:t>
            </a:r>
            <a:r>
              <a:rPr lang="ru-RU" b="1" dirty="0" smtClean="0"/>
              <a:t> </a:t>
            </a:r>
            <a:endParaRPr lang="ru-RU" dirty="0" smtClean="0"/>
          </a:p>
          <a:p>
            <a:r>
              <a:rPr lang="ru-RU" dirty="0" smtClean="0"/>
              <a:t>В дальнейшем Чебышев расширил аппарат теории вероятностей. Для этого он привлек алгебраические непрерывные дроби, свойства которых он вначале изучил в связи с задачами об интегрировании алгебраических функций. На базе алгоритма непрерывных дробей он построил общую теорию разложения произвольной функции в ряд по ортогональным полиномам. Дополнив аппарат строгим определением свойств математических ожиданий и других определений и рассуждений, Чебышев в 1866 г. нашел доказательство закона больших чисел в самой в то время общей классической формулировке: если </a:t>
            </a:r>
            <a:r>
              <a:rPr lang="ru-RU" dirty="0" err="1" smtClean="0"/>
              <a:t>математичексие</a:t>
            </a:r>
            <a:r>
              <a:rPr lang="ru-RU" dirty="0" smtClean="0"/>
              <a:t> ожидания величин </a:t>
            </a:r>
            <a:r>
              <a:rPr lang="ru-RU" i="1" dirty="0" smtClean="0"/>
              <a:t>x</a:t>
            </a:r>
            <a:r>
              <a:rPr lang="ru-RU" dirty="0" smtClean="0"/>
              <a:t>,</a:t>
            </a:r>
            <a:r>
              <a:rPr lang="ru-RU" i="1" dirty="0" smtClean="0"/>
              <a:t>y,z,...,x</a:t>
            </a:r>
            <a:r>
              <a:rPr lang="ru-RU" i="1" baseline="30000" dirty="0" smtClean="0"/>
              <a:t>2</a:t>
            </a:r>
            <a:r>
              <a:rPr lang="ru-RU" i="1" dirty="0" smtClean="0"/>
              <a:t>,y</a:t>
            </a:r>
            <a:r>
              <a:rPr lang="ru-RU" i="1" baseline="30000" dirty="0" smtClean="0"/>
              <a:t>2</a:t>
            </a:r>
            <a:r>
              <a:rPr lang="ru-RU" i="1" dirty="0" smtClean="0"/>
              <a:t>,z</a:t>
            </a:r>
            <a:r>
              <a:rPr lang="ru-RU" i="1" baseline="30000" dirty="0" smtClean="0"/>
              <a:t>2</a:t>
            </a:r>
            <a:r>
              <a:rPr lang="ru-RU" i="1" dirty="0" smtClean="0"/>
              <a:t>,...</a:t>
            </a:r>
            <a:r>
              <a:rPr lang="ru-RU" dirty="0" smtClean="0"/>
              <a:t> будут соответственно </a:t>
            </a:r>
            <a:r>
              <a:rPr lang="ru-RU" i="1" dirty="0" smtClean="0"/>
              <a:t>a,b,c,...,a</a:t>
            </a:r>
            <a:r>
              <a:rPr lang="ru-RU" i="1" baseline="-25000" dirty="0" smtClean="0"/>
              <a:t>1</a:t>
            </a:r>
            <a:r>
              <a:rPr lang="ru-RU" i="1" dirty="0" smtClean="0"/>
              <a:t>,b</a:t>
            </a:r>
            <a:r>
              <a:rPr lang="ru-RU" i="1" baseline="-25000" dirty="0" smtClean="0"/>
              <a:t>1</a:t>
            </a:r>
            <a:r>
              <a:rPr lang="ru-RU" i="1" dirty="0" smtClean="0"/>
              <a:t>,c</a:t>
            </a:r>
            <a:r>
              <a:rPr lang="ru-RU" i="1" baseline="-25000" dirty="0" smtClean="0"/>
              <a:t>1</a:t>
            </a:r>
            <a:r>
              <a:rPr lang="ru-RU" i="1" dirty="0" smtClean="0"/>
              <a:t>,...</a:t>
            </a:r>
            <a:r>
              <a:rPr lang="ru-RU" dirty="0" smtClean="0"/>
              <a:t>, то вероятность, что среднее арифметическое </a:t>
            </a:r>
            <a:r>
              <a:rPr lang="ru-RU" i="1" dirty="0" smtClean="0"/>
              <a:t>N </a:t>
            </a:r>
            <a:r>
              <a:rPr lang="ru-RU" dirty="0" smtClean="0"/>
              <a:t>величин </a:t>
            </a:r>
            <a:r>
              <a:rPr lang="ru-RU" i="1" dirty="0" err="1" smtClean="0"/>
              <a:t>x,y,z</a:t>
            </a:r>
            <a:r>
              <a:rPr lang="ru-RU" i="1" dirty="0" smtClean="0"/>
              <a:t>,...</a:t>
            </a:r>
            <a:r>
              <a:rPr lang="ru-RU" dirty="0" smtClean="0"/>
              <a:t> от среднего арифметического математических ожиданий этих величин разнится не более как на</a:t>
            </a:r>
            <a:r>
              <a:rPr lang="ru-RU" b="1" dirty="0" smtClean="0"/>
              <a:t> </a:t>
            </a:r>
            <a:r>
              <a:rPr lang="ru-RU" b="1" dirty="0" smtClean="0"/>
              <a:t>……..</a:t>
            </a:r>
          </a:p>
          <a:p>
            <a:r>
              <a:rPr lang="ru-RU" dirty="0" smtClean="0"/>
              <a:t>при всяком </a:t>
            </a:r>
            <a:r>
              <a:rPr lang="ru-RU" i="1" dirty="0" err="1" smtClean="0"/>
              <a:t>t</a:t>
            </a:r>
            <a:r>
              <a:rPr lang="ru-RU" dirty="0" smtClean="0"/>
              <a:t> , будет превосходить ….</a:t>
            </a:r>
          </a:p>
          <a:p>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85000" lnSpcReduction="20000"/>
          </a:bodyPr>
          <a:lstStyle/>
          <a:p>
            <a:r>
              <a:rPr lang="ru-RU" dirty="0" smtClean="0"/>
              <a:t>Достаточно общее и строгое доказательство центральной предельной теоремы Чебышеву удалось найти лишь к 1887 г.Для того чтобы доказать, что "если математические ожидания величин </a:t>
            </a:r>
            <a:r>
              <a:rPr lang="ru-RU" i="1" dirty="0" smtClean="0"/>
              <a:t>u</a:t>
            </a:r>
            <a:r>
              <a:rPr lang="ru-RU" i="1" baseline="-25000" dirty="0" smtClean="0"/>
              <a:t>1</a:t>
            </a:r>
            <a:r>
              <a:rPr lang="ru-RU" i="1" dirty="0" smtClean="0"/>
              <a:t>,u</a:t>
            </a:r>
            <a:r>
              <a:rPr lang="ru-RU" i="1" baseline="-25000" dirty="0" smtClean="0"/>
              <a:t>2</a:t>
            </a:r>
            <a:r>
              <a:rPr lang="ru-RU" i="1" dirty="0" smtClean="0"/>
              <a:t>,u</a:t>
            </a:r>
            <a:r>
              <a:rPr lang="ru-RU" i="1" baseline="-25000" dirty="0" smtClean="0"/>
              <a:t>3</a:t>
            </a:r>
            <a:r>
              <a:rPr lang="ru-RU" i="1" dirty="0" smtClean="0"/>
              <a:t>,...</a:t>
            </a:r>
            <a:r>
              <a:rPr lang="ru-RU" dirty="0" smtClean="0"/>
              <a:t> равны нулю, а математические ожидания всех их степеней имеют числовую величину ниже какого-либо конечного предела, вероятность того, что сумма </a:t>
            </a:r>
            <a:r>
              <a:rPr lang="ru-RU" i="1" dirty="0" err="1" smtClean="0"/>
              <a:t>n</a:t>
            </a:r>
            <a:r>
              <a:rPr lang="ru-RU" dirty="0" smtClean="0"/>
              <a:t> величин </a:t>
            </a:r>
            <a:r>
              <a:rPr lang="ru-RU" i="1" dirty="0" smtClean="0"/>
              <a:t>u</a:t>
            </a:r>
            <a:r>
              <a:rPr lang="ru-RU" i="1" baseline="-25000" dirty="0" smtClean="0"/>
              <a:t>1</a:t>
            </a:r>
            <a:r>
              <a:rPr lang="ru-RU" i="1" dirty="0" smtClean="0"/>
              <a:t>+u</a:t>
            </a:r>
            <a:r>
              <a:rPr lang="ru-RU" i="1" baseline="-25000" dirty="0" smtClean="0"/>
              <a:t>2</a:t>
            </a:r>
            <a:r>
              <a:rPr lang="ru-RU" i="1" dirty="0" smtClean="0"/>
              <a:t>+...+u</a:t>
            </a:r>
            <a:r>
              <a:rPr lang="ru-RU" i="1" baseline="-25000" dirty="0" smtClean="0"/>
              <a:t>n</a:t>
            </a:r>
            <a:r>
              <a:rPr lang="ru-RU" dirty="0" smtClean="0"/>
              <a:t>, деленная на квадратный корень из удвоенной суммы математических ожиданий их квадратов, заключается между двумя какими-нибудь величинами </a:t>
            </a:r>
            <a:r>
              <a:rPr lang="ru-RU" i="1" dirty="0" err="1" smtClean="0"/>
              <a:t>t</a:t>
            </a:r>
            <a:r>
              <a:rPr lang="ru-RU" dirty="0" smtClean="0"/>
              <a:t> и </a:t>
            </a:r>
            <a:r>
              <a:rPr lang="ru-RU" i="1" dirty="0" err="1" smtClean="0"/>
              <a:t>t</a:t>
            </a:r>
            <a:r>
              <a:rPr lang="ru-RU" i="1" baseline="30000" dirty="0" smtClean="0"/>
              <a:t>'</a:t>
            </a:r>
            <a:r>
              <a:rPr lang="ru-RU" dirty="0" smtClean="0"/>
              <a:t> , с возрастанием числа </a:t>
            </a:r>
            <a:r>
              <a:rPr lang="ru-RU" i="1" dirty="0" err="1" smtClean="0"/>
              <a:t>n</a:t>
            </a:r>
            <a:r>
              <a:rPr lang="ru-RU" dirty="0" smtClean="0"/>
              <a:t> </a:t>
            </a:r>
            <a:r>
              <a:rPr lang="ru-RU" dirty="0" smtClean="0"/>
              <a:t>имеет </a:t>
            </a:r>
            <a:r>
              <a:rPr lang="ru-RU" dirty="0" smtClean="0"/>
              <a:t>пределом величину интеграла</a:t>
            </a:r>
            <a:r>
              <a:rPr lang="ru-RU" b="1" dirty="0" smtClean="0"/>
              <a:t> </a:t>
            </a:r>
            <a:r>
              <a:rPr lang="ru-RU" b="1" dirty="0" smtClean="0"/>
              <a:t>….</a:t>
            </a:r>
            <a:endParaRPr lang="ru-RU" dirty="0" smtClean="0"/>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62500" lnSpcReduction="20000"/>
          </a:bodyPr>
          <a:lstStyle/>
          <a:p>
            <a:r>
              <a:rPr lang="ru-RU" b="1" dirty="0" smtClean="0"/>
              <a:t>                                                                                 ”, </a:t>
            </a:r>
            <a:endParaRPr lang="ru-RU" dirty="0" smtClean="0"/>
          </a:p>
          <a:p>
            <a:r>
              <a:rPr lang="ru-RU" dirty="0" smtClean="0"/>
              <a:t>Чебышеву пришлось найти метод, известный как метод моментов.</a:t>
            </a:r>
          </a:p>
          <a:p>
            <a:r>
              <a:rPr lang="ru-RU" dirty="0" smtClean="0"/>
              <a:t>Значительная группа работ Чебышева посвящена теории приближения функций. Эта группа работ примечательна огромным </a:t>
            </a:r>
            <a:r>
              <a:rPr lang="ru-RU" dirty="0" err="1" smtClean="0"/>
              <a:t>теоретичексим</a:t>
            </a:r>
            <a:r>
              <a:rPr lang="ru-RU" dirty="0" smtClean="0"/>
              <a:t> последействием, </a:t>
            </a:r>
            <a:r>
              <a:rPr lang="ru-RU" dirty="0" err="1" smtClean="0"/>
              <a:t>которо</a:t>
            </a:r>
            <a:r>
              <a:rPr lang="ru-RU" dirty="0" smtClean="0"/>
              <a:t> привело к возникновению современной конструктивной теории функций. Последняя изучает зависимости между свойствами различных классов функций и характером их приближения другими, более простыми функциями в конечной или бесконечной области. </a:t>
            </a:r>
          </a:p>
          <a:p>
            <a:r>
              <a:rPr lang="ru-RU" dirty="0" smtClean="0"/>
              <a:t>Ряд статей Чебышева посвящен теории интегрирования. В них речь идет об интегрировании алгебраических иррациональностей и методах приближенного вычисления определенных интегралов. Здесь ему принадлежит окончательное решение вопроса об условиях интегрируемости дифференциального бинома</a:t>
            </a:r>
            <a:r>
              <a:rPr lang="ru-RU" b="1" dirty="0" smtClean="0"/>
              <a:t> </a:t>
            </a:r>
            <a:endParaRPr lang="ru-RU" dirty="0" smtClean="0"/>
          </a:p>
          <a:p>
            <a:r>
              <a:rPr lang="ru-RU" dirty="0" smtClean="0"/>
              <a:t>…..</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85000" lnSpcReduction="20000"/>
          </a:bodyPr>
          <a:lstStyle/>
          <a:p>
            <a:r>
              <a:rPr lang="ru-RU" dirty="0" smtClean="0"/>
              <a:t>Многие </a:t>
            </a:r>
            <a:r>
              <a:rPr lang="ru-RU" dirty="0" smtClean="0"/>
              <a:t>работы Чебышева посвящены теории машин и механизмов. Благодаря выдающимся исследованиям в области математики П.Л.Чебышев был избран членом 25 разных академий и научных обществ: Петербургской, Парижской, Римской, Стокгольмской и др.</a:t>
            </a:r>
          </a:p>
          <a:p>
            <a:r>
              <a:rPr lang="ru-RU" dirty="0" smtClean="0"/>
              <a:t>От П.Л.Чебышева идет математическая школа, носящая его имя. К этой школе принадлежат известные во всем мире математики: С.Н. Бернштейн, И.М.Виноградов, Б.Н.Делоне и др. </a:t>
            </a:r>
          </a:p>
          <a:p>
            <a:r>
              <a:rPr lang="ru-RU" dirty="0" smtClean="0"/>
              <a:t>П.Л.Чебышев умер 7 декабря 1894 г. и был погребен в родном имении, в селе Спас, которое находится в 90 км. от Москвы.</a:t>
            </a:r>
          </a:p>
          <a:p>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a:bodyPr>
          <a:lstStyle/>
          <a:p>
            <a:r>
              <a:rPr lang="ru-RU" sz="4000" dirty="0" smtClean="0"/>
              <a:t>СПАСИБО ЗА ВНИМАНИЕ!</a:t>
            </a:r>
            <a:endParaRPr lang="ru-RU" sz="4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Модульная">
  <a:themeElements>
    <a:clrScheme name="Модульная">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Модульная">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Моду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31</TotalTime>
  <Words>787</Words>
  <Application>Microsoft Office PowerPoint</Application>
  <PresentationFormat>Экран (4:3)</PresentationFormat>
  <Paragraphs>30</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Модульная</vt:lpstr>
      <vt:lpstr>Чебышев Пафнутий Львович</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Данила</dc:creator>
  <cp:lastModifiedBy>Данила</cp:lastModifiedBy>
  <cp:revision>5</cp:revision>
  <dcterms:created xsi:type="dcterms:W3CDTF">2010-06-03T05:10:04Z</dcterms:created>
  <dcterms:modified xsi:type="dcterms:W3CDTF">2010-06-03T05:52:01Z</dcterms:modified>
</cp:coreProperties>
</file>