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18DEA-5C12-4C04-8219-D2E869802469}" type="datetimeFigureOut">
              <a:rPr lang="ru-RU" smtClean="0"/>
              <a:t>03.04.2013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330D2-22B8-40DD-A90B-6CF81BF2A1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9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Федеральное  государственное бюджетное образовательное учреждение высшего профессионального образования</a:t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Национальный исследовательский</a:t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Томский политехнический университет</a:t>
            </a:r>
            <a:endParaRPr lang="ru-RU" sz="13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76872"/>
            <a:ext cx="9144000" cy="4581128"/>
          </a:xfrm>
        </p:spPr>
        <p:txBody>
          <a:bodyPr>
            <a:normAutofit fontScale="92500" lnSpcReduction="20000"/>
          </a:bodyPr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Происхождение интеграла</a:t>
            </a:r>
            <a:endParaRPr lang="ru-RU" sz="1200" b="1" dirty="0" smtClean="0">
              <a:solidFill>
                <a:schemeClr val="tx1"/>
              </a:solidFill>
            </a:endParaRPr>
          </a:p>
          <a:p>
            <a:endParaRPr lang="ru-RU" sz="1200" b="1" dirty="0">
              <a:solidFill>
                <a:schemeClr val="tx1"/>
              </a:solidFill>
            </a:endParaRPr>
          </a:p>
          <a:p>
            <a:endParaRPr lang="ru-RU" sz="1200" b="1" dirty="0" smtClean="0">
              <a:solidFill>
                <a:schemeClr val="tx1"/>
              </a:solidFill>
            </a:endParaRPr>
          </a:p>
          <a:p>
            <a:endParaRPr lang="ru-RU" sz="1200" b="1" dirty="0">
              <a:solidFill>
                <a:schemeClr val="tx1"/>
              </a:solidFill>
            </a:endParaRPr>
          </a:p>
          <a:p>
            <a:endParaRPr lang="ru-RU" sz="1200" b="1" dirty="0" smtClean="0">
              <a:solidFill>
                <a:schemeClr val="tx1"/>
              </a:solidFill>
            </a:endParaRPr>
          </a:p>
          <a:p>
            <a:endParaRPr lang="ru-RU" sz="1200" b="1" dirty="0">
              <a:solidFill>
                <a:schemeClr val="tx1"/>
              </a:solidFill>
            </a:endParaRPr>
          </a:p>
          <a:p>
            <a:endParaRPr lang="ru-RU" sz="1200" b="1" dirty="0" smtClean="0">
              <a:solidFill>
                <a:schemeClr val="tx1"/>
              </a:solidFill>
            </a:endParaRPr>
          </a:p>
          <a:p>
            <a:endParaRPr lang="ru-RU" sz="1200" b="1" dirty="0">
              <a:solidFill>
                <a:schemeClr val="tx1"/>
              </a:solidFill>
            </a:endParaRPr>
          </a:p>
          <a:p>
            <a:endParaRPr lang="ru-RU" sz="1200" b="1" dirty="0" smtClean="0">
              <a:solidFill>
                <a:schemeClr val="tx1"/>
              </a:solidFill>
            </a:endParaRPr>
          </a:p>
          <a:p>
            <a:pPr algn="r"/>
            <a:r>
              <a:rPr lang="ru-RU" sz="1200" b="1" dirty="0" smtClean="0">
                <a:solidFill>
                  <a:schemeClr val="tx1"/>
                </a:solidFill>
                <a:latin typeface="+mj-lt"/>
              </a:rPr>
              <a:t>Выполнил: студент группы 2Г21</a:t>
            </a:r>
          </a:p>
          <a:p>
            <a:pPr algn="r"/>
            <a:r>
              <a:rPr lang="ru-RU" sz="1200" b="1" dirty="0" smtClean="0">
                <a:solidFill>
                  <a:schemeClr val="tx1"/>
                </a:solidFill>
                <a:latin typeface="+mj-lt"/>
              </a:rPr>
              <a:t>Алеев  И. Р.</a:t>
            </a:r>
          </a:p>
          <a:p>
            <a:pPr algn="r"/>
            <a:r>
              <a:rPr lang="ru-RU" sz="1200" b="1" dirty="0" smtClean="0">
                <a:solidFill>
                  <a:schemeClr val="tx1"/>
                </a:solidFill>
                <a:latin typeface="+mj-lt"/>
              </a:rPr>
              <a:t>Поверила: </a:t>
            </a:r>
            <a:r>
              <a:rPr lang="ru-RU" sz="1200" b="1" dirty="0" err="1" smtClean="0">
                <a:solidFill>
                  <a:schemeClr val="tx1"/>
                </a:solidFill>
                <a:latin typeface="+mj-lt"/>
              </a:rPr>
              <a:t>Тарбокова</a:t>
            </a:r>
            <a:r>
              <a:rPr lang="ru-RU" sz="1200" b="1" dirty="0" smtClean="0">
                <a:solidFill>
                  <a:schemeClr val="tx1"/>
                </a:solidFill>
                <a:latin typeface="+mj-lt"/>
              </a:rPr>
              <a:t> Т. В.</a:t>
            </a:r>
          </a:p>
          <a:p>
            <a:endParaRPr lang="ru-RU" sz="1200" b="1" dirty="0" smtClean="0">
              <a:solidFill>
                <a:schemeClr val="tx1"/>
              </a:solidFill>
              <a:latin typeface="+mj-lt"/>
            </a:endParaRPr>
          </a:p>
          <a:p>
            <a:endParaRPr lang="ru-RU" sz="1200" b="1" dirty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Томск 2013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3" descr="D:\ПРЕДМЕТЫ\ГЕОГРАФИЯ\tpu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63888" y="1052736"/>
            <a:ext cx="2109610" cy="18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77072"/>
            <a:ext cx="9144000" cy="27809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000" dirty="0" smtClean="0"/>
              <a:t>ИНТЕГРАЛ - </a:t>
            </a:r>
            <a:r>
              <a:rPr lang="ru-RU" sz="3000" dirty="0"/>
              <a:t>одно из важнейших понятий математики, возникшее в связи с </a:t>
            </a:r>
            <a:r>
              <a:rPr lang="ru-RU" sz="3000" dirty="0" smtClean="0"/>
              <a:t>потребностью отыскивать </a:t>
            </a:r>
            <a:r>
              <a:rPr lang="ru-RU" sz="3000" dirty="0"/>
              <a:t>функции по их производным (например, находить функцию, выражающую путь, пройденный движущейся точкой, по скорости этой точки</a:t>
            </a:r>
            <a:r>
              <a:rPr lang="ru-RU" sz="3000" dirty="0" smtClean="0"/>
              <a:t>), измерять </a:t>
            </a:r>
            <a:r>
              <a:rPr lang="ru-RU" sz="3000" dirty="0"/>
              <a:t>площади, объемы, длины дуг, работу сил за </a:t>
            </a:r>
            <a:r>
              <a:rPr lang="ru-RU" sz="3000" dirty="0" smtClean="0"/>
              <a:t>определенный </a:t>
            </a:r>
            <a:r>
              <a:rPr lang="ru-RU" sz="3000" dirty="0"/>
              <a:t>промежуток времени и т. п. </a:t>
            </a:r>
          </a:p>
        </p:txBody>
      </p:sp>
      <p:sp>
        <p:nvSpPr>
          <p:cNvPr id="1026" name="AutoShape 2" descr="http://t2.gstatic.com/images?q=tbn:ANd9GcS6eoh2re6OmYzn35mTJkfE5zklMt6qBFN-LMtOJX5rt-NNpe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://t1.gstatic.com/images?q=tbn:ANd9GcSExDrVT1ItLKp6WSufE6n6q4sEn6je2V95RCi0Pl_JV2yyTSZ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Administrator\Desktop\342587_html_m27f5c5c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3059832" cy="3035047"/>
          </a:xfrm>
          <a:prstGeom prst="rect">
            <a:avLst/>
          </a:prstGeom>
          <a:noFill/>
        </p:spPr>
      </p:pic>
      <p:pic>
        <p:nvPicPr>
          <p:cNvPr id="1030" name="Picture 6" descr="C:\Users\Administrato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96752"/>
            <a:ext cx="3059832" cy="2678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157192"/>
            <a:ext cx="9144000" cy="17008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     Символ </a:t>
            </a:r>
            <a:r>
              <a:rPr lang="ru-RU" sz="2800" dirty="0"/>
              <a:t>интеграла введен Лейбницем (1675 г.). Этот знак является изменением латинской буквы S (первой буквы слова сумма)</a:t>
            </a:r>
          </a:p>
        </p:txBody>
      </p:sp>
      <p:pic>
        <p:nvPicPr>
          <p:cNvPr id="6146" name="Picture 2" descr="C:\Users\Administrator\Desktop\220px-WPin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196752"/>
            <a:ext cx="2095500" cy="3362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05064"/>
            <a:ext cx="9144000" cy="28529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    Античная </a:t>
            </a:r>
            <a:r>
              <a:rPr lang="ru-RU" sz="2800" dirty="0"/>
              <a:t>математика предвосхитила идеи интегрального исчисления в значительно большей степени, чем дифференциального исчисления. Большую роль при решении таких задач играл исчерпывающий метод, созданный </a:t>
            </a:r>
            <a:r>
              <a:rPr lang="ru-RU" sz="2800" dirty="0" err="1"/>
              <a:t>Евдоксом</a:t>
            </a:r>
            <a:r>
              <a:rPr lang="ru-RU" sz="2800" dirty="0"/>
              <a:t> </a:t>
            </a:r>
            <a:r>
              <a:rPr lang="ru-RU" sz="2800" dirty="0" err="1"/>
              <a:t>Книдским</a:t>
            </a:r>
            <a:r>
              <a:rPr lang="ru-RU" sz="2800" dirty="0"/>
              <a:t> </a:t>
            </a:r>
            <a:r>
              <a:rPr lang="ru-RU" sz="2800" dirty="0" smtClean="0"/>
              <a:t>и </a:t>
            </a:r>
            <a:r>
              <a:rPr lang="ru-RU" sz="2800" dirty="0"/>
              <a:t>широко применявшийся </a:t>
            </a:r>
            <a:r>
              <a:rPr lang="ru-RU" sz="2800" dirty="0" smtClean="0"/>
              <a:t>Архимедом.</a:t>
            </a:r>
            <a:endParaRPr lang="ru-RU" sz="2800" dirty="0"/>
          </a:p>
        </p:txBody>
      </p:sp>
      <p:pic>
        <p:nvPicPr>
          <p:cNvPr id="7170" name="Picture 2" descr="C:\Users\Administrator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0"/>
            <a:ext cx="2952328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77072"/>
            <a:ext cx="9144000" cy="33569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/>
              <a:t>          </a:t>
            </a:r>
            <a:r>
              <a:rPr lang="ru-RU" sz="3000" dirty="0" smtClean="0"/>
              <a:t>Деятельность </a:t>
            </a:r>
            <a:r>
              <a:rPr lang="ru-RU" sz="3000" dirty="0"/>
              <a:t>европейских ученых в это время была еще более скромной. Лишь в XVI и XVII веках развитие естественных наук поставило перед математикой Европы ряд новых задач, в частности задачи на нахождение квадратур (задачи на вычисление площадей фигур), кубатур (задачи на вычисление объемов тел) и определение центров тяжести.</a:t>
            </a:r>
            <a:br>
              <a:rPr lang="ru-RU" sz="3000" dirty="0"/>
            </a:br>
            <a:r>
              <a:rPr lang="ru-RU" sz="3000" dirty="0"/>
              <a:t/>
            </a:r>
            <a:br>
              <a:rPr lang="ru-RU" sz="3000" dirty="0"/>
            </a:br>
            <a:endParaRPr lang="ru-RU" sz="3000" dirty="0"/>
          </a:p>
        </p:txBody>
      </p:sp>
      <p:pic>
        <p:nvPicPr>
          <p:cNvPr id="8194" name="Picture 2" descr="C:\Users\Administrator\Desktop\Geometry_Genoa_Louvre_MRSUP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88640"/>
            <a:ext cx="3168352" cy="3815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3016"/>
            <a:ext cx="9144000" cy="36450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    На </a:t>
            </a:r>
            <a:r>
              <a:rPr lang="ru-RU" sz="2800" dirty="0"/>
              <a:t>такой кажущейся теперь по меньшей мере сомнительной основе </a:t>
            </a:r>
            <a:r>
              <a:rPr lang="ru-RU" sz="2800" dirty="0" smtClean="0"/>
              <a:t>Иоганн </a:t>
            </a:r>
            <a:r>
              <a:rPr lang="ru-RU" sz="2800" dirty="0"/>
              <a:t>Кеплер </a:t>
            </a:r>
            <a:r>
              <a:rPr lang="ru-RU" sz="2800" dirty="0" smtClean="0"/>
              <a:t>в </a:t>
            </a:r>
            <a:r>
              <a:rPr lang="ru-RU" sz="2800" dirty="0"/>
              <a:t>своих сочинениях "Новая астрономия" (1609 г.) и "Стереометрия винных бочек" (1615 г.) правильно вычислил ряд площадей (например площадь фигуры, ограниченной эллипсом) и объемов (тело резалось на бесконечно тонкие пластинки</a:t>
            </a:r>
            <a:r>
              <a:rPr lang="ru-RU" sz="2800" dirty="0" smtClean="0"/>
              <a:t>).</a:t>
            </a:r>
            <a:endParaRPr lang="ru-RU" sz="2800" dirty="0"/>
          </a:p>
        </p:txBody>
      </p:sp>
      <p:pic>
        <p:nvPicPr>
          <p:cNvPr id="9218" name="Picture 2" descr="C:\Users\Administrator\Desktop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908720"/>
            <a:ext cx="1832931" cy="2520280"/>
          </a:xfrm>
          <a:prstGeom prst="rect">
            <a:avLst/>
          </a:prstGeom>
          <a:noFill/>
        </p:spPr>
      </p:pic>
      <p:pic>
        <p:nvPicPr>
          <p:cNvPr id="9219" name="Picture 3" descr="C:\Users\Administrator\Desktop\images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732" y="260648"/>
            <a:ext cx="1837704" cy="3168352"/>
          </a:xfrm>
          <a:prstGeom prst="rect">
            <a:avLst/>
          </a:prstGeom>
          <a:noFill/>
        </p:spPr>
      </p:pic>
      <p:pic>
        <p:nvPicPr>
          <p:cNvPr id="9220" name="Picture 4" descr="C:\Users\Administrator\Desktop\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260648"/>
            <a:ext cx="1765035" cy="32699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21088"/>
            <a:ext cx="9144000" cy="29969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</a:t>
            </a:r>
            <a:r>
              <a:rPr lang="ru-RU" sz="2800" dirty="0" smtClean="0"/>
              <a:t>В </a:t>
            </a:r>
            <a:r>
              <a:rPr lang="ru-RU" sz="2800" dirty="0"/>
              <a:t>XVII веке были сделаны многие открытия, относящиеся к интегральному исчислению. Так, Пьером Ферма уже в 1629 году решил задачу квадратуры любой кривой </a:t>
            </a:r>
            <a:r>
              <a:rPr lang="ru-RU" sz="2800" dirty="0" smtClean="0"/>
              <a:t>(</a:t>
            </a:r>
            <a:r>
              <a:rPr lang="ru-RU" sz="2800" dirty="0"/>
              <a:t>т. е. вывел формулу), и на этой основе решил ряд задач на нахождение центров тяжести.</a:t>
            </a:r>
          </a:p>
        </p:txBody>
      </p:sp>
      <p:pic>
        <p:nvPicPr>
          <p:cNvPr id="10242" name="Picture 2" descr="C:\Users\Administrator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60648"/>
            <a:ext cx="3694712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789040"/>
            <a:ext cx="9144000" cy="30689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/>
              <a:t>        Различные </a:t>
            </a:r>
            <a:r>
              <a:rPr lang="ru-RU" sz="2800" dirty="0"/>
              <a:t>обобщения понятия интеграла уже в начале нашего столетия были предложены французскими математиками </a:t>
            </a:r>
            <a:r>
              <a:rPr lang="ru-RU" sz="2800" dirty="0" smtClean="0"/>
              <a:t>Анри Леоном </a:t>
            </a:r>
            <a:r>
              <a:rPr lang="ru-RU" sz="2800" dirty="0"/>
              <a:t>Лебегом (1875 - 1941 гг.) и </a:t>
            </a:r>
            <a:r>
              <a:rPr lang="ru-RU" sz="2800" dirty="0" err="1" smtClean="0"/>
              <a:t>Арно</a:t>
            </a:r>
            <a:r>
              <a:rPr lang="ru-RU" sz="2800" dirty="0" smtClean="0"/>
              <a:t> Данжуа </a:t>
            </a:r>
            <a:r>
              <a:rPr lang="ru-RU" sz="2800" dirty="0"/>
              <a:t>(1884 - 1974) советским математиком </a:t>
            </a:r>
            <a:r>
              <a:rPr lang="ru-RU" sz="2800" dirty="0" smtClean="0"/>
              <a:t>Александром </a:t>
            </a:r>
            <a:r>
              <a:rPr lang="ru-RU" sz="2800" dirty="0" err="1"/>
              <a:t>Хичиным</a:t>
            </a:r>
            <a:r>
              <a:rPr lang="ru-RU" sz="2800" dirty="0"/>
              <a:t> (1894 -1959 гг.) 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11266" name="Picture 2" descr="C:\Users\Administrato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88640"/>
            <a:ext cx="2114417" cy="2736304"/>
          </a:xfrm>
          <a:prstGeom prst="rect">
            <a:avLst/>
          </a:prstGeom>
          <a:noFill/>
        </p:spPr>
      </p:pic>
      <p:pic>
        <p:nvPicPr>
          <p:cNvPr id="11267" name="Picture 3" descr="C:\Users\Administrator\Desktop\images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836712"/>
            <a:ext cx="2016224" cy="2688299"/>
          </a:xfrm>
          <a:prstGeom prst="rect">
            <a:avLst/>
          </a:prstGeom>
          <a:noFill/>
        </p:spPr>
      </p:pic>
      <p:pic>
        <p:nvPicPr>
          <p:cNvPr id="11268" name="Picture 4" descr="C:\Users\Administrator\Desktop\images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260648"/>
            <a:ext cx="2191598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sz="3600" dirty="0" smtClean="0"/>
              <a:t>Спасибо за внимание!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336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Федеральное  государственное бюджетное образовательное учреждение высшего профессионального образования Национальный исследовательский Томский политехнический университет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 государственное бюджетное образовательное учреждение высшего профессионального образования Национальный исследовательский Томский политехнический университет</dc:title>
  <dc:creator>Admin</dc:creator>
  <cp:lastModifiedBy>Admin</cp:lastModifiedBy>
  <cp:revision>7</cp:revision>
  <dcterms:created xsi:type="dcterms:W3CDTF">2013-04-03T07:32:44Z</dcterms:created>
  <dcterms:modified xsi:type="dcterms:W3CDTF">2013-04-03T08:38:20Z</dcterms:modified>
</cp:coreProperties>
</file>