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1" r:id="rId4"/>
    <p:sldId id="262" r:id="rId5"/>
    <p:sldId id="263" r:id="rId6"/>
    <p:sldId id="264" r:id="rId7"/>
    <p:sldId id="260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8E85-3D5E-47D3-AAA3-04ABDAF6EA69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61650B8-DC00-4491-9041-826B58545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8E85-3D5E-47D3-AAA3-04ABDAF6EA69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50B8-DC00-4491-9041-826B58545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8E85-3D5E-47D3-AAA3-04ABDAF6EA69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1650B8-DC00-4491-9041-826B5854596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8E85-3D5E-47D3-AAA3-04ABDAF6EA69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50B8-DC00-4491-9041-826B58545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8E85-3D5E-47D3-AAA3-04ABDAF6EA69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50B8-DC00-4491-9041-826B58545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8E85-3D5E-47D3-AAA3-04ABDAF6EA69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50B8-DC00-4491-9041-826B58545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8E85-3D5E-47D3-AAA3-04ABDAF6EA69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50B8-DC00-4491-9041-826B58545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8E85-3D5E-47D3-AAA3-04ABDAF6EA69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50B8-DC00-4491-9041-826B5854596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8E85-3D5E-47D3-AAA3-04ABDAF6EA69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61650B8-DC00-4491-9041-826B5854596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8E85-3D5E-47D3-AAA3-04ABDAF6EA69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50B8-DC00-4491-9041-826B58545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8E85-3D5E-47D3-AAA3-04ABDAF6EA69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50B8-DC00-4491-9041-826B58545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26B18E85-3D5E-47D3-AAA3-04ABDAF6EA69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561650B8-DC00-4491-9041-826B5854596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556792"/>
            <a:ext cx="8229600" cy="21602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Применение определенного интеграла для вычисления площадей поверхностей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 algn="r">
              <a:buNone/>
            </a:pPr>
            <a:r>
              <a:rPr lang="ru-RU" sz="1600" dirty="0" smtClean="0"/>
              <a:t>Выполнил: ст.гр.2г21 </a:t>
            </a:r>
            <a:r>
              <a:rPr lang="ru-RU" sz="1600" dirty="0" err="1" smtClean="0"/>
              <a:t>Бучельников</a:t>
            </a:r>
            <a:r>
              <a:rPr lang="ru-RU" sz="1600" dirty="0" smtClean="0"/>
              <a:t> В.С.</a:t>
            </a:r>
          </a:p>
          <a:p>
            <a:pPr marL="0" indent="0" algn="r">
              <a:buNone/>
            </a:pPr>
            <a:r>
              <a:rPr lang="ru-RU" sz="1600" dirty="0" smtClean="0"/>
              <a:t>Руководитель: доц. </a:t>
            </a:r>
            <a:r>
              <a:rPr lang="ru-RU" sz="1600" dirty="0" err="1" smtClean="0"/>
              <a:t>к.п.н</a:t>
            </a:r>
            <a:r>
              <a:rPr lang="ru-RU" sz="1600" dirty="0" smtClean="0"/>
              <a:t>. </a:t>
            </a:r>
            <a:r>
              <a:rPr lang="ru-RU" sz="1600" dirty="0" err="1" smtClean="0"/>
              <a:t>Тарбокова</a:t>
            </a:r>
            <a:r>
              <a:rPr lang="ru-RU" sz="1600" dirty="0" smtClean="0"/>
              <a:t> Т.В.</a:t>
            </a:r>
            <a:endParaRPr lang="en-US" sz="1600" dirty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sz="1800" dirty="0" smtClean="0"/>
          </a:p>
          <a:p>
            <a:pPr marL="0" indent="0" algn="ctr">
              <a:buNone/>
            </a:pPr>
            <a:endParaRPr lang="ru-RU" sz="1800" dirty="0"/>
          </a:p>
          <a:p>
            <a:pPr marL="0" indent="0" algn="ctr">
              <a:buNone/>
            </a:pPr>
            <a:r>
              <a:rPr lang="ru-RU" sz="1800" dirty="0" smtClean="0"/>
              <a:t>Томск-2013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5606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Определенным интегралом от функции y=ƒ (x) в интервале [а ; b ] называется конечный предел соответствующей интегральной суммы при неограниченном увеличении числа разбиений промежутка на части (n     ∞) и стремлении длин всех частичных промежутков к нулю. </a:t>
            </a:r>
          </a:p>
          <a:p>
            <a:pPr marL="0" indent="0">
              <a:buNone/>
            </a:pP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563888" y="3212976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\int\limits^{b}_{a}f(x)dx=\lim\limits_{\Delta x \rightarrow 0}\sum\limits^{n-1}_{i=0}f(\xi_{i})\Delta x_{i}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40141"/>
            <a:ext cx="4322921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50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Площадь поверхности вращения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Поверхность вращения — поверхность, образуемая при вращении вокруг прямой (оси поверхности) произвольной линии (прямой, плоской или пространственной кривой).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0698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9036496" cy="6624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 Пусть кривая АВ задана уравнением y = f (x), а ≤ х ≤ b, и пусть функция y = f (x) неотрицательна и непрерывна вместе со своей первой производной на отрезке [а, b]. Тогда поверхность, образованная вращением кривой АВ вокруг оси ОХ, имеет площадь S, которая может быть вычислена по формуле </a:t>
            </a:r>
          </a:p>
          <a:p>
            <a:pPr marL="0" indent="0">
              <a:buNone/>
            </a:pPr>
            <a:r>
              <a:rPr lang="ru-RU" sz="2400" dirty="0" smtClean="0"/>
              <a:t>Доказательство:  </a:t>
            </a:r>
          </a:p>
          <a:p>
            <a:pPr marL="0" indent="0">
              <a:buNone/>
            </a:pPr>
            <a:r>
              <a:rPr lang="ru-RU" sz="2400" dirty="0" smtClean="0"/>
              <a:t>Разобьем кривую АВ на n частей точками А = А </a:t>
            </a:r>
            <a:r>
              <a:rPr lang="ru-RU" sz="2400" baseline="-25000" dirty="0" smtClean="0"/>
              <a:t>0</a:t>
            </a:r>
            <a:r>
              <a:rPr lang="ru-RU" sz="2400" dirty="0" smtClean="0"/>
              <a:t>, A 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, A </a:t>
            </a:r>
            <a:r>
              <a:rPr lang="ru-RU" sz="2400" baseline="-25000" dirty="0" smtClean="0"/>
              <a:t>2</a:t>
            </a:r>
            <a:r>
              <a:rPr lang="ru-RU" sz="2400" dirty="0" smtClean="0"/>
              <a:t>, …, A </a:t>
            </a:r>
            <a:r>
              <a:rPr lang="ru-RU" sz="2400" baseline="-25000" dirty="0" smtClean="0"/>
              <a:t>i - 1</a:t>
            </a:r>
            <a:r>
              <a:rPr lang="ru-RU" sz="2400" dirty="0" smtClean="0"/>
              <a:t>, A </a:t>
            </a:r>
            <a:r>
              <a:rPr lang="ru-RU" sz="2400" baseline="-25000" dirty="0" smtClean="0"/>
              <a:t>i,</a:t>
            </a:r>
            <a:r>
              <a:rPr lang="ru-RU" sz="2400" dirty="0" smtClean="0"/>
              <a:t> …, </a:t>
            </a:r>
            <a:r>
              <a:rPr lang="ru-RU" sz="2400" dirty="0" err="1" smtClean="0"/>
              <a:t>An</a:t>
            </a:r>
            <a:r>
              <a:rPr lang="ru-RU" sz="2400" dirty="0" smtClean="0"/>
              <a:t> = B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 descr="S=2\pi\int\limits_a^b f(x) \sqrt{1+\left(f'(x)\right)^2}dx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276872"/>
            <a:ext cx="3477260" cy="79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33056"/>
            <a:ext cx="3448829" cy="2590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159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Длину частичной дуги A </a:t>
            </a:r>
            <a:r>
              <a:rPr lang="ru-RU" sz="2400" baseline="-25000" dirty="0" smtClean="0"/>
              <a:t>i</a:t>
            </a:r>
            <a:r>
              <a:rPr lang="ru-RU" sz="2400" dirty="0" smtClean="0"/>
              <a:t> </a:t>
            </a:r>
            <a:r>
              <a:rPr lang="ru-RU" sz="2400" baseline="-25000" dirty="0" smtClean="0"/>
              <a:t>- 1</a:t>
            </a:r>
            <a:r>
              <a:rPr lang="ru-RU" sz="2400" dirty="0" smtClean="0"/>
              <a:t>A</a:t>
            </a:r>
            <a:r>
              <a:rPr lang="ru-RU" sz="2400" baseline="-25000" dirty="0" smtClean="0"/>
              <a:t>i</a:t>
            </a:r>
            <a:r>
              <a:rPr lang="ru-RU" sz="2400" dirty="0" smtClean="0"/>
              <a:t> обозначим через Δ l = l</a:t>
            </a:r>
            <a:r>
              <a:rPr lang="ru-RU" sz="2400" baseline="-25000" dirty="0" smtClean="0"/>
              <a:t> i </a:t>
            </a:r>
            <a:r>
              <a:rPr lang="ru-RU" sz="2400" dirty="0" smtClean="0"/>
              <a:t>− l </a:t>
            </a:r>
            <a:r>
              <a:rPr lang="ru-RU" sz="2400" baseline="-25000" dirty="0" smtClean="0"/>
              <a:t>i - 1 .</a:t>
            </a:r>
          </a:p>
          <a:p>
            <a:pPr marL="0" indent="0">
              <a:buNone/>
            </a:pPr>
            <a:r>
              <a:rPr lang="ru-RU" sz="2400" dirty="0" smtClean="0"/>
              <a:t>Площадь </a:t>
            </a:r>
            <a:r>
              <a:rPr lang="ru-RU" sz="2400" dirty="0" err="1" smtClean="0"/>
              <a:t>Si</a:t>
            </a:r>
            <a:r>
              <a:rPr lang="ru-RU" sz="2400" dirty="0" smtClean="0"/>
              <a:t> боковой поверхности вращения приближенно равной</a:t>
            </a:r>
            <a:r>
              <a:rPr lang="ru-RU" sz="2400" baseline="-25000" dirty="0" smtClean="0"/>
              <a:t> </a:t>
            </a:r>
          </a:p>
          <a:p>
            <a:pPr marL="0" indent="0">
              <a:buNone/>
            </a:pPr>
            <a:r>
              <a:rPr lang="pl-PL" sz="2400" dirty="0" smtClean="0"/>
              <a:t>S </a:t>
            </a:r>
            <a:r>
              <a:rPr lang="pl-PL" sz="2400" baseline="-25000" dirty="0" smtClean="0"/>
              <a:t>i</a:t>
            </a:r>
            <a:r>
              <a:rPr lang="pl-PL" sz="2400" dirty="0" smtClean="0"/>
              <a:t> ≈ 2 π y(ξ </a:t>
            </a:r>
            <a:r>
              <a:rPr lang="pl-PL" sz="2400" baseline="-25000" dirty="0" smtClean="0"/>
              <a:t>i</a:t>
            </a:r>
            <a:r>
              <a:rPr lang="pl-PL" sz="2400" dirty="0" smtClean="0"/>
              <a:t>) Δ l </a:t>
            </a:r>
            <a:r>
              <a:rPr lang="pl-PL" sz="2400" baseline="-25000" dirty="0" smtClean="0"/>
              <a:t>i</a:t>
            </a:r>
            <a:r>
              <a:rPr lang="pl-PL" sz="2400" dirty="0" smtClean="0"/>
              <a:t>.</a:t>
            </a: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 Площадь всей поверхности вращения приближенно равна сумме площадей частичных поверхностей S</a:t>
            </a:r>
            <a:r>
              <a:rPr lang="ru-RU" sz="2400" baseline="-25000" dirty="0" smtClean="0"/>
              <a:t> i </a:t>
            </a:r>
            <a:r>
              <a:rPr lang="ru-RU" sz="2400" dirty="0" smtClean="0"/>
              <a:t>т.е. 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Перейдем в интеграле от переменной L к переменной X</a:t>
            </a:r>
          </a:p>
          <a:p>
            <a:pPr marL="0" indent="0">
              <a:buNone/>
            </a:pPr>
            <a:endParaRPr lang="ru-RU" sz="2400" dirty="0" smtClean="0"/>
          </a:p>
        </p:txBody>
      </p:sp>
      <p:pic>
        <p:nvPicPr>
          <p:cNvPr id="4" name="Рисунок 3" descr="http://glaznev.sibcity.ru/1kurs/integr/htm_3/in_lek11.files/image014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87942"/>
            <a:ext cx="4974679" cy="93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glaznev.sibcity.ru/1kurs/integr/htm_3/in_lek11.files/image022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08" y="5489848"/>
            <a:ext cx="3360873" cy="1368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266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Так как                                 ,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окончательно получим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http://glaznev.sibcity.ru/1kurs/integr/htm_3/in_lek11.files/image024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340768"/>
            <a:ext cx="2854746" cy="924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glaznev.sibcity.ru/1kurs/integr/htm_3/in_lek11.files/image026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501008"/>
            <a:ext cx="3633122" cy="17615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778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Замечание. Если поверхность получается вращением кривой АВ, заданной уравнением х = φ (у), с ≤ у ≤ d вокруг оси </a:t>
            </a:r>
            <a:r>
              <a:rPr lang="ru-RU" dirty="0" err="1" smtClean="0"/>
              <a:t>Оу</a:t>
            </a:r>
            <a:r>
              <a:rPr lang="ru-RU" dirty="0" smtClean="0"/>
              <a:t>, то ее площадь поверхности равна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http://glaznev.sibcity.ru/1kurs/integr/htm_3/in_lek11.files/image028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645024"/>
            <a:ext cx="3960440" cy="15121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375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Площадь поверхности шарового пояса</a:t>
            </a:r>
            <a:endParaRPr lang="ru-RU" sz="3200" dirty="0"/>
          </a:p>
        </p:txBody>
      </p:sp>
      <p:pic>
        <p:nvPicPr>
          <p:cNvPr id="4" name="Объект 3" descr="http://glaznev.sibcity.ru/1kurs/integr/htm_3/in_lek11.files/image030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2448272" cy="194421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275856" y="3210709"/>
            <a:ext cx="50405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Р е ш е н и е</a:t>
            </a:r>
            <a:r>
              <a:rPr lang="ru-RU" sz="2400" dirty="0" smtClean="0"/>
              <a:t>. Поверхность шарового пояса можно рассматривать как поверхность тела, полученного при вращении дуги окружности</a:t>
            </a: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2520280" cy="1879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849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Так как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то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12776"/>
            <a:ext cx="1888281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045410"/>
            <a:ext cx="2483817" cy="119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085184"/>
            <a:ext cx="8704724" cy="949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низ 4"/>
          <p:cNvSpPr/>
          <p:nvPr/>
        </p:nvSpPr>
        <p:spPr>
          <a:xfrm>
            <a:off x="2483768" y="4237548"/>
            <a:ext cx="358340" cy="6316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18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Площадь поверхности, получаемой вращением кривой, заданной </a:t>
            </a:r>
            <a:r>
              <a:rPr lang="ru-RU" sz="3200" dirty="0" err="1" smtClean="0"/>
              <a:t>параметрически</a:t>
            </a:r>
            <a:endParaRPr lang="ru-RU" sz="32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20888"/>
            <a:ext cx="4856177" cy="1193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82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Пример 1</a:t>
            </a:r>
            <a:r>
              <a:rPr lang="ru-RU" dirty="0" smtClean="0"/>
              <a:t>. Вычислить площадь S поверхности, полученной вращением циклоиды x = a*(t − </a:t>
            </a:r>
            <a:r>
              <a:rPr lang="ru-RU" dirty="0" err="1" smtClean="0"/>
              <a:t>sint</a:t>
            </a:r>
            <a:r>
              <a:rPr lang="ru-RU" dirty="0" smtClean="0"/>
              <a:t>), y = a*(1 − </a:t>
            </a:r>
            <a:r>
              <a:rPr lang="ru-RU" dirty="0" err="1" smtClean="0"/>
              <a:t>cost</a:t>
            </a:r>
            <a:r>
              <a:rPr lang="ru-RU" dirty="0" smtClean="0"/>
              <a:t>),                 0 ≤  t ≤ 2π, вокруг оси Ох.</a:t>
            </a:r>
          </a:p>
          <a:p>
            <a:pPr marL="0" indent="0">
              <a:buNone/>
            </a:pPr>
            <a:r>
              <a:rPr lang="ru-RU" dirty="0" smtClean="0"/>
              <a:t>Решение. По формуле имеем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81128"/>
            <a:ext cx="8478385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676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Площадь поверхности, получаемой вращением кривой, заданной в полярной системе координат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400" dirty="0" smtClean="0"/>
              <a:t>Кривая задана в полярных координатах уравнением ρ = ρ(φ), α ≤ φ ≤ β, где ρ(φ) имеет непрерывную производную на [α, β]. Этот случай с помощью формул перехода х = ρ(φ)•</a:t>
            </a:r>
            <a:r>
              <a:rPr lang="ru-RU" sz="2400" dirty="0" err="1" smtClean="0"/>
              <a:t>cos</a:t>
            </a:r>
            <a:r>
              <a:rPr lang="ru-RU" sz="2400" dirty="0" smtClean="0"/>
              <a:t> φ, у = ρ (φ)•</a:t>
            </a:r>
            <a:r>
              <a:rPr lang="ru-RU" sz="2400" dirty="0" err="1" smtClean="0"/>
              <a:t>sin</a:t>
            </a:r>
            <a:r>
              <a:rPr lang="ru-RU" sz="2400" dirty="0" smtClean="0"/>
              <a:t> φ приводится к параметрической форме задания кривой и к формуле площади поверхности.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 descr="http://glaznev.sibcity.ru/1kurs/integr/htm_3/in_lek11.files/image054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76779"/>
            <a:ext cx="4448676" cy="17997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232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Вторая теорема Гульдина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Площадь поверхности тела, образованного вращением дуги кривой вокруг </a:t>
            </a:r>
            <a:r>
              <a:rPr lang="ru-RU" dirty="0" err="1" smtClean="0"/>
              <a:t>непересекающей</a:t>
            </a:r>
            <a:r>
              <a:rPr lang="ru-RU" dirty="0" smtClean="0"/>
              <a:t> её  оси, равна произведению длины дуги кривой l на длину окружности (l=2πd), которую описывает её центр тяжести.</a:t>
            </a:r>
          </a:p>
          <a:p>
            <a:pPr marL="0" indent="0">
              <a:buNone/>
            </a:pPr>
            <a:r>
              <a:rPr lang="ru-RU" dirty="0" err="1" smtClean="0"/>
              <a:t>Fвр</a:t>
            </a:r>
            <a:r>
              <a:rPr lang="ru-RU" dirty="0" smtClean="0"/>
              <a:t>= </a:t>
            </a:r>
            <a:r>
              <a:rPr lang="en-US" i="1" dirty="0" smtClean="0"/>
              <a:t>l </a:t>
            </a:r>
            <a:r>
              <a:rPr lang="ru-RU" dirty="0" smtClean="0"/>
              <a:t>дуги 2 πd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698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4669885" cy="2685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80112" y="1196752"/>
            <a:ext cx="37444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Найти объем и площадь поверхности тора, образованного вращением вокруг оси OY фигуры, ограниченной линией </a:t>
            </a:r>
          </a:p>
          <a:p>
            <a:r>
              <a:rPr lang="ru-RU" sz="2400" dirty="0" smtClean="0"/>
              <a:t>(x-5)2+y2=9.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3725430"/>
            <a:ext cx="1644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</a:t>
            </a:r>
            <a:r>
              <a:rPr lang="ru-RU" dirty="0" smtClean="0"/>
              <a:t>фиг.= </a:t>
            </a:r>
            <a:r>
              <a:rPr lang="el-GR" dirty="0" smtClean="0"/>
              <a:t>π</a:t>
            </a:r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=9</a:t>
            </a:r>
            <a:r>
              <a:rPr lang="el-GR" dirty="0" smtClean="0"/>
              <a:t>π.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4797152"/>
            <a:ext cx="3240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V</a:t>
            </a:r>
            <a:r>
              <a:rPr lang="ru-RU" dirty="0" err="1" smtClean="0"/>
              <a:t>вр</a:t>
            </a:r>
            <a:r>
              <a:rPr lang="ru-RU" dirty="0" smtClean="0"/>
              <a:t> =</a:t>
            </a:r>
            <a:r>
              <a:rPr lang="en-US" dirty="0" smtClean="0"/>
              <a:t>S</a:t>
            </a:r>
            <a:r>
              <a:rPr lang="ru-RU" dirty="0" smtClean="0"/>
              <a:t>фиг. 2 </a:t>
            </a:r>
            <a:r>
              <a:rPr lang="el-GR" dirty="0" smtClean="0"/>
              <a:t>π</a:t>
            </a:r>
            <a:r>
              <a:rPr lang="en-US" dirty="0" smtClean="0"/>
              <a:t>d=9</a:t>
            </a:r>
            <a:r>
              <a:rPr lang="el-GR" dirty="0" smtClean="0"/>
              <a:t>π*2π*5=90π2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1087" y="6052646"/>
            <a:ext cx="335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</a:t>
            </a:r>
            <a:r>
              <a:rPr lang="ru-RU" dirty="0" err="1" smtClean="0"/>
              <a:t>вр</a:t>
            </a:r>
            <a:r>
              <a:rPr lang="ru-RU" dirty="0" smtClean="0"/>
              <a:t>= </a:t>
            </a:r>
            <a:r>
              <a:rPr lang="en-US" dirty="0" smtClean="0"/>
              <a:t>l</a:t>
            </a:r>
            <a:r>
              <a:rPr lang="ru-RU" dirty="0" smtClean="0"/>
              <a:t>дуги 2 </a:t>
            </a:r>
            <a:r>
              <a:rPr lang="el-GR" dirty="0" smtClean="0"/>
              <a:t>π</a:t>
            </a:r>
            <a:r>
              <a:rPr lang="en-US" dirty="0" smtClean="0"/>
              <a:t>d=6 </a:t>
            </a:r>
            <a:r>
              <a:rPr lang="el-GR" dirty="0" smtClean="0"/>
              <a:t>π*2 π*5=60 π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1475656" y="4094762"/>
            <a:ext cx="0" cy="7023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281" y="5301208"/>
            <a:ext cx="15875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738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420888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614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109</TotalTime>
  <Words>536</Words>
  <Application>Microsoft Office PowerPoint</Application>
  <PresentationFormat>Экран (4:3)</PresentationFormat>
  <Paragraphs>57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Главная</vt:lpstr>
      <vt:lpstr>Применение определенного интеграла для вычисления площадей поверхностей</vt:lpstr>
      <vt:lpstr>Презентация PowerPoint</vt:lpstr>
      <vt:lpstr>Площадь поверхности вращения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Площадь поверхности шарового пояса</vt:lpstr>
      <vt:lpstr>Презентация PowerPoint</vt:lpstr>
      <vt:lpstr>Площадь поверхности, получаемой вращением кривой, заданной параметрически</vt:lpstr>
      <vt:lpstr>Презентация PowerPoint</vt:lpstr>
      <vt:lpstr>Площадь поверхности, получаемой вращением кривой, заданной в полярной системе координат</vt:lpstr>
      <vt:lpstr>Вторая теорема Гульдина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</cp:revision>
  <dcterms:created xsi:type="dcterms:W3CDTF">2013-04-03T17:48:24Z</dcterms:created>
  <dcterms:modified xsi:type="dcterms:W3CDTF">2013-04-03T19:38:14Z</dcterms:modified>
</cp:coreProperties>
</file>