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7969-0021-46C1-8470-A6DC9D140013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EC685-9AE0-4F73-B799-3E7B912657A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7969-0021-46C1-8470-A6DC9D140013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EC685-9AE0-4F73-B799-3E7B91265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7969-0021-46C1-8470-A6DC9D140013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EC685-9AE0-4F73-B799-3E7B912657A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7969-0021-46C1-8470-A6DC9D140013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EC685-9AE0-4F73-B799-3E7B91265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7969-0021-46C1-8470-A6DC9D140013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EC685-9AE0-4F73-B799-3E7B91265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7969-0021-46C1-8470-A6DC9D140013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EC685-9AE0-4F73-B799-3E7B91265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7969-0021-46C1-8470-A6DC9D140013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EC685-9AE0-4F73-B799-3E7B91265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7969-0021-46C1-8470-A6DC9D140013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EC685-9AE0-4F73-B799-3E7B912657A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3957969-0021-46C1-8470-A6DC9D140013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64EC685-9AE0-4F73-B799-3E7B912657A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7969-0021-46C1-8470-A6DC9D140013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EC685-9AE0-4F73-B799-3E7B91265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7969-0021-46C1-8470-A6DC9D140013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EC685-9AE0-4F73-B799-3E7B91265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3957969-0021-46C1-8470-A6DC9D140013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64EC685-9AE0-4F73-B799-3E7B912657A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gif"/><Relationship Id="rId7" Type="http://schemas.openxmlformats.org/officeDocument/2006/relationships/image" Target="../media/image14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11" Type="http://schemas.openxmlformats.org/officeDocument/2006/relationships/image" Target="../media/image18.gif"/><Relationship Id="rId5" Type="http://schemas.openxmlformats.org/officeDocument/2006/relationships/image" Target="../media/image12.gif"/><Relationship Id="rId10" Type="http://schemas.openxmlformats.org/officeDocument/2006/relationships/image" Target="../media/image17.gif"/><Relationship Id="rId4" Type="http://schemas.openxmlformats.org/officeDocument/2006/relationships/image" Target="../media/image11.gif"/><Relationship Id="rId9" Type="http://schemas.openxmlformats.org/officeDocument/2006/relationships/image" Target="../media/image1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204864"/>
            <a:ext cx="8077200" cy="16733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Реферат на тему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«Применение определенного интеграла для вычисления длин дуг плоских кривых»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60648"/>
            <a:ext cx="8077200" cy="1499616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Федеральное агентство по образованию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Государственное образовательное учреждение высшего профессионального образования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«НАЦИОНАЛЬНЫЙ ИССЛЕДОВАТЕЛЬСКИЙ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ТОМСКИЙ ПОЛИТЕХНИЧЕСКИЙ УНИВЕРСИТЕТ»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652120" y="3861048"/>
            <a:ext cx="40324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Выполнила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студ. Гр. 2Г21 </a:t>
            </a: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Буханцова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А.К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Проверил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а: кандидат педагогических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Наук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Тарбокова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Т.В.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1960" y="6309320"/>
            <a:ext cx="126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Томск 2013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Вычисление длины дуги плоской кривой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1) Если </a:t>
            </a:r>
            <a:r>
              <a:rPr lang="ru-RU" sz="2800" dirty="0" smtClean="0"/>
              <a:t>функция </a:t>
            </a:r>
            <a:r>
              <a:rPr lang="ru-RU" sz="2800" i="1" dirty="0" err="1" smtClean="0"/>
              <a:t>y</a:t>
            </a:r>
            <a:r>
              <a:rPr lang="ru-RU" sz="2800" i="1" dirty="0" smtClean="0"/>
              <a:t> = </a:t>
            </a:r>
            <a:r>
              <a:rPr lang="ru-RU" sz="2800" i="1" dirty="0" err="1" smtClean="0"/>
              <a:t>f</a:t>
            </a:r>
            <a:r>
              <a:rPr lang="ru-RU" sz="2800" dirty="0" smtClean="0"/>
              <a:t>(</a:t>
            </a:r>
            <a:r>
              <a:rPr lang="ru-RU" sz="2800" i="1" dirty="0" err="1" smtClean="0"/>
              <a:t>x</a:t>
            </a:r>
            <a:r>
              <a:rPr lang="ru-RU" sz="2800" dirty="0" smtClean="0"/>
              <a:t>) непрерывна вместе с её производной </a:t>
            </a:r>
            <a:r>
              <a:rPr lang="ru-RU" sz="2800" i="1" dirty="0" err="1" smtClean="0"/>
              <a:t>f</a:t>
            </a:r>
            <a:r>
              <a:rPr lang="ru-RU" sz="2800" i="1" dirty="0" smtClean="0"/>
              <a:t>'</a:t>
            </a:r>
            <a:r>
              <a:rPr lang="ru-RU" sz="2800" dirty="0" smtClean="0"/>
              <a:t>(</a:t>
            </a:r>
            <a:r>
              <a:rPr lang="ru-RU" sz="2800" i="1" dirty="0" err="1" smtClean="0"/>
              <a:t>x</a:t>
            </a:r>
            <a:r>
              <a:rPr lang="ru-RU" sz="2800" dirty="0" smtClean="0"/>
              <a:t>) на отрезке [</a:t>
            </a:r>
            <a:r>
              <a:rPr lang="ru-RU" sz="2800" i="1" dirty="0" err="1" smtClean="0"/>
              <a:t>a</a:t>
            </a:r>
            <a:r>
              <a:rPr lang="ru-RU" sz="2800" dirty="0" smtClean="0"/>
              <a:t>,</a:t>
            </a:r>
            <a:r>
              <a:rPr lang="ru-RU" sz="2800" i="1" dirty="0" smtClean="0"/>
              <a:t> </a:t>
            </a:r>
            <a:r>
              <a:rPr lang="ru-RU" sz="2800" i="1" dirty="0" err="1" smtClean="0"/>
              <a:t>b</a:t>
            </a:r>
            <a:r>
              <a:rPr lang="ru-RU" sz="2800" dirty="0" smtClean="0"/>
              <a:t>], то длина дуги </a:t>
            </a:r>
            <a:r>
              <a:rPr lang="ru-RU" sz="2800" i="1" dirty="0" smtClean="0"/>
              <a:t>AB</a:t>
            </a:r>
            <a:r>
              <a:rPr lang="ru-RU" sz="2800" dirty="0" smtClean="0"/>
              <a:t>, где </a:t>
            </a:r>
            <a:r>
              <a:rPr lang="ru-RU" sz="2800" i="1" dirty="0" smtClean="0"/>
              <a:t>A</a:t>
            </a:r>
            <a:r>
              <a:rPr lang="ru-RU" sz="2800" dirty="0" smtClean="0"/>
              <a:t>(</a:t>
            </a:r>
            <a:r>
              <a:rPr lang="ru-RU" sz="2800" i="1" dirty="0" err="1" smtClean="0"/>
              <a:t>a</a:t>
            </a:r>
            <a:r>
              <a:rPr lang="ru-RU" sz="2800" dirty="0" err="1" smtClean="0"/>
              <a:t>,</a:t>
            </a:r>
            <a:r>
              <a:rPr lang="ru-RU" sz="2800" i="1" dirty="0" err="1" smtClean="0"/>
              <a:t>f</a:t>
            </a:r>
            <a:r>
              <a:rPr lang="ru-RU" sz="2800" dirty="0" smtClean="0"/>
              <a:t>(</a:t>
            </a:r>
            <a:r>
              <a:rPr lang="ru-RU" sz="2800" i="1" dirty="0" err="1" smtClean="0"/>
              <a:t>a</a:t>
            </a:r>
            <a:r>
              <a:rPr lang="ru-RU" sz="2800" dirty="0" smtClean="0"/>
              <a:t>)), </a:t>
            </a:r>
            <a:r>
              <a:rPr lang="ru-RU" sz="2800" i="1" dirty="0" smtClean="0"/>
              <a:t>B</a:t>
            </a:r>
            <a:r>
              <a:rPr lang="ru-RU" sz="2800" dirty="0" smtClean="0"/>
              <a:t>(</a:t>
            </a:r>
            <a:r>
              <a:rPr lang="ru-RU" sz="2800" i="1" dirty="0" err="1" smtClean="0"/>
              <a:t>b</a:t>
            </a:r>
            <a:r>
              <a:rPr lang="ru-RU" sz="2800" dirty="0" smtClean="0"/>
              <a:t>,</a:t>
            </a:r>
            <a:r>
              <a:rPr lang="ru-RU" sz="2800" i="1" dirty="0" smtClean="0"/>
              <a:t> </a:t>
            </a:r>
            <a:r>
              <a:rPr lang="ru-RU" sz="2800" i="1" dirty="0" err="1" smtClean="0"/>
              <a:t>f</a:t>
            </a:r>
            <a:r>
              <a:rPr lang="ru-RU" sz="2800" dirty="0" smtClean="0"/>
              <a:t>(</a:t>
            </a:r>
            <a:r>
              <a:rPr lang="ru-RU" sz="2800" i="1" dirty="0" err="1" smtClean="0"/>
              <a:t>b</a:t>
            </a:r>
            <a:r>
              <a:rPr lang="ru-RU" sz="2800" dirty="0" smtClean="0"/>
              <a:t>)), выражается </a:t>
            </a:r>
            <a:r>
              <a:rPr lang="ru-RU" sz="2800" dirty="0" smtClean="0"/>
              <a:t>формулой</a:t>
            </a:r>
            <a:endParaRPr lang="ru-RU" dirty="0" smtClean="0"/>
          </a:p>
          <a:p>
            <a:r>
              <a:rPr lang="ru-RU" sz="2800" dirty="0" smtClean="0"/>
              <a:t>Рассмотрим пример :</a:t>
            </a:r>
          </a:p>
          <a:p>
            <a:r>
              <a:rPr lang="ru-RU" sz="2800" dirty="0" smtClean="0"/>
              <a:t>Воспользуемся формулой                                     . Так как</a:t>
            </a:r>
          </a:p>
          <a:p>
            <a:pPr>
              <a:buNone/>
            </a:pPr>
            <a:r>
              <a:rPr lang="ru-RU" sz="2800" dirty="0" smtClean="0"/>
              <a:t>                                                                                                          , </a:t>
            </a:r>
          </a:p>
          <a:p>
            <a:pPr>
              <a:buNone/>
            </a:pPr>
            <a:r>
              <a:rPr lang="ru-RU" sz="2800" dirty="0" smtClean="0"/>
              <a:t>        то</a:t>
            </a:r>
          </a:p>
          <a:p>
            <a:pPr>
              <a:buNone/>
            </a:pPr>
            <a:r>
              <a:rPr lang="ru-RU" sz="2800" dirty="0" smtClean="0"/>
              <a:t>                                                                                                          </a:t>
            </a:r>
          </a:p>
        </p:txBody>
      </p:sp>
      <p:pic>
        <p:nvPicPr>
          <p:cNvPr id="1026" name="Picture 2" descr="C:\Documents and Settings\user\Рабочий стол\image18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3" y="3068960"/>
            <a:ext cx="2736305" cy="706019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image19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645024"/>
            <a:ext cx="2561735" cy="372616"/>
          </a:xfrm>
          <a:prstGeom prst="rect">
            <a:avLst/>
          </a:prstGeom>
          <a:noFill/>
        </p:spPr>
      </p:pic>
      <p:pic>
        <p:nvPicPr>
          <p:cNvPr id="1028" name="Picture 4" descr="C:\Documents and Settings\user\Рабочий стол\image01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3" y="3861048"/>
            <a:ext cx="2406155" cy="792088"/>
          </a:xfrm>
          <a:prstGeom prst="rect">
            <a:avLst/>
          </a:prstGeom>
          <a:noFill/>
        </p:spPr>
      </p:pic>
      <p:pic>
        <p:nvPicPr>
          <p:cNvPr id="1029" name="Picture 5" descr="C:\Documents and Settings\user\Рабочий стол\image203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4509120"/>
            <a:ext cx="1136133" cy="399182"/>
          </a:xfrm>
          <a:prstGeom prst="rect">
            <a:avLst/>
          </a:prstGeom>
          <a:noFill/>
        </p:spPr>
      </p:pic>
      <p:pic>
        <p:nvPicPr>
          <p:cNvPr id="1030" name="Picture 6" descr="C:\Documents and Settings\user\Рабочий стол\image205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4725144"/>
            <a:ext cx="5476036" cy="777006"/>
          </a:xfrm>
          <a:prstGeom prst="rect">
            <a:avLst/>
          </a:prstGeom>
          <a:noFill/>
        </p:spPr>
      </p:pic>
      <p:pic>
        <p:nvPicPr>
          <p:cNvPr id="1031" name="Picture 7" descr="C:\Documents and Settings\user\Рабочий стол\image207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4653136"/>
            <a:ext cx="1872208" cy="811290"/>
          </a:xfrm>
          <a:prstGeom prst="rect">
            <a:avLst/>
          </a:prstGeom>
          <a:noFill/>
        </p:spPr>
      </p:pic>
      <p:pic>
        <p:nvPicPr>
          <p:cNvPr id="1032" name="Picture 8" descr="C:\Documents and Settings\user\Рабочий стол\image209 (1)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63688" y="5373216"/>
            <a:ext cx="2744353" cy="739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2) </a:t>
            </a:r>
            <a:r>
              <a:rPr lang="ru-RU" sz="2800" dirty="0" smtClean="0"/>
              <a:t>Если кривая задана параметрическими уравнениями </a:t>
            </a:r>
            <a:r>
              <a:rPr lang="ru-RU" sz="2800" dirty="0" smtClean="0"/>
              <a:t>                              , где </a:t>
            </a:r>
            <a:r>
              <a:rPr lang="en-US" sz="2800" dirty="0" smtClean="0"/>
              <a:t>x(t), y(t) - </a:t>
            </a:r>
            <a:r>
              <a:rPr lang="ru-RU" sz="2800" dirty="0" smtClean="0"/>
              <a:t>дифференцируемые функции, то длина </a:t>
            </a:r>
            <a:r>
              <a:rPr lang="ru-RU" sz="2800" dirty="0" smtClean="0"/>
              <a:t>дуги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ru-RU" sz="2800" dirty="0" smtClean="0"/>
              <a:t>Рассмотрим пример: </a:t>
            </a:r>
          </a:p>
          <a:p>
            <a:endParaRPr lang="ru-RU" sz="2800" dirty="0" smtClean="0"/>
          </a:p>
          <a:p>
            <a:r>
              <a:rPr lang="ru-RU" sz="2800" dirty="0" smtClean="0"/>
              <a:t>Воспользуемся формулой                                 . Так как</a:t>
            </a:r>
          </a:p>
          <a:p>
            <a:endParaRPr lang="ru-RU" sz="2800" dirty="0"/>
          </a:p>
        </p:txBody>
      </p:sp>
      <p:pic>
        <p:nvPicPr>
          <p:cNvPr id="2050" name="Picture 2" descr="C:\Documents and Settings\user\Рабочий стол\image18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204864"/>
            <a:ext cx="936104" cy="651718"/>
          </a:xfrm>
          <a:prstGeom prst="rect">
            <a:avLst/>
          </a:prstGeom>
          <a:noFill/>
        </p:spPr>
      </p:pic>
      <p:pic>
        <p:nvPicPr>
          <p:cNvPr id="2051" name="Picture 3" descr="C:\Documents and Settings\user\Рабочий стол\image18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420888"/>
            <a:ext cx="1081641" cy="346125"/>
          </a:xfrm>
          <a:prstGeom prst="rect">
            <a:avLst/>
          </a:prstGeom>
          <a:noFill/>
        </p:spPr>
      </p:pic>
      <p:pic>
        <p:nvPicPr>
          <p:cNvPr id="2052" name="Picture 4" descr="C:\Documents and Settings\user\Рабочий стол\image186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3124093"/>
            <a:ext cx="2088232" cy="794875"/>
          </a:xfrm>
          <a:prstGeom prst="rect">
            <a:avLst/>
          </a:prstGeom>
          <a:noFill/>
        </p:spPr>
      </p:pic>
      <p:pic>
        <p:nvPicPr>
          <p:cNvPr id="2053" name="Picture 5" descr="C:\Documents and Settings\user\Рабочий стол\image195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861048"/>
            <a:ext cx="1224136" cy="741901"/>
          </a:xfrm>
          <a:prstGeom prst="rect">
            <a:avLst/>
          </a:prstGeom>
          <a:noFill/>
        </p:spPr>
      </p:pic>
      <p:pic>
        <p:nvPicPr>
          <p:cNvPr id="2054" name="Picture 6" descr="C:\Documents and Settings\user\Рабочий стол\image197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3933056"/>
            <a:ext cx="883443" cy="576692"/>
          </a:xfrm>
          <a:prstGeom prst="rect">
            <a:avLst/>
          </a:prstGeom>
          <a:noFill/>
        </p:spPr>
      </p:pic>
      <p:pic>
        <p:nvPicPr>
          <p:cNvPr id="2055" name="Picture 7" descr="C:\Documents and Settings\user\Рабочий стол\image028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6056" y="4653136"/>
            <a:ext cx="2232248" cy="776435"/>
          </a:xfrm>
          <a:prstGeom prst="rect">
            <a:avLst/>
          </a:prstGeom>
          <a:noFill/>
        </p:spPr>
      </p:pic>
      <p:pic>
        <p:nvPicPr>
          <p:cNvPr id="2056" name="Picture 8" descr="C:\Documents and Settings\user\Рабочий стол\image211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584" y="5373216"/>
            <a:ext cx="1814601" cy="432048"/>
          </a:xfrm>
          <a:prstGeom prst="rect">
            <a:avLst/>
          </a:prstGeom>
          <a:noFill/>
        </p:spPr>
      </p:pic>
      <p:pic>
        <p:nvPicPr>
          <p:cNvPr id="2057" name="Picture 9" descr="C:\Documents and Settings\user\Рабочий стол\image213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27784" y="5373216"/>
            <a:ext cx="1771397" cy="432048"/>
          </a:xfrm>
          <a:prstGeom prst="rect">
            <a:avLst/>
          </a:prstGeom>
          <a:noFill/>
        </p:spPr>
      </p:pic>
      <p:pic>
        <p:nvPicPr>
          <p:cNvPr id="2058" name="Picture 10" descr="C:\Documents and Settings\user\Рабочий стол\image215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5373216"/>
            <a:ext cx="2803619" cy="406743"/>
          </a:xfrm>
          <a:prstGeom prst="rect">
            <a:avLst/>
          </a:prstGeom>
          <a:noFill/>
        </p:spPr>
      </p:pic>
      <p:pic>
        <p:nvPicPr>
          <p:cNvPr id="2059" name="Picture 11" descr="C:\Documents and Settings\user\Рабочий стол\image217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39752" y="5661248"/>
            <a:ext cx="4318375" cy="9612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Если дуга задана в полярных </a:t>
            </a:r>
            <a:r>
              <a:rPr lang="ru-RU" sz="2800" dirty="0" smtClean="0"/>
              <a:t>координатах</a:t>
            </a:r>
          </a:p>
          <a:p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т</a:t>
            </a:r>
            <a:r>
              <a:rPr lang="ru-RU" sz="2800" dirty="0" smtClean="0"/>
              <a:t>о длина дуги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 Рассмотрим пример:               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3074" name="Picture 2" descr="C:\Documents and Settings\user\Рабочий стол\image18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916832"/>
            <a:ext cx="1110784" cy="355451"/>
          </a:xfrm>
          <a:prstGeom prst="rect">
            <a:avLst/>
          </a:prstGeom>
          <a:noFill/>
        </p:spPr>
      </p:pic>
      <p:pic>
        <p:nvPicPr>
          <p:cNvPr id="3075" name="Picture 3" descr="C:\Documents and Settings\user\Рабочий стол\image18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2276872"/>
            <a:ext cx="1243162" cy="372949"/>
          </a:xfrm>
          <a:prstGeom prst="rect">
            <a:avLst/>
          </a:prstGeom>
          <a:noFill/>
        </p:spPr>
      </p:pic>
      <p:pic>
        <p:nvPicPr>
          <p:cNvPr id="3076" name="Picture 4" descr="C:\Documents and Settings\user\Рабочий стол\image19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552378"/>
            <a:ext cx="2808312" cy="759390"/>
          </a:xfrm>
          <a:prstGeom prst="rect">
            <a:avLst/>
          </a:prstGeom>
          <a:noFill/>
        </p:spPr>
      </p:pic>
      <p:pic>
        <p:nvPicPr>
          <p:cNvPr id="3077" name="Picture 5" descr="C:\Documents and Settings\user\Рабочий стол\image219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3933056"/>
            <a:ext cx="5608334" cy="11456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068960"/>
            <a:ext cx="8229600" cy="462560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/>
              <a:t>Благодарю за внимание!</a:t>
            </a:r>
            <a:endParaRPr lang="ru-RU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94</TotalTime>
  <Words>61</Words>
  <Application>Microsoft Office PowerPoint</Application>
  <PresentationFormat>Экран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Модульная</vt:lpstr>
      <vt:lpstr>Реферат на тему «Применение определенного интеграла для вычисления длин дуг плоских кривых»</vt:lpstr>
      <vt:lpstr>Вычисление длины дуги плоской кривой</vt:lpstr>
      <vt:lpstr>Слайд 3</vt:lpstr>
      <vt:lpstr>Слайд 4</vt:lpstr>
      <vt:lpstr>Слайд 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</cp:revision>
  <dcterms:created xsi:type="dcterms:W3CDTF">2013-04-03T04:27:20Z</dcterms:created>
  <dcterms:modified xsi:type="dcterms:W3CDTF">2013-04-03T06:01:50Z</dcterms:modified>
</cp:coreProperties>
</file>