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0"/>
  </p:notesMasterIdLst>
  <p:sldIdLst>
    <p:sldId id="256" r:id="rId2"/>
    <p:sldId id="260" r:id="rId3"/>
    <p:sldId id="261" r:id="rId4"/>
    <p:sldId id="262" r:id="rId5"/>
    <p:sldId id="258" r:id="rId6"/>
    <p:sldId id="259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7A9DD-4A8D-4E7F-A67C-AA1DA17C601C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49E34-7355-4E91-8922-5DD484B290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6511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49E34-7355-4E91-8922-5DD484B2900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4328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49E34-7355-4E91-8922-5DD484B2900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2192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hyperlink" Target="http://ru.wikipedia.org/wiki/%D0%9B%D0%B8%D0%BD%D0%B5%D0%B9%D0%BD%D0%B0%D1%8F_%D0%B0%D0%BB%D0%B3%D0%B5%D0%B1%D1%80%D0%B0" TargetMode="External"/><Relationship Id="rId7" Type="http://schemas.openxmlformats.org/officeDocument/2006/relationships/hyperlink" Target="http://ru.wikipedia.org/wiki/%D0%A8%D0%B2%D0%B5%D0%B9%D1%86%D0%B0%D1%80%D0%B8%D1%8F" TargetMode="External"/><Relationship Id="rId2" Type="http://schemas.openxmlformats.org/officeDocument/2006/relationships/hyperlink" Target="http://ru.wikipedia.org/wiki/%D0%9C%D0%B0%D1%82%D0%B5%D0%BC%D0%B0%D1%82%D0%B8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6%D0%B5%D0%BD%D0%B5%D0%B2%D0%B0" TargetMode="External"/><Relationship Id="rId5" Type="http://schemas.openxmlformats.org/officeDocument/2006/relationships/hyperlink" Target="http://ru.wikipedia.org/wiki/1704" TargetMode="External"/><Relationship Id="rId4" Type="http://schemas.openxmlformats.org/officeDocument/2006/relationships/hyperlink" Target="http://ru.wikipedia.org/wiki/31_%D0%B8%D1%8E%D0%BB%D1%8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7101408"/>
          </a:xfrm>
        </p:spPr>
        <p:txBody>
          <a:bodyPr>
            <a:normAutofit/>
          </a:bodyPr>
          <a:lstStyle/>
          <a:p>
            <a:endParaRPr lang="ru-RU" sz="7200" b="1" dirty="0" smtClean="0"/>
          </a:p>
          <a:p>
            <a:r>
              <a:rPr lang="ru-RU" sz="7200" b="1" dirty="0" err="1" smtClean="0"/>
              <a:t>Габриэль</a:t>
            </a:r>
            <a:r>
              <a:rPr lang="ru-RU" sz="7200" b="1" dirty="0" smtClean="0"/>
              <a:t> </a:t>
            </a:r>
            <a:r>
              <a:rPr lang="ru-RU" sz="7200" b="1" dirty="0" err="1" smtClean="0"/>
              <a:t>Крамер</a:t>
            </a:r>
            <a:r>
              <a:rPr lang="ru-RU" sz="7200" b="1" dirty="0" smtClean="0"/>
              <a:t>.</a:t>
            </a:r>
            <a:endParaRPr lang="ru-RU" sz="7200" b="1" dirty="0"/>
          </a:p>
          <a:p>
            <a:r>
              <a:rPr lang="ru-RU" sz="7200" b="1" dirty="0" smtClean="0"/>
              <a:t>Метод </a:t>
            </a:r>
            <a:r>
              <a:rPr lang="ru-RU" sz="7200" b="1" dirty="0" err="1" smtClean="0"/>
              <a:t>Крамера</a:t>
            </a:r>
            <a:endParaRPr lang="ru-RU" sz="7200" b="1" dirty="0" smtClean="0"/>
          </a:p>
          <a:p>
            <a:r>
              <a:rPr lang="ru-RU" sz="2400" b="1" dirty="0" smtClean="0"/>
              <a:t>                                                                                           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                                                                                          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                                                                                           Выполнили</a:t>
            </a:r>
            <a:r>
              <a:rPr lang="en-US" sz="2400" b="1" dirty="0" smtClean="0"/>
              <a:t>:</a:t>
            </a:r>
            <a:r>
              <a:rPr lang="ru-RU" sz="2400" b="1" dirty="0" smtClean="0"/>
              <a:t> </a:t>
            </a:r>
          </a:p>
          <a:p>
            <a:r>
              <a:rPr lang="ru-RU" sz="2400" b="1" dirty="0" smtClean="0"/>
              <a:t>                                                                       Кривов Алексей гр.1Е31</a:t>
            </a:r>
          </a:p>
          <a:p>
            <a:r>
              <a:rPr lang="ru-RU" sz="2400" b="1" dirty="0" smtClean="0"/>
              <a:t>                                                                       Лаухин Евгений гр.1Е31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193394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6120720"/>
          </a:xfrm>
        </p:spPr>
        <p:txBody>
          <a:bodyPr/>
          <a:lstStyle/>
          <a:p>
            <a:pPr marL="137160" indent="0">
              <a:buNone/>
            </a:pPr>
            <a:r>
              <a:rPr lang="ru-RU" sz="4000" b="1" dirty="0">
                <a:solidFill>
                  <a:schemeClr val="bg1"/>
                </a:solidFill>
              </a:rPr>
              <a:t>Цели работы:</a:t>
            </a:r>
            <a:endParaRPr lang="ru-RU" sz="4000" dirty="0">
              <a:solidFill>
                <a:schemeClr val="bg1"/>
              </a:solidFill>
            </a:endParaRPr>
          </a:p>
          <a:p>
            <a:pPr marL="137160" lvl="0" indent="0">
              <a:buNone/>
            </a:pPr>
            <a:r>
              <a:rPr lang="ru-RU" sz="4000" dirty="0">
                <a:solidFill>
                  <a:schemeClr val="bg1"/>
                </a:solidFill>
              </a:rPr>
              <a:t>Изучить метод </a:t>
            </a:r>
            <a:r>
              <a:rPr lang="ru-RU" sz="4000" dirty="0" err="1">
                <a:solidFill>
                  <a:schemeClr val="bg1"/>
                </a:solidFill>
              </a:rPr>
              <a:t>Крамера</a:t>
            </a:r>
            <a:r>
              <a:rPr lang="ru-RU" sz="4000" dirty="0">
                <a:solidFill>
                  <a:schemeClr val="bg1"/>
                </a:solidFill>
              </a:rPr>
              <a:t> решения систем линейных уравнений.</a:t>
            </a:r>
          </a:p>
          <a:p>
            <a:pPr marL="137160" lvl="0" indent="0">
              <a:buNone/>
            </a:pPr>
            <a:r>
              <a:rPr lang="ru-RU" sz="4000" dirty="0">
                <a:solidFill>
                  <a:schemeClr val="bg1"/>
                </a:solidFill>
              </a:rPr>
              <a:t>Исследовать прикладные возможности метода </a:t>
            </a:r>
            <a:r>
              <a:rPr lang="ru-RU" sz="4000" dirty="0" err="1">
                <a:solidFill>
                  <a:schemeClr val="bg1"/>
                </a:solidFill>
              </a:rPr>
              <a:t>Крамера</a:t>
            </a:r>
            <a:r>
              <a:rPr lang="ru-RU" sz="4000" dirty="0">
                <a:solidFill>
                  <a:schemeClr val="bg1"/>
                </a:solidFill>
              </a:rPr>
              <a:t>.</a:t>
            </a:r>
          </a:p>
          <a:p>
            <a:pPr marL="137160" lvl="0" indent="0">
              <a:buNone/>
            </a:pPr>
            <a:r>
              <a:rPr lang="ru-RU" sz="4000" dirty="0">
                <a:solidFill>
                  <a:schemeClr val="bg1"/>
                </a:solidFill>
              </a:rPr>
              <a:t>Исследовать условия эффективности применения метода </a:t>
            </a:r>
            <a:r>
              <a:rPr lang="ru-RU" sz="4000" dirty="0" err="1">
                <a:solidFill>
                  <a:schemeClr val="bg1"/>
                </a:solidFill>
              </a:rPr>
              <a:t>Крамера</a:t>
            </a:r>
            <a:r>
              <a:rPr lang="ru-RU" sz="4000" dirty="0">
                <a:solidFill>
                  <a:schemeClr val="bg1"/>
                </a:solidFill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6380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332656"/>
            <a:ext cx="8229600" cy="6048712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ru-RU" sz="3600" b="1" dirty="0">
                <a:solidFill>
                  <a:schemeClr val="bg1"/>
                </a:solidFill>
              </a:rPr>
              <a:t>Предмет </a:t>
            </a:r>
            <a:r>
              <a:rPr lang="ru-RU" sz="3600" b="1" dirty="0" smtClean="0">
                <a:solidFill>
                  <a:schemeClr val="bg1"/>
                </a:solidFill>
              </a:rPr>
              <a:t>исследования:</a:t>
            </a:r>
            <a:endParaRPr lang="ru-RU" sz="3600" dirty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Метод </a:t>
            </a:r>
            <a:r>
              <a:rPr lang="ru-RU" sz="3600" dirty="0" err="1">
                <a:solidFill>
                  <a:schemeClr val="bg1"/>
                </a:solidFill>
              </a:rPr>
              <a:t>Крамера</a:t>
            </a:r>
            <a:endParaRPr lang="ru-RU" sz="3600" dirty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ru-RU" sz="3600" dirty="0">
                <a:solidFill>
                  <a:schemeClr val="bg1"/>
                </a:solidFill>
              </a:rPr>
              <a:t> </a:t>
            </a:r>
          </a:p>
          <a:p>
            <a:pPr marL="137160" indent="0">
              <a:buNone/>
            </a:pPr>
            <a:r>
              <a:rPr lang="ru-RU" sz="3600" b="1" dirty="0">
                <a:solidFill>
                  <a:schemeClr val="bg1"/>
                </a:solidFill>
              </a:rPr>
              <a:t>Объект исследования:</a:t>
            </a:r>
            <a:endParaRPr lang="ru-RU" sz="3600" dirty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ru-RU" sz="3600" dirty="0">
                <a:solidFill>
                  <a:schemeClr val="bg1"/>
                </a:solidFill>
              </a:rPr>
              <a:t>Задачи, решаемые методом </a:t>
            </a:r>
            <a:r>
              <a:rPr lang="ru-RU" sz="3600" dirty="0" err="1">
                <a:solidFill>
                  <a:schemeClr val="bg1"/>
                </a:solidFill>
              </a:rPr>
              <a:t>Крамера</a:t>
            </a:r>
            <a:endParaRPr lang="ru-RU" sz="3600" dirty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ru-RU" sz="3600" b="1" dirty="0">
                <a:solidFill>
                  <a:schemeClr val="bg1"/>
                </a:solidFill>
              </a:rPr>
              <a:t> </a:t>
            </a:r>
            <a:endParaRPr lang="ru-RU" sz="3600" dirty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ru-RU" sz="3600" b="1" dirty="0" smtClean="0">
                <a:solidFill>
                  <a:schemeClr val="bg1"/>
                </a:solidFill>
              </a:rPr>
              <a:t>Гипотеза:</a:t>
            </a:r>
            <a:endParaRPr lang="ru-RU" sz="3600" dirty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 </a:t>
            </a:r>
            <a:r>
              <a:rPr lang="ru-RU" sz="3600" dirty="0">
                <a:solidFill>
                  <a:schemeClr val="bg1"/>
                </a:solidFill>
              </a:rPr>
              <a:t>Метод </a:t>
            </a:r>
            <a:r>
              <a:rPr lang="ru-RU" sz="3600" dirty="0" err="1">
                <a:solidFill>
                  <a:schemeClr val="bg1"/>
                </a:solidFill>
              </a:rPr>
              <a:t>Крамера</a:t>
            </a:r>
            <a:r>
              <a:rPr lang="ru-RU" sz="3600" dirty="0">
                <a:solidFill>
                  <a:schemeClr val="bg1"/>
                </a:solidFill>
              </a:rPr>
              <a:t> является наиболее оптимальным и эффективным методом решения задач </a:t>
            </a:r>
          </a:p>
          <a:p>
            <a:pPr marL="13716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4597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80688"/>
            <a:ext cx="8229600" cy="6077312"/>
          </a:xfrm>
        </p:spPr>
        <p:txBody>
          <a:bodyPr>
            <a:normAutofit fontScale="92500" lnSpcReduction="20000"/>
          </a:bodyPr>
          <a:lstStyle/>
          <a:p>
            <a:pPr marL="137160" indent="0">
              <a:buNone/>
            </a:pPr>
            <a:r>
              <a:rPr lang="ru-RU" sz="3000" b="1" dirty="0">
                <a:solidFill>
                  <a:schemeClr val="bg1"/>
                </a:solidFill>
              </a:rPr>
              <a:t>Задачи исследования:</a:t>
            </a:r>
            <a:endParaRPr lang="ru-RU" sz="3000" dirty="0">
              <a:solidFill>
                <a:schemeClr val="bg1"/>
              </a:solidFill>
            </a:endParaRPr>
          </a:p>
          <a:p>
            <a:pPr marL="137160" lvl="0" indent="0">
              <a:buNone/>
            </a:pPr>
            <a:r>
              <a:rPr lang="ru-RU" sz="3000" dirty="0" smtClean="0">
                <a:solidFill>
                  <a:schemeClr val="bg1"/>
                </a:solidFill>
              </a:rPr>
              <a:t>1. Обобщить </a:t>
            </a:r>
            <a:r>
              <a:rPr lang="ru-RU" sz="3000" dirty="0">
                <a:solidFill>
                  <a:schemeClr val="bg1"/>
                </a:solidFill>
              </a:rPr>
              <a:t>теоретические знания и практические умения решать системы линейных уравнений.</a:t>
            </a:r>
          </a:p>
          <a:p>
            <a:pPr marL="137160" lvl="0" indent="0">
              <a:buNone/>
            </a:pPr>
            <a:r>
              <a:rPr lang="ru-RU" sz="3000" dirty="0" smtClean="0">
                <a:solidFill>
                  <a:schemeClr val="bg1"/>
                </a:solidFill>
              </a:rPr>
              <a:t>2. Познакомится </a:t>
            </a:r>
            <a:r>
              <a:rPr lang="ru-RU" sz="3000" dirty="0">
                <a:solidFill>
                  <a:schemeClr val="bg1"/>
                </a:solidFill>
              </a:rPr>
              <a:t>с матричным способом записи систем линейных уравнений как наиболее экономичным.</a:t>
            </a:r>
          </a:p>
          <a:p>
            <a:pPr marL="137160" lvl="0" indent="0">
              <a:buNone/>
            </a:pPr>
            <a:r>
              <a:rPr lang="ru-RU" sz="3000" dirty="0" smtClean="0">
                <a:solidFill>
                  <a:schemeClr val="bg1"/>
                </a:solidFill>
              </a:rPr>
              <a:t>3. Познакомиться </a:t>
            </a:r>
            <a:r>
              <a:rPr lang="ru-RU" sz="3000" dirty="0">
                <a:solidFill>
                  <a:schemeClr val="bg1"/>
                </a:solidFill>
              </a:rPr>
              <a:t>с понятием определитель и научится вычислять значения определителей 2-ого и 3-его порядка.</a:t>
            </a:r>
          </a:p>
          <a:p>
            <a:pPr marL="137160" lvl="0" indent="0">
              <a:buNone/>
            </a:pPr>
            <a:r>
              <a:rPr lang="ru-RU" sz="3000" dirty="0" smtClean="0">
                <a:solidFill>
                  <a:schemeClr val="bg1"/>
                </a:solidFill>
              </a:rPr>
              <a:t>4. Изучить </a:t>
            </a:r>
            <a:r>
              <a:rPr lang="ru-RU" sz="3000" dirty="0">
                <a:solidFill>
                  <a:schemeClr val="bg1"/>
                </a:solidFill>
              </a:rPr>
              <a:t>метод </a:t>
            </a:r>
            <a:r>
              <a:rPr lang="ru-RU" sz="3000" dirty="0" err="1">
                <a:solidFill>
                  <a:schemeClr val="bg1"/>
                </a:solidFill>
              </a:rPr>
              <a:t>Крамера</a:t>
            </a:r>
            <a:r>
              <a:rPr lang="ru-RU" sz="3000" dirty="0">
                <a:solidFill>
                  <a:schemeClr val="bg1"/>
                </a:solidFill>
              </a:rPr>
              <a:t> для решения систем линейных уравнений.</a:t>
            </a:r>
          </a:p>
          <a:p>
            <a:pPr marL="137160" lvl="0" indent="0">
              <a:buNone/>
            </a:pPr>
            <a:r>
              <a:rPr lang="ru-RU" sz="3000" dirty="0" smtClean="0">
                <a:solidFill>
                  <a:schemeClr val="bg1"/>
                </a:solidFill>
              </a:rPr>
              <a:t>5. Определить </a:t>
            </a:r>
            <a:r>
              <a:rPr lang="ru-RU" sz="3000" dirty="0">
                <a:solidFill>
                  <a:schemeClr val="bg1"/>
                </a:solidFill>
              </a:rPr>
              <a:t>условия оптимальности применения метода </a:t>
            </a:r>
            <a:r>
              <a:rPr lang="ru-RU" sz="3000" dirty="0" err="1">
                <a:solidFill>
                  <a:schemeClr val="bg1"/>
                </a:solidFill>
              </a:rPr>
              <a:t>Крамера</a:t>
            </a:r>
            <a:r>
              <a:rPr lang="ru-RU" sz="3000" dirty="0">
                <a:solidFill>
                  <a:schemeClr val="bg1"/>
                </a:solidFill>
              </a:rPr>
              <a:t>.</a:t>
            </a:r>
          </a:p>
          <a:p>
            <a:pPr marL="137160" indent="0">
              <a:buNone/>
            </a:pPr>
            <a:r>
              <a:rPr lang="ru-RU" sz="3000" dirty="0"/>
              <a:t> </a:t>
            </a:r>
          </a:p>
          <a:p>
            <a:pPr marL="137160" indent="0">
              <a:buNone/>
            </a:pPr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5001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46673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effectLst/>
                <a:latin typeface="Arial Black" pitchFamily="34" charset="0"/>
              </a:rPr>
              <a:t>Метод </a:t>
            </a:r>
            <a:r>
              <a:rPr lang="ru-RU" sz="3200" dirty="0" err="1">
                <a:solidFill>
                  <a:schemeClr val="bg1"/>
                </a:solidFill>
                <a:effectLst/>
                <a:latin typeface="Arial Black" pitchFamily="34" charset="0"/>
              </a:rPr>
              <a:t>Крамера</a:t>
            </a:r>
            <a:r>
              <a:rPr lang="ru-RU" sz="3200" dirty="0">
                <a:solidFill>
                  <a:schemeClr val="bg1"/>
                </a:solidFill>
                <a:effectLst/>
                <a:latin typeface="Arial Black" pitchFamily="34" charset="0"/>
              </a:rPr>
              <a:t> (правило </a:t>
            </a:r>
            <a:r>
              <a:rPr lang="ru-RU" sz="3200" dirty="0" err="1">
                <a:solidFill>
                  <a:schemeClr val="bg1"/>
                </a:solidFill>
                <a:effectLst/>
                <a:latin typeface="Arial Black" pitchFamily="34" charset="0"/>
              </a:rPr>
              <a:t>Крамера</a:t>
            </a:r>
            <a:r>
              <a:rPr lang="ru-RU" sz="3200" dirty="0">
                <a:solidFill>
                  <a:schemeClr val="bg1"/>
                </a:solidFill>
                <a:effectLst/>
                <a:latin typeface="Arial Black" pitchFamily="34" charset="0"/>
              </a:rPr>
              <a:t>) — способ решения квадратных </a:t>
            </a:r>
            <a:r>
              <a:rPr lang="ru-RU" sz="3200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систем </a:t>
            </a:r>
            <a:r>
              <a:rPr lang="ru-RU" sz="3200" dirty="0">
                <a:solidFill>
                  <a:schemeClr val="bg1"/>
                </a:solidFill>
                <a:effectLst/>
                <a:latin typeface="Arial Black" pitchFamily="34" charset="0"/>
              </a:rPr>
              <a:t>линейных алгебраических уравнений с ненулевым определителем основной матрицы (причём для таких уравнений решение существует </a:t>
            </a:r>
            <a:r>
              <a:rPr lang="ru-RU" sz="3200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и оно </a:t>
            </a:r>
            <a:r>
              <a:rPr lang="ru-RU" sz="3200" dirty="0">
                <a:solidFill>
                  <a:schemeClr val="bg1"/>
                </a:solidFill>
                <a:effectLst/>
                <a:latin typeface="Arial Black" pitchFamily="34" charset="0"/>
              </a:rPr>
              <a:t>единственно). Назван по имени Габриэля </a:t>
            </a:r>
            <a:r>
              <a:rPr lang="ru-RU" sz="3200" dirty="0" err="1">
                <a:solidFill>
                  <a:schemeClr val="bg1"/>
                </a:solidFill>
                <a:effectLst/>
                <a:latin typeface="Arial Black" pitchFamily="34" charset="0"/>
              </a:rPr>
              <a:t>Крамера</a:t>
            </a:r>
            <a:r>
              <a:rPr lang="ru-RU" sz="3200" dirty="0">
                <a:solidFill>
                  <a:schemeClr val="bg1"/>
                </a:solidFill>
                <a:effectLst/>
                <a:latin typeface="Arial Black" pitchFamily="34" charset="0"/>
              </a:rPr>
              <a:t> (1704–1752), придумавшего метод.</a:t>
            </a:r>
            <a:br>
              <a:rPr lang="ru-RU" sz="3200" dirty="0">
                <a:solidFill>
                  <a:schemeClr val="bg1"/>
                </a:solidFill>
                <a:effectLst/>
                <a:latin typeface="Arial Black" pitchFamily="34" charset="0"/>
              </a:rPr>
            </a:br>
            <a:endParaRPr lang="ru-RU" sz="3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291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4572000" cy="6120680"/>
          </a:xfrm>
        </p:spPr>
        <p:txBody>
          <a:bodyPr>
            <a:noAutofit/>
          </a:bodyPr>
          <a:lstStyle/>
          <a:p>
            <a:r>
              <a:rPr lang="ru-RU" sz="3200" dirty="0" err="1">
                <a:solidFill>
                  <a:schemeClr val="bg1"/>
                </a:solidFill>
                <a:effectLst/>
                <a:latin typeface="+mn-lt"/>
              </a:rPr>
              <a:t>Габриэ́ль</a:t>
            </a:r>
            <a:r>
              <a:rPr lang="ru-RU" sz="320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+mn-lt"/>
              </a:rPr>
              <a:t>Кра́мер</a:t>
            </a:r>
            <a:r>
              <a:rPr lang="ru-RU" sz="3200" dirty="0">
                <a:solidFill>
                  <a:schemeClr val="bg1"/>
                </a:solidFill>
                <a:effectLst/>
                <a:latin typeface="+mn-lt"/>
              </a:rPr>
              <a:t>- швейцарский </a:t>
            </a:r>
            <a:r>
              <a:rPr lang="ru-RU" sz="3200" dirty="0">
                <a:solidFill>
                  <a:schemeClr val="bg1"/>
                </a:solidFill>
                <a:effectLst/>
                <a:latin typeface="+mn-lt"/>
                <a:hlinkClick r:id="rId2" tooltip="Математик"/>
              </a:rPr>
              <a:t>математик</a:t>
            </a:r>
            <a:r>
              <a:rPr lang="ru-RU" sz="3200" dirty="0">
                <a:solidFill>
                  <a:schemeClr val="bg1"/>
                </a:solidFill>
                <a:effectLst/>
                <a:latin typeface="+mn-lt"/>
              </a:rPr>
              <a:t>, </a:t>
            </a:r>
            <a:r>
              <a:rPr lang="ru-RU" sz="3200" dirty="0" smtClean="0">
                <a:solidFill>
                  <a:schemeClr val="bg1"/>
                </a:solidFill>
                <a:effectLst/>
                <a:latin typeface="+mn-lt"/>
              </a:rPr>
              <a:t>один </a:t>
            </a:r>
            <a:r>
              <a:rPr lang="ru-RU" sz="3200" dirty="0">
                <a:solidFill>
                  <a:schemeClr val="bg1"/>
                </a:solidFill>
                <a:effectLst/>
                <a:latin typeface="+mn-lt"/>
              </a:rPr>
              <a:t>из создателей </a:t>
            </a:r>
            <a:r>
              <a:rPr lang="ru-RU" sz="3200" u="sng" dirty="0">
                <a:solidFill>
                  <a:schemeClr val="bg1"/>
                </a:solidFill>
                <a:effectLst/>
                <a:latin typeface="+mn-lt"/>
                <a:hlinkClick r:id="rId3" tooltip="Линейная алгебра"/>
              </a:rPr>
              <a:t>линейной </a:t>
            </a:r>
            <a:r>
              <a:rPr lang="ru-RU" sz="3200" u="sng" dirty="0" smtClean="0">
                <a:solidFill>
                  <a:schemeClr val="bg1"/>
                </a:solidFill>
                <a:effectLst/>
                <a:latin typeface="+mn-lt"/>
                <a:hlinkClick r:id="rId3" tooltip="Линейная алгебра"/>
              </a:rPr>
              <a:t>алгебры</a:t>
            </a:r>
            <a:r>
              <a:rPr lang="ru-RU" sz="3200" u="sng" dirty="0" smtClean="0">
                <a:solidFill>
                  <a:schemeClr val="bg1"/>
                </a:solidFill>
                <a:effectLst/>
                <a:latin typeface="+mn-lt"/>
              </a:rPr>
              <a:t>. </a:t>
            </a:r>
            <a:r>
              <a:rPr lang="ru-RU" sz="3200" u="sng" dirty="0">
                <a:solidFill>
                  <a:schemeClr val="bg1"/>
                </a:solidFill>
                <a:effectLst/>
                <a:latin typeface="+mn-lt"/>
              </a:rPr>
              <a:t>В честь </a:t>
            </a:r>
            <a:r>
              <a:rPr lang="ru-RU" sz="3200" dirty="0" err="1" smtClean="0">
                <a:solidFill>
                  <a:schemeClr val="bg1"/>
                </a:solidFill>
                <a:effectLst/>
                <a:latin typeface="+mn-lt"/>
              </a:rPr>
              <a:t>Габриэ́ля</a:t>
            </a:r>
            <a:r>
              <a:rPr lang="ru-RU" sz="3200" dirty="0" smtClean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effectLst/>
                <a:latin typeface="+mn-lt"/>
              </a:rPr>
              <a:t>Кра́мера</a:t>
            </a:r>
            <a:r>
              <a:rPr lang="ru-RU" sz="3200" dirty="0" smtClean="0">
                <a:solidFill>
                  <a:schemeClr val="bg1"/>
                </a:solidFill>
                <a:effectLst/>
                <a:latin typeface="+mn-lt"/>
              </a:rPr>
              <a:t> и </a:t>
            </a:r>
            <a:r>
              <a:rPr lang="ru-RU" sz="3200" dirty="0">
                <a:solidFill>
                  <a:schemeClr val="bg1"/>
                </a:solidFill>
                <a:effectLst/>
                <a:latin typeface="+mn-lt"/>
              </a:rPr>
              <a:t>был назван этот </a:t>
            </a:r>
            <a:r>
              <a:rPr lang="ru-RU" sz="3200" dirty="0" smtClean="0">
                <a:solidFill>
                  <a:schemeClr val="bg1"/>
                </a:solidFill>
                <a:effectLst/>
                <a:latin typeface="+mn-lt"/>
              </a:rPr>
              <a:t>метод.</a:t>
            </a:r>
            <a:r>
              <a:rPr lang="ru-RU" sz="3200" dirty="0">
                <a:solidFill>
                  <a:schemeClr val="bg1"/>
                </a:solidFill>
                <a:effectLst/>
                <a:latin typeface="+mn-lt"/>
              </a:rPr>
              <a:t/>
            </a:r>
            <a:br>
              <a:rPr lang="ru-RU" sz="3200" dirty="0">
                <a:solidFill>
                  <a:schemeClr val="bg1"/>
                </a:solidFill>
                <a:effectLst/>
                <a:latin typeface="+mn-lt"/>
              </a:rPr>
            </a:br>
            <a:endParaRPr lang="ru-RU" sz="3200" dirty="0"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39952" y="5201816"/>
            <a:ext cx="5004048" cy="1656184"/>
          </a:xfrm>
        </p:spPr>
        <p:txBody>
          <a:bodyPr/>
          <a:lstStyle/>
          <a:p>
            <a:pPr marL="13716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Родился: </a:t>
            </a:r>
            <a:r>
              <a:rPr lang="ru-RU" dirty="0">
                <a:solidFill>
                  <a:schemeClr val="bg1"/>
                </a:solidFill>
                <a:hlinkClick r:id="rId4" tooltip="31 июля"/>
              </a:rPr>
              <a:t>31 июля</a:t>
            </a:r>
            <a:r>
              <a:rPr lang="ru-RU" dirty="0">
                <a:solidFill>
                  <a:schemeClr val="bg1"/>
                </a:solidFill>
              </a:rPr>
              <a:t> </a:t>
            </a:r>
            <a:r>
              <a:rPr lang="ru-RU" dirty="0" smtClean="0">
                <a:solidFill>
                  <a:schemeClr val="bg1"/>
                </a:solidFill>
                <a:hlinkClick r:id="rId5" tooltip="1704"/>
              </a:rPr>
              <a:t>1704</a:t>
            </a:r>
            <a:endParaRPr lang="ru-RU" dirty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В городе:</a:t>
            </a:r>
            <a:r>
              <a:rPr lang="ru-RU" dirty="0">
                <a:solidFill>
                  <a:schemeClr val="bg1"/>
                </a:solidFill>
              </a:rPr>
              <a:t> </a:t>
            </a:r>
            <a:r>
              <a:rPr lang="ru-RU" dirty="0">
                <a:solidFill>
                  <a:schemeClr val="bg1"/>
                </a:solidFill>
                <a:hlinkClick r:id="rId6" tooltip="Женева"/>
              </a:rPr>
              <a:t>Женева</a:t>
            </a:r>
            <a:r>
              <a:rPr lang="ru-RU" dirty="0">
                <a:solidFill>
                  <a:schemeClr val="bg1"/>
                </a:solidFill>
              </a:rPr>
              <a:t>, </a:t>
            </a:r>
            <a:r>
              <a:rPr lang="ru-RU" dirty="0">
                <a:solidFill>
                  <a:schemeClr val="bg1"/>
                </a:solidFill>
                <a:hlinkClick r:id="rId7" tooltip="Швейцария"/>
              </a:rPr>
              <a:t>Швейцария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Жека\Desktop\Gabriel_Cramer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6548" cy="457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5760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818"/>
            <a:ext cx="9144000" cy="6850182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ru-RU" b="1" dirty="0" smtClean="0">
                <a:solidFill>
                  <a:schemeClr val="bg1"/>
                </a:solidFill>
              </a:rPr>
              <a:t>    Заключение</a:t>
            </a:r>
            <a:r>
              <a:rPr lang="ru-RU" b="1" dirty="0">
                <a:solidFill>
                  <a:schemeClr val="bg1"/>
                </a:solidFill>
              </a:rPr>
              <a:t>  </a:t>
            </a:r>
            <a:endParaRPr lang="ru-RU" dirty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ru-RU" b="1" dirty="0" smtClean="0">
                <a:solidFill>
                  <a:schemeClr val="bg1"/>
                </a:solidFill>
              </a:rPr>
              <a:t>Метод </a:t>
            </a:r>
            <a:r>
              <a:rPr lang="ru-RU" b="1" dirty="0" err="1">
                <a:solidFill>
                  <a:schemeClr val="bg1"/>
                </a:solidFill>
              </a:rPr>
              <a:t>Крамера</a:t>
            </a:r>
            <a:r>
              <a:rPr lang="ru-RU" b="1" dirty="0">
                <a:solidFill>
                  <a:schemeClr val="bg1"/>
                </a:solidFill>
              </a:rPr>
              <a:t> эффективно применять при:</a:t>
            </a:r>
            <a:endParaRPr lang="ru-RU" dirty="0">
              <a:solidFill>
                <a:schemeClr val="bg1"/>
              </a:solidFill>
            </a:endParaRPr>
          </a:p>
          <a:p>
            <a:pPr marL="137160" lv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1 Решении </a:t>
            </a:r>
            <a:r>
              <a:rPr lang="ru-RU" dirty="0">
                <a:solidFill>
                  <a:schemeClr val="bg1"/>
                </a:solidFill>
              </a:rPr>
              <a:t>линейных систем 2-ого и 3-его порядка</a:t>
            </a:r>
          </a:p>
          <a:p>
            <a:pPr marL="137160" lv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2 Исследовании </a:t>
            </a:r>
            <a:r>
              <a:rPr lang="ru-RU" dirty="0">
                <a:solidFill>
                  <a:schemeClr val="bg1"/>
                </a:solidFill>
              </a:rPr>
              <a:t>линейных систем в соответствии с определенными условиями</a:t>
            </a:r>
          </a:p>
          <a:p>
            <a:pPr marL="137160" lv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3 Решении </a:t>
            </a:r>
            <a:r>
              <a:rPr lang="ru-RU" dirty="0">
                <a:solidFill>
                  <a:schemeClr val="bg1"/>
                </a:solidFill>
              </a:rPr>
              <a:t>линейных систем в общем виде</a:t>
            </a:r>
          </a:p>
          <a:p>
            <a:pPr marL="137160" indent="0">
              <a:buNone/>
            </a:pPr>
            <a:r>
              <a:rPr lang="ru-RU" dirty="0">
                <a:solidFill>
                  <a:schemeClr val="bg1"/>
                </a:solidFill>
              </a:rPr>
              <a:t> </a:t>
            </a:r>
          </a:p>
          <a:p>
            <a:pPr marL="137160" indent="0">
              <a:buNone/>
            </a:pPr>
            <a:r>
              <a:rPr lang="ru-RU" b="1" dirty="0">
                <a:solidFill>
                  <a:schemeClr val="bg1"/>
                </a:solidFill>
              </a:rPr>
              <a:t>Практическая значимость работы</a:t>
            </a:r>
            <a:endParaRPr lang="ru-RU" dirty="0">
              <a:solidFill>
                <a:schemeClr val="bg1"/>
              </a:solidFill>
            </a:endParaRPr>
          </a:p>
          <a:p>
            <a:pPr marL="137160" lv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1 Освоен </a:t>
            </a:r>
            <a:r>
              <a:rPr lang="ru-RU" dirty="0">
                <a:solidFill>
                  <a:schemeClr val="bg1"/>
                </a:solidFill>
              </a:rPr>
              <a:t>еще один метод решения систем линейных уравнений</a:t>
            </a:r>
          </a:p>
          <a:p>
            <a:pPr marL="137160" lv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2 Продемонстрированы </a:t>
            </a:r>
            <a:r>
              <a:rPr lang="ru-RU" dirty="0">
                <a:solidFill>
                  <a:schemeClr val="bg1"/>
                </a:solidFill>
              </a:rPr>
              <a:t>практические возможности метода при решении задач</a:t>
            </a:r>
          </a:p>
          <a:p>
            <a:pPr marL="137160" indent="0">
              <a:buNone/>
            </a:pPr>
            <a:r>
              <a:rPr lang="ru-RU" dirty="0">
                <a:solidFill>
                  <a:schemeClr val="bg1"/>
                </a:solidFill>
              </a:rPr>
              <a:t> 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4803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348880"/>
            <a:ext cx="8229600" cy="2232248"/>
          </a:xfrm>
        </p:spPr>
        <p:txBody>
          <a:bodyPr>
            <a:noAutofit/>
          </a:bodyPr>
          <a:lstStyle/>
          <a:p>
            <a:r>
              <a:rPr lang="ru-RU" sz="7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7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56076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422</TotalTime>
  <Words>139</Words>
  <Application>Microsoft Office PowerPoint</Application>
  <PresentationFormat>Экран (4:3)</PresentationFormat>
  <Paragraphs>45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Слайд 1</vt:lpstr>
      <vt:lpstr>Слайд 2</vt:lpstr>
      <vt:lpstr>Слайд 3</vt:lpstr>
      <vt:lpstr>Слайд 4</vt:lpstr>
      <vt:lpstr>Метод Крамера (правило Крамера) — способ решения квадратных систем линейных алгебраических уравнений с ненулевым определителем основной матрицы (причём для таких уравнений решение существует и оно единственно). Назван по имени Габриэля Крамера (1704–1752), придумавшего метод. </vt:lpstr>
      <vt:lpstr>Габриэ́ль Кра́мер- швейцарский математик, один из создателей линейной алгебры. В честь Габриэ́ля Кра́мера и был назван этот метод. </vt:lpstr>
      <vt:lpstr>Слайд 7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Жека</dc:creator>
  <cp:lastModifiedBy>Алексей</cp:lastModifiedBy>
  <cp:revision>26</cp:revision>
  <dcterms:created xsi:type="dcterms:W3CDTF">2013-10-30T10:47:22Z</dcterms:created>
  <dcterms:modified xsi:type="dcterms:W3CDTF">2013-10-31T17:49:45Z</dcterms:modified>
</cp:coreProperties>
</file>