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Диаграмма         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Эйлера-венна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419600"/>
            <a:ext cx="6781800" cy="2057400"/>
          </a:xfrm>
        </p:spPr>
        <p:txBody>
          <a:bodyPr/>
          <a:lstStyle/>
          <a:p>
            <a:pPr algn="r"/>
            <a:r>
              <a:rPr lang="ru-RU" dirty="0" smtClean="0"/>
              <a:t>Выполнила студентка</a:t>
            </a:r>
          </a:p>
          <a:p>
            <a:pPr algn="r"/>
            <a:r>
              <a:rPr lang="ru-RU" dirty="0" smtClean="0"/>
              <a:t>Группы 2у00</a:t>
            </a:r>
          </a:p>
          <a:p>
            <a:pPr algn="r"/>
            <a:r>
              <a:rPr lang="ru-RU" dirty="0" smtClean="0"/>
              <a:t>Герасимова Т.О.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истории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8768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    Леонард </a:t>
            </a:r>
            <a:r>
              <a:rPr lang="ru-RU" i="1" dirty="0" smtClean="0"/>
              <a:t>Эйлер</a:t>
            </a:r>
            <a:r>
              <a:rPr lang="ru-RU" dirty="0" smtClean="0"/>
              <a:t> (1707 - 1783, Санкт-Петербург, Российская империя) —математик, механик, </a:t>
            </a:r>
            <a:r>
              <a:rPr lang="ru-RU" dirty="0" smtClean="0"/>
              <a:t>физик</a:t>
            </a:r>
            <a:r>
              <a:rPr lang="ru-RU" dirty="0" smtClean="0"/>
              <a:t>,</a:t>
            </a:r>
            <a:r>
              <a:rPr lang="ru-RU" dirty="0" smtClean="0"/>
              <a:t> внёсший </a:t>
            </a:r>
            <a:r>
              <a:rPr lang="ru-RU" dirty="0" smtClean="0"/>
              <a:t>значительный вклад в развитие математики, а также механики, физики, астрономии и ряда прикладных наук.</a:t>
            </a:r>
            <a:endParaRPr lang="ru-RU" dirty="0"/>
          </a:p>
        </p:txBody>
      </p:sp>
      <p:pic>
        <p:nvPicPr>
          <p:cNvPr id="4" name="Рисунок 3" descr="Leonhard_Euler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600200"/>
            <a:ext cx="3720985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истории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876800" cy="4709160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Джон </a:t>
            </a:r>
            <a:r>
              <a:rPr lang="ru-RU" i="1" dirty="0" smtClean="0"/>
              <a:t>Венн</a:t>
            </a:r>
            <a:r>
              <a:rPr lang="ru-RU" dirty="0" smtClean="0"/>
              <a:t> (1834 - 1923), английский логик. Работал в области логики классов, где создал особый графический аппарат </a:t>
            </a:r>
            <a:r>
              <a:rPr lang="ru-RU" dirty="0" smtClean="0"/>
              <a:t>(диаграммы </a:t>
            </a:r>
            <a:r>
              <a:rPr lang="ru-RU" dirty="0" smtClean="0"/>
              <a:t>Венна), нашедший применение в логико-математической </a:t>
            </a:r>
            <a:r>
              <a:rPr lang="ru-RU" dirty="0" smtClean="0"/>
              <a:t>теории.</a:t>
            </a:r>
            <a:endParaRPr lang="ru-RU" dirty="0"/>
          </a:p>
        </p:txBody>
      </p:sp>
      <p:pic>
        <p:nvPicPr>
          <p:cNvPr id="4" name="Рисунок 3" descr="John_Ven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676400"/>
            <a:ext cx="3733800" cy="45666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Диаграмма Эйлера-Венна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7091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геометрическая </a:t>
            </a:r>
            <a:r>
              <a:rPr lang="ru-RU" dirty="0" smtClean="0"/>
              <a:t>схема, с помощью которой можно изобразить отношения между подмножествами, для наглядного представления.</a:t>
            </a:r>
            <a:endParaRPr lang="ru-RU" dirty="0"/>
          </a:p>
        </p:txBody>
      </p:sp>
      <p:pic>
        <p:nvPicPr>
          <p:cNvPr id="4" name="Рисунок 3" descr="241266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752600"/>
            <a:ext cx="3415800" cy="41578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709160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 Объединением</a:t>
            </a:r>
            <a:r>
              <a:rPr lang="ru-RU" i="1" dirty="0" smtClean="0"/>
              <a:t> </a:t>
            </a:r>
            <a:r>
              <a:rPr lang="ru-RU" dirty="0" smtClean="0"/>
              <a:t>множеств А и В называется множество, состоящее из всех тех элементов, которые принадлежат хотя бы одному из множеств А, В </a:t>
            </a:r>
          </a:p>
        </p:txBody>
      </p:sp>
      <p:pic>
        <p:nvPicPr>
          <p:cNvPr id="1026" name="Рисунок 2" descr="Image"/>
          <p:cNvPicPr>
            <a:picLocks noChangeAspect="1" noChangeArrowheads="1"/>
          </p:cNvPicPr>
          <p:nvPr/>
        </p:nvPicPr>
        <p:blipFill>
          <a:blip r:embed="rId2" cstate="print"/>
          <a:srcRect b="23077"/>
          <a:stretch>
            <a:fillRect/>
          </a:stretch>
        </p:blipFill>
        <p:spPr bwMode="auto">
          <a:xfrm>
            <a:off x="5105400" y="2286000"/>
            <a:ext cx="35771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r>
              <a:rPr lang="ru-RU" dirty="0" smtClean="0"/>
              <a:t> </a:t>
            </a:r>
            <a:r>
              <a:rPr lang="ru-RU" i="1" dirty="0" smtClean="0"/>
              <a:t>Пересечением</a:t>
            </a:r>
            <a:r>
              <a:rPr lang="ru-RU" dirty="0" smtClean="0"/>
              <a:t> множеств А и В называется множество, состоящее из всех тех и только тех элементов, которые принадлежат одновременно как множеству А, так и множеству В 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50" name="Рисунок 3" descr="Image"/>
          <p:cNvPicPr>
            <a:picLocks noChangeAspect="1" noChangeArrowheads="1"/>
          </p:cNvPicPr>
          <p:nvPr/>
        </p:nvPicPr>
        <p:blipFill>
          <a:blip r:embed="rId2" cstate="print"/>
          <a:srcRect b="24390"/>
          <a:stretch>
            <a:fillRect/>
          </a:stretch>
        </p:blipFill>
        <p:spPr bwMode="auto">
          <a:xfrm>
            <a:off x="4953000" y="3200400"/>
            <a:ext cx="35692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3600"/>
            <a:ext cx="7696200" cy="4175760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 Разностью</a:t>
            </a:r>
            <a:r>
              <a:rPr lang="ru-RU" dirty="0" smtClean="0"/>
              <a:t> множеств А и В называется множество всех тех и только тех элементов А, которые не содержатся в В </a:t>
            </a:r>
          </a:p>
          <a:p>
            <a:endParaRPr lang="ru-RU" dirty="0"/>
          </a:p>
        </p:txBody>
      </p:sp>
      <p:pic>
        <p:nvPicPr>
          <p:cNvPr id="3074" name="Рисунок 4" descr="Image"/>
          <p:cNvPicPr>
            <a:picLocks noChangeAspect="1" noChangeArrowheads="1"/>
          </p:cNvPicPr>
          <p:nvPr/>
        </p:nvPicPr>
        <p:blipFill>
          <a:blip r:embed="rId2" cstate="print"/>
          <a:srcRect b="28947"/>
          <a:stretch>
            <a:fillRect/>
          </a:stretch>
        </p:blipFill>
        <p:spPr bwMode="auto">
          <a:xfrm>
            <a:off x="4800600" y="3886200"/>
            <a:ext cx="3830508" cy="263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   Симметрической </a:t>
            </a:r>
            <a:r>
              <a:rPr lang="ru-RU" i="1" dirty="0" smtClean="0"/>
              <a:t>разностью</a:t>
            </a:r>
            <a:r>
              <a:rPr lang="ru-RU" dirty="0" smtClean="0"/>
              <a:t> множеств А и В называется множество элементов этих множеств, которые принадлежат либо только множеству А, либо только множеству </a:t>
            </a:r>
            <a:r>
              <a:rPr lang="ru-RU" dirty="0" smtClean="0"/>
              <a:t>В</a:t>
            </a:r>
            <a:endParaRPr lang="ru-RU" dirty="0" smtClean="0"/>
          </a:p>
        </p:txBody>
      </p:sp>
      <p:pic>
        <p:nvPicPr>
          <p:cNvPr id="4098" name="Рисунок 5" descr="Image"/>
          <p:cNvPicPr>
            <a:picLocks noChangeAspect="1" noChangeArrowheads="1"/>
          </p:cNvPicPr>
          <p:nvPr/>
        </p:nvPicPr>
        <p:blipFill>
          <a:blip r:embed="rId2" cstate="print"/>
          <a:srcRect b="27083"/>
          <a:stretch>
            <a:fillRect/>
          </a:stretch>
        </p:blipFill>
        <p:spPr bwMode="auto">
          <a:xfrm>
            <a:off x="2590800" y="3733800"/>
            <a:ext cx="396327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  Абсолютным </a:t>
            </a:r>
            <a:r>
              <a:rPr lang="ru-RU" i="1" dirty="0" smtClean="0"/>
              <a:t>дополнением</a:t>
            </a:r>
            <a:r>
              <a:rPr lang="ru-RU" dirty="0" smtClean="0"/>
              <a:t> множества А называется множество всех тех элементов, которые не принадлежат множеству </a:t>
            </a:r>
            <a:r>
              <a:rPr lang="ru-RU" dirty="0" smtClean="0"/>
              <a:t>А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122" name="Рисунок 7" descr="Image"/>
          <p:cNvPicPr>
            <a:picLocks noChangeAspect="1" noChangeArrowheads="1"/>
          </p:cNvPicPr>
          <p:nvPr/>
        </p:nvPicPr>
        <p:blipFill>
          <a:blip r:embed="rId2" cstate="print"/>
          <a:srcRect b="30608"/>
          <a:stretch>
            <a:fillRect/>
          </a:stretch>
        </p:blipFill>
        <p:spPr bwMode="auto">
          <a:xfrm>
            <a:off x="2590800" y="3200400"/>
            <a:ext cx="4114800" cy="317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Эти </a:t>
            </a:r>
            <a:r>
              <a:rPr lang="ru-RU" dirty="0" smtClean="0"/>
              <a:t>диаграммы дополняют объединение и пересечение до фундаментального множества </a:t>
            </a:r>
            <a:endParaRPr lang="ru-RU" dirty="0"/>
          </a:p>
        </p:txBody>
      </p:sp>
      <p:pic>
        <p:nvPicPr>
          <p:cNvPr id="6146" name="Рисунок 101" descr="http://sceptic-ratio.narod.ru/ma/dm1-1.files/image00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743200"/>
            <a:ext cx="313230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Рисунок 102" descr="http://sceptic-ratio.narod.ru/ma/dm1-1.files/image0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667000"/>
            <a:ext cx="3286125" cy="1939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62200" y="5105400"/>
            <a:ext cx="472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стрелка Пирса и штрих Шеффера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Простое </a:t>
            </a:r>
            <a:r>
              <a:rPr lang="ru-RU" dirty="0" smtClean="0"/>
              <a:t>построение диаграммы обеспечивает наглядное </a:t>
            </a:r>
            <a:r>
              <a:rPr lang="ru-RU" dirty="0" smtClean="0"/>
              <a:t>изображение, что </a:t>
            </a:r>
            <a:r>
              <a:rPr lang="ru-RU" dirty="0" smtClean="0"/>
              <a:t>позволяет нам иметь наиболее полное представление о задаче и ее </a:t>
            </a:r>
            <a:r>
              <a:rPr lang="ru-RU" dirty="0" smtClean="0"/>
              <a:t>решении.</a:t>
            </a:r>
            <a:endParaRPr lang="ru-RU" dirty="0"/>
          </a:p>
        </p:txBody>
      </p:sp>
      <p:pic>
        <p:nvPicPr>
          <p:cNvPr id="4" name="Рисунок 3" descr="41-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200400"/>
            <a:ext cx="3810000" cy="34004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44962"/>
          </a:xfrm>
        </p:spPr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pic>
        <p:nvPicPr>
          <p:cNvPr id="4" name="Содержимое 3" descr="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91200" y="3429000"/>
            <a:ext cx="3038869" cy="3164013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</TotalTime>
  <Words>93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Диаграмма          Эйлера-венна</vt:lpstr>
      <vt:lpstr>Из истории</vt:lpstr>
      <vt:lpstr>Из истории</vt:lpstr>
      <vt:lpstr>Диаграмма Эйлера-Венна</vt:lpstr>
      <vt:lpstr>Основные операции</vt:lpstr>
      <vt:lpstr>Основные операции</vt:lpstr>
      <vt:lpstr>Основные операции</vt:lpstr>
      <vt:lpstr>Основные операции</vt:lpstr>
      <vt:lpstr>Основные операции</vt:lpstr>
      <vt:lpstr>Основные операции</vt:lpstr>
      <vt:lpstr>Заключение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Диаграмма          Эйлера-венна</dc:title>
  <dc:creator>Танюша</dc:creator>
  <cp:lastModifiedBy>Татьяна</cp:lastModifiedBy>
  <cp:revision>3</cp:revision>
  <dcterms:created xsi:type="dcterms:W3CDTF">2011-11-30T17:46:51Z</dcterms:created>
  <dcterms:modified xsi:type="dcterms:W3CDTF">2011-11-30T18:15:21Z</dcterms:modified>
</cp:coreProperties>
</file>