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1" autoAdjust="0"/>
    <p:restoredTop sz="94660" autoAdjust="0"/>
  </p:normalViewPr>
  <p:slideViewPr>
    <p:cSldViewPr>
      <p:cViewPr varScale="1">
        <p:scale>
          <a:sx n="73" d="100"/>
          <a:sy n="73" d="100"/>
        </p:scale>
        <p:origin x="-130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0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11BF3-C921-435F-BDD0-D7E694560AE4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99F7-944E-4DB1-A033-D70FCFFB04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11BF3-C921-435F-BDD0-D7E694560AE4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99F7-944E-4DB1-A033-D70FCFFB04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11BF3-C921-435F-BDD0-D7E694560AE4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99F7-944E-4DB1-A033-D70FCFFB04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11BF3-C921-435F-BDD0-D7E694560AE4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99F7-944E-4DB1-A033-D70FCFFB04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11BF3-C921-435F-BDD0-D7E694560AE4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99F7-944E-4DB1-A033-D70FCFFB04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11BF3-C921-435F-BDD0-D7E694560AE4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99F7-944E-4DB1-A033-D70FCFFB04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11BF3-C921-435F-BDD0-D7E694560AE4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99F7-944E-4DB1-A033-D70FCFFB04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11BF3-C921-435F-BDD0-D7E694560AE4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99F7-944E-4DB1-A033-D70FCFFB04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11BF3-C921-435F-BDD0-D7E694560AE4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99F7-944E-4DB1-A033-D70FCFFB04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11BF3-C921-435F-BDD0-D7E694560AE4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99F7-944E-4DB1-A033-D70FCFFB04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11BF3-C921-435F-BDD0-D7E694560AE4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99F7-944E-4DB1-A033-D70FCFFB04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Haga clic para modificar el estilo de título del patrón</a:t>
            </a:r>
            <a:endParaRPr lang="ru-RU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Haga clic para modificar el estilo de texto del patrón</a:t>
            </a:r>
          </a:p>
          <a:p>
            <a:pPr lvl="1"/>
            <a:r>
              <a:rPr lang="ru-RU" smtClean="0"/>
              <a:t>Segundo nivel</a:t>
            </a:r>
          </a:p>
          <a:p>
            <a:pPr lvl="2"/>
            <a:r>
              <a:rPr lang="ru-RU" smtClean="0"/>
              <a:t>Tercer nivel</a:t>
            </a:r>
          </a:p>
          <a:p>
            <a:pPr lvl="3"/>
            <a:r>
              <a:rPr lang="ru-RU" smtClean="0"/>
              <a:t>Cuarto nivel</a:t>
            </a:r>
          </a:p>
          <a:p>
            <a:pPr lvl="4"/>
            <a:r>
              <a:rPr lang="ru-RU" smtClean="0"/>
              <a:t>Quinto nivel</a:t>
            </a:r>
            <a:endParaRPr lang="ru-RU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11BF3-C921-435F-BDD0-D7E694560AE4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DD99F7-944E-4DB1-A033-D70FCFFB045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1268760"/>
            <a:ext cx="7772400" cy="1470025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Абель Нильс Хенрик и математика</a:t>
            </a:r>
            <a:endParaRPr lang="es-ES" sz="4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43200" y="3861048"/>
            <a:ext cx="6400800" cy="1944216"/>
          </a:xfrm>
        </p:spPr>
        <p:txBody>
          <a:bodyPr>
            <a:normAutofit fontScale="62500" lnSpcReduction="20000"/>
          </a:bodyPr>
          <a:lstStyle/>
          <a:p>
            <a:pPr algn="r"/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ea typeface="HGPHeiseiMinchotaiW9" pitchFamily="18" charset="-128"/>
                <a:cs typeface="Times New Roman" pitchFamily="18" charset="0"/>
              </a:rPr>
              <a:t>Выполнила: студентка гр.2Г21 </a:t>
            </a:r>
          </a:p>
          <a:p>
            <a:pPr algn="r"/>
            <a:r>
              <a:rPr lang="ru-RU" sz="4000" dirty="0" err="1" smtClean="0">
                <a:solidFill>
                  <a:schemeClr val="bg1"/>
                </a:solidFill>
                <a:latin typeface="Times New Roman" pitchFamily="18" charset="0"/>
                <a:ea typeface="HGPHeiseiMinchotaiW9" pitchFamily="18" charset="-128"/>
                <a:cs typeface="Times New Roman" pitchFamily="18" charset="0"/>
              </a:rPr>
              <a:t>Лончакова</a:t>
            </a:r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ea typeface="HGPHeiseiMinchotaiW9" pitchFamily="18" charset="-128"/>
                <a:cs typeface="Times New Roman" pitchFamily="18" charset="0"/>
              </a:rPr>
              <a:t> Анна</a:t>
            </a:r>
          </a:p>
          <a:p>
            <a:pPr algn="r"/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ea typeface="HGPHeiseiMinchotaiW9" pitchFamily="18" charset="-128"/>
                <a:cs typeface="Times New Roman" pitchFamily="18" charset="0"/>
              </a:rPr>
              <a:t>Руководитель: доцент кафедры высшей математики </a:t>
            </a:r>
          </a:p>
          <a:p>
            <a:pPr algn="r"/>
            <a:r>
              <a:rPr lang="ru-RU" sz="4000" dirty="0" err="1" smtClean="0">
                <a:solidFill>
                  <a:schemeClr val="bg1"/>
                </a:solidFill>
                <a:latin typeface="Times New Roman" pitchFamily="18" charset="0"/>
                <a:ea typeface="HGPHeiseiMinchotaiW9" pitchFamily="18" charset="-128"/>
                <a:cs typeface="Times New Roman" pitchFamily="18" charset="0"/>
              </a:rPr>
              <a:t>Тарбокова</a:t>
            </a:r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ea typeface="HGPHeiseiMinchotaiW9" pitchFamily="18" charset="-128"/>
                <a:cs typeface="Times New Roman" pitchFamily="18" charset="0"/>
              </a:rPr>
              <a:t> Татьяна Васильевна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858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Абель 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Abel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Нильс Хенрик (05.08.1802 – 06.04.1829), норвежский математик, один из крупнейших математиков XIX века. </a:t>
            </a:r>
          </a:p>
          <a:p>
            <a:pPr>
              <a:buNone/>
            </a:pP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В 1815 году Нильс поступает учиться в кафедральную школу в Христиании. (Осло).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Анна\Pictures\ab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484784"/>
            <a:ext cx="2520279" cy="36003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на\Pictures\pigraphi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130855">
            <a:off x="242474" y="4962008"/>
            <a:ext cx="2195181" cy="164638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7355160" cy="445442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ea typeface="HGPHeiseiMinchotaiW9" pitchFamily="18" charset="-128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ea typeface="HGPHeiseiMinchotaiW9" pitchFamily="18" charset="-128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ea typeface="HGPHeiseiMinchotaiW9" pitchFamily="18" charset="-128"/>
                <a:cs typeface="Times New Roman" pitchFamily="18" charset="0"/>
              </a:rPr>
              <a:t>Молодой гений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ea typeface="HGPHeiseiMinchotaiW9" pitchFamily="18" charset="-128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51520" y="692696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		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1818 году в школе появляется преподаватель математики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Бернт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Микель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Хольмбое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«Абель со всем пылом отдался занятиям математикой и продвигался вперед с быстротой, которая отличает гения. Через короткий срок он совершенно освоился с элементарной математикой и попросил меня заняться с ним высшей. По собственной инициативе он глотал одну за другой книги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Лакруа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Франкёра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Пуассона, Гаусса,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Гарнье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 с особенным интересом работы Лагранжа. Он уже начал самостоятельно разбираться в некоторых разделах математики», - напишет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Хольмбое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7" name="Picture 3" descr="C:\Users\Анна\Pictures\x_e_18996.jpg"/>
          <p:cNvPicPr>
            <a:picLocks noChangeAspect="1" noChangeArrowheads="1"/>
          </p:cNvPicPr>
          <p:nvPr/>
        </p:nvPicPr>
        <p:blipFill>
          <a:blip r:embed="rId3" cstate="print"/>
          <a:srcRect l="16206" t="19760" r="16206" b="25430"/>
          <a:stretch>
            <a:fillRect/>
          </a:stretch>
        </p:blipFill>
        <p:spPr bwMode="auto">
          <a:xfrm>
            <a:off x="3059832" y="5013177"/>
            <a:ext cx="2681678" cy="1440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Анна\Pictures\do38tsyir7fk.png"/>
          <p:cNvPicPr>
            <a:picLocks noChangeAspect="1" noChangeArrowheads="1"/>
          </p:cNvPicPr>
          <p:nvPr/>
        </p:nvPicPr>
        <p:blipFill>
          <a:blip r:embed="rId4" cstate="print"/>
          <a:srcRect l="50000"/>
          <a:stretch>
            <a:fillRect/>
          </a:stretch>
        </p:blipFill>
        <p:spPr bwMode="auto">
          <a:xfrm rot="698129">
            <a:off x="6183983" y="4665123"/>
            <a:ext cx="2511344" cy="1959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нна\Pictures\1310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3501008"/>
            <a:ext cx="5328592" cy="3088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Жизнь в юности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5365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1821 году Абель поступает в университет. </a:t>
            </a:r>
          </a:p>
          <a:p>
            <a:pPr fontAlgn="base">
              <a:buNone/>
            </a:pP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Математика была его настоящей страстью, он мог проводить за занятиями день и ночь, доводя себя до полного исступления. 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Сенат университета и норвежское правительство не упускают из виду талантливого математика. Летом 1823 года Абель впервые выезжает за пределы своей родины. На средства, собранные профессорами, он посещает Копенгаген, а 27 августа 1825 года его командируют за границу в Берлин с ежегодным содержанием.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Он плодотворно работает в Берлине, а затем возвращается в Христианию. </a:t>
            </a:r>
          </a:p>
          <a:p>
            <a:pPr>
              <a:buNone/>
            </a:pP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3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Основные труды Абеля</a:t>
            </a:r>
            <a:endParaRPr lang="ru-RU" sz="3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5505475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необходимое условие для того, чтобы корень уравнения выражался «в радикалах» через коэффициенты этого уравнения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доказательство, что сумма степенного ряда внутри круга сходимости непрерывна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определение эллиптических функции как функции, обратных эллиптическим интегралам, распространение их определения на общий комплексный случай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теорема об интегралах от алгебраических функций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абелевы группы</a:t>
            </a:r>
          </a:p>
          <a:p>
            <a:pPr>
              <a:buNone/>
            </a:pPr>
            <a:endParaRPr lang="ru-RU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ea typeface="HGPHeiseiMinchotaiW9" pitchFamily="18" charset="-128"/>
                <a:cs typeface="Times New Roman" pitchFamily="18" charset="0"/>
              </a:rPr>
              <a:t>Теорема Абеля</a:t>
            </a:r>
            <a:endParaRPr lang="ru-RU" sz="3000" dirty="0">
              <a:solidFill>
                <a:schemeClr val="bg1"/>
              </a:solidFill>
              <a:latin typeface="Times New Roman" pitchFamily="18" charset="0"/>
              <a:ea typeface="HGPHeiseiMinchotaiW9" pitchFamily="18" charset="-128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8463" t="28638" r="34702" b="47497"/>
          <a:stretch>
            <a:fillRect/>
          </a:stretch>
        </p:blipFill>
        <p:spPr bwMode="auto">
          <a:xfrm>
            <a:off x="1043608" y="980728"/>
            <a:ext cx="6912768" cy="3456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Абелевы группы ( примеры)</a:t>
            </a:r>
            <a:endParaRPr lang="ru-RU" sz="3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688632"/>
          </a:xfrm>
        </p:spPr>
        <p:txBody>
          <a:bodyPr>
            <a:normAutofit fontScale="92500"/>
          </a:bodyPr>
          <a:lstStyle/>
          <a:p>
            <a:pPr lvl="0">
              <a:buFont typeface="Wingdings" pitchFamily="2" charset="2"/>
              <a:buChar char="Ø"/>
            </a:pP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Любое кольцо является коммутативной (абелевой) группой по своему сложению. В том числе и вещественные числа с операцией сложения.</a:t>
            </a:r>
          </a:p>
          <a:p>
            <a:pPr lvl="0">
              <a:buFont typeface="Wingdings" pitchFamily="2" charset="2"/>
              <a:buChar char="Ø"/>
            </a:pP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Обратимые элементы коммутативного кольца образуют 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абелеву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группу по умножению. Например, вещественные числа, не равные нулю, с операцией умножения.</a:t>
            </a:r>
          </a:p>
          <a:p>
            <a:pPr lvl="0">
              <a:buFont typeface="Wingdings" pitchFamily="2" charset="2"/>
              <a:buChar char="Ø"/>
            </a:pP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Группа параллельных переносов в линейном пространстве.</a:t>
            </a:r>
          </a:p>
          <a:p>
            <a:pPr lvl="0">
              <a:buFont typeface="Wingdings" pitchFamily="2" charset="2"/>
              <a:buChar char="Ø"/>
            </a:pP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Любая циклическая группа G является коммутативной(абелевой), потому что для любых 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из G верно, что 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xy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= 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aman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= 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am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+ 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= 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+ 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= 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anam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= 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yx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В частности, целые числа Z образуют коммутативную группу по сложению, также как и вычеты по модулю Z/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nZ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22114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ea typeface="HGPHeiseiMinchotaiW9" pitchFamily="18" charset="-128"/>
                <a:cs typeface="Times New Roman" pitchFamily="18" charset="0"/>
              </a:rPr>
              <a:t>Заключение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ea typeface="HGPHeiseiMinchotaiW9" pitchFamily="18" charset="-128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79512" y="764704"/>
            <a:ext cx="8784976" cy="252028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Великий математик прожил очень короткую жизнь, всего 27 лет. Его теоремами, интегралами, формулами и группами пользуются до сих пор. Но об этом он так и не узнал. Холодная страна оказалась ледяной к своему великому сыну. 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Анна\Pictures\171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13228" y="2420888"/>
            <a:ext cx="3147004" cy="42439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10249871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D0914A7B-05C5-470A-9DA3-84B3C80F71F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TS102498719</Template>
  <TotalTime>289</TotalTime>
  <Words>137</Words>
  <Application>Microsoft Office PowerPoint</Application>
  <PresentationFormat>Экран (4:3)</PresentationFormat>
  <Paragraphs>36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TS102498719</vt:lpstr>
      <vt:lpstr>Абель Нильс Хенрик и математика</vt:lpstr>
      <vt:lpstr> </vt:lpstr>
      <vt:lpstr> Молодой гений</vt:lpstr>
      <vt:lpstr>Жизнь в юности</vt:lpstr>
      <vt:lpstr>Основные труды Абеля</vt:lpstr>
      <vt:lpstr>Теорема Абеля</vt:lpstr>
      <vt:lpstr>Абелевы группы ( примеры)</vt:lpstr>
      <vt:lpstr>Заключение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Приближённое вычисление определённого интеграла по формулам прямоугольников и трапеций. Оценка погрешности вычислений</dc:title>
  <dc:creator>Анна</dc:creator>
  <cp:lastModifiedBy>Анна</cp:lastModifiedBy>
  <cp:revision>29</cp:revision>
  <dcterms:created xsi:type="dcterms:W3CDTF">2013-03-20T14:28:30Z</dcterms:created>
  <dcterms:modified xsi:type="dcterms:W3CDTF">2013-04-03T13:01:21Z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TC024987199991</vt:lpwstr>
  </property>
</Properties>
</file>