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EEBFC81-3A28-479D-8DFB-0096A1513C6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980728"/>
            <a:ext cx="7632848" cy="2088233"/>
          </a:xfrm>
        </p:spPr>
        <p:txBody>
          <a:bodyPr/>
          <a:lstStyle/>
          <a:p>
            <a:r>
              <a:rPr lang="ru-RU" dirty="0" smtClean="0"/>
              <a:t>Поверхностные интегралы первого рода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Выполнила: студ. Гр. 2У00 </a:t>
            </a:r>
            <a:r>
              <a:rPr lang="ru-RU" dirty="0" err="1" smtClean="0"/>
              <a:t>Крутова</a:t>
            </a:r>
            <a:r>
              <a:rPr lang="ru-RU" dirty="0" smtClean="0"/>
              <a:t> Н.П.</a:t>
            </a:r>
          </a:p>
          <a:p>
            <a:r>
              <a:rPr lang="ru-RU" dirty="0" smtClean="0"/>
              <a:t>Проверила: </a:t>
            </a:r>
            <a:r>
              <a:rPr lang="ru-RU" dirty="0" err="1" smtClean="0"/>
              <a:t>Тарбокова</a:t>
            </a:r>
            <a:r>
              <a:rPr lang="ru-RU" dirty="0" smtClean="0"/>
              <a:t> Татьяна Васильевна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90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Логическое продолжение понятия двойного интеграла, когда областью интегрирования является некоторая поверхность, а подынтегральной функцией служит функция трёх независимых переменных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Свойства практически совпадают со свойствами двойного интеграла 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738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63688" y="548680"/>
            <a:ext cx="5688632" cy="101944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Поверхностный интеграл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49210" y="2708920"/>
            <a:ext cx="2376264" cy="64807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Первого рода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08104" y="2708920"/>
            <a:ext cx="230425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Второго рода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537342" y="2073869"/>
            <a:ext cx="818011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868144" y="2060848"/>
            <a:ext cx="79208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88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Разобьём поверхность σ на n </a:t>
            </a:r>
            <a:r>
              <a:rPr lang="ru-RU" dirty="0" smtClean="0"/>
              <a:t>непересекающихся элементарных </a:t>
            </a:r>
            <a:r>
              <a:rPr lang="ru-RU" dirty="0"/>
              <a:t>поверхностей, найдём элемент </a:t>
            </a:r>
            <a:r>
              <a:rPr lang="ru-RU" dirty="0" smtClean="0"/>
              <a:t>массы i </a:t>
            </a:r>
            <a:r>
              <a:rPr lang="ru-RU" dirty="0"/>
              <a:t>-го элемента разбиения </a:t>
            </a:r>
            <a:endParaRPr lang="ru-RU" dirty="0" smtClean="0"/>
          </a:p>
          <a:p>
            <a:r>
              <a:rPr lang="el-GR" dirty="0" smtClean="0"/>
              <a:t>Δ</a:t>
            </a:r>
            <a:r>
              <a:rPr lang="en-US" dirty="0" smtClean="0"/>
              <a:t>m</a:t>
            </a:r>
            <a:r>
              <a:rPr lang="en-US" baseline="-25000" dirty="0" smtClean="0"/>
              <a:t>i</a:t>
            </a:r>
            <a:r>
              <a:rPr lang="en-US" dirty="0" smtClean="0"/>
              <a:t>= </a:t>
            </a:r>
            <a:r>
              <a:rPr lang="en-US" dirty="0"/>
              <a:t>f (</a:t>
            </a:r>
            <a:r>
              <a:rPr lang="en-US" dirty="0" err="1" smtClean="0"/>
              <a:t>M</a:t>
            </a:r>
            <a:r>
              <a:rPr lang="en-US" sz="1800" baseline="-25000" dirty="0" err="1" smtClean="0"/>
              <a:t>i</a:t>
            </a:r>
            <a:r>
              <a:rPr lang="en-US" dirty="0" smtClean="0"/>
              <a:t>)</a:t>
            </a:r>
            <a:r>
              <a:rPr lang="el-GR" dirty="0" smtClean="0"/>
              <a:t>Δσ</a:t>
            </a:r>
            <a:r>
              <a:rPr lang="en-US" baseline="-25000" dirty="0" smtClean="0"/>
              <a:t>i</a:t>
            </a:r>
            <a:r>
              <a:rPr lang="en-US" dirty="0" smtClean="0"/>
              <a:t>,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i</a:t>
            </a:r>
            <a:r>
              <a:rPr lang="en-US" dirty="0" smtClean="0"/>
              <a:t>∈ </a:t>
            </a:r>
            <a:r>
              <a:rPr lang="el-GR" dirty="0" smtClean="0"/>
              <a:t>Δσ</a:t>
            </a:r>
            <a:r>
              <a:rPr lang="en-US" baseline="-25000" dirty="0" smtClean="0"/>
              <a:t>i</a:t>
            </a:r>
            <a:r>
              <a:rPr lang="en-US" dirty="0" smtClean="0"/>
              <a:t>, </a:t>
            </a:r>
            <a:r>
              <a:rPr lang="en-US" dirty="0"/>
              <a:t>i = 1, 2,..., n . </a:t>
            </a:r>
            <a:endParaRPr lang="ru-RU" dirty="0" smtClean="0"/>
          </a:p>
          <a:p>
            <a:r>
              <a:rPr lang="ru-RU" dirty="0"/>
              <a:t>Предел интегральной </a:t>
            </a:r>
            <a:r>
              <a:rPr lang="ru-RU" dirty="0" smtClean="0"/>
              <a:t>суммы: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842620"/>
          </a:xfrm>
        </p:spPr>
        <p:txBody>
          <a:bodyPr/>
          <a:lstStyle/>
          <a:p>
            <a:r>
              <a:rPr lang="ru-RU" sz="3600" dirty="0" smtClean="0"/>
              <a:t>Поверхностный интеграл 1-го рода</a:t>
            </a: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653136"/>
            <a:ext cx="590465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84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если он существует,  не зависит от </a:t>
            </a:r>
            <a:r>
              <a:rPr lang="ru-RU" dirty="0" smtClean="0"/>
              <a:t>способа разбиения </a:t>
            </a:r>
            <a:r>
              <a:rPr lang="ru-RU" dirty="0"/>
              <a:t>поверхности σ на </a:t>
            </a:r>
            <a:r>
              <a:rPr lang="ru-RU" dirty="0" smtClean="0"/>
              <a:t>элементарные поверхности </a:t>
            </a:r>
            <a:r>
              <a:rPr lang="ru-RU" dirty="0"/>
              <a:t>и выбора </a:t>
            </a:r>
            <a:r>
              <a:rPr lang="ru-RU" dirty="0" smtClean="0"/>
              <a:t>точек M</a:t>
            </a:r>
            <a:r>
              <a:rPr lang="en-US" baseline="-25000" dirty="0" smtClean="0"/>
              <a:t>i</a:t>
            </a:r>
            <a:r>
              <a:rPr lang="ru-RU" baseline="-25000" dirty="0" smtClean="0"/>
              <a:t> </a:t>
            </a:r>
            <a:r>
              <a:rPr lang="ru-RU" dirty="0"/>
              <a:t>на каждой из </a:t>
            </a:r>
            <a:r>
              <a:rPr lang="ru-RU" dirty="0" smtClean="0"/>
              <a:t>них, называется </a:t>
            </a:r>
            <a:r>
              <a:rPr lang="ru-RU" dirty="0"/>
              <a:t>поверхностным интегралом по </a:t>
            </a:r>
            <a:r>
              <a:rPr lang="ru-RU" dirty="0" smtClean="0"/>
              <a:t>площади поверхности  </a:t>
            </a:r>
            <a:r>
              <a:rPr lang="ru-RU" dirty="0"/>
              <a:t>(первого рода)  и равен массе </a:t>
            </a:r>
            <a:r>
              <a:rPr lang="ru-RU" dirty="0" smtClean="0"/>
              <a:t>m поверхности </a:t>
            </a:r>
            <a:r>
              <a:rPr lang="ru-RU" dirty="0"/>
              <a:t>σ,  ограниченной замкнутой кривой L </a:t>
            </a:r>
            <a:r>
              <a:rPr lang="ru-RU" dirty="0" smtClean="0"/>
              <a:t>,если </a:t>
            </a:r>
            <a:r>
              <a:rPr lang="ru-RU" dirty="0"/>
              <a:t>поверхностную плотность на этой </a:t>
            </a:r>
            <a:r>
              <a:rPr lang="ru-RU" dirty="0" smtClean="0"/>
              <a:t>поверхности задаёт </a:t>
            </a:r>
            <a:r>
              <a:rPr lang="ru-RU" dirty="0"/>
              <a:t>функция μ = f  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9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       Интегральной суммой 1-го рода для функции </a:t>
            </a:r>
            <a:r>
              <a:rPr lang="en-US" sz="2200" dirty="0" smtClean="0"/>
              <a:t>f(x, y, z) </a:t>
            </a:r>
            <a:r>
              <a:rPr lang="ru-RU" sz="2200" dirty="0" smtClean="0"/>
              <a:t>поверхности называется сумма произведений значений функции в выбранных точках </a:t>
            </a:r>
            <a:r>
              <a:rPr lang="en-US" sz="2200" dirty="0" err="1" smtClean="0"/>
              <a:t>M</a:t>
            </a:r>
            <a:r>
              <a:rPr lang="en-US" sz="2200" baseline="-25000" dirty="0" err="1" smtClean="0"/>
              <a:t>i</a:t>
            </a:r>
            <a:r>
              <a:rPr lang="en-US" sz="2200" baseline="-25000" dirty="0" smtClean="0"/>
              <a:t> </a:t>
            </a:r>
            <a:r>
              <a:rPr lang="ru-RU" sz="2200" dirty="0" smtClean="0"/>
              <a:t>(</a:t>
            </a:r>
            <a:r>
              <a:rPr lang="en-US" sz="2200" dirty="0" smtClean="0"/>
              <a:t>x</a:t>
            </a:r>
            <a:r>
              <a:rPr lang="en-US" sz="2200" baseline="-25000" dirty="0" smtClean="0"/>
              <a:t>i</a:t>
            </a:r>
            <a:r>
              <a:rPr lang="en-US" sz="2200" dirty="0" smtClean="0"/>
              <a:t>, </a:t>
            </a:r>
            <a:r>
              <a:rPr lang="en-US" sz="2200" dirty="0" err="1" smtClean="0"/>
              <a:t>y</a:t>
            </a:r>
            <a:r>
              <a:rPr lang="en-US" sz="2200" baseline="-25000" dirty="0" err="1" smtClean="0"/>
              <a:t>i</a:t>
            </a:r>
            <a:r>
              <a:rPr lang="en-US" sz="2200" dirty="0" smtClean="0"/>
              <a:t>, </a:t>
            </a:r>
            <a:r>
              <a:rPr lang="en-US" sz="2200" dirty="0" err="1" smtClean="0"/>
              <a:t>z</a:t>
            </a:r>
            <a:r>
              <a:rPr lang="en-US" sz="2200" baseline="-25000" dirty="0" err="1" smtClean="0"/>
              <a:t>i</a:t>
            </a:r>
            <a:r>
              <a:rPr lang="ru-RU" sz="2200" dirty="0" smtClean="0"/>
              <a:t>)</a:t>
            </a:r>
            <a:r>
              <a:rPr lang="en-US" sz="2200" dirty="0" smtClean="0"/>
              <a:t> </a:t>
            </a:r>
            <a:r>
              <a:rPr lang="ru-RU" sz="2200" dirty="0" smtClean="0"/>
              <a:t>на площади соответствующих элементарных площадок</a:t>
            </a:r>
            <a:endParaRPr lang="ru-RU" sz="2200" baseline="-25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Интегральная сумма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6659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sz="2000" dirty="0" smtClean="0"/>
              <a:t>Чтобы вычислить поверхностный интеграл по площади, нужно привести его к двойному интегралу:</a:t>
            </a:r>
          </a:p>
          <a:p>
            <a:r>
              <a:rPr lang="ru-RU" sz="2000" dirty="0"/>
              <a:t>в подынтегральную функцию вместо </a:t>
            </a:r>
            <a:r>
              <a:rPr lang="ru-RU" sz="2000" dirty="0" smtClean="0"/>
              <a:t>z подставить </a:t>
            </a:r>
            <a:r>
              <a:rPr lang="ru-RU" sz="2000" dirty="0"/>
              <a:t>его выражение из </a:t>
            </a:r>
            <a:r>
              <a:rPr lang="ru-RU" sz="2000" dirty="0" smtClean="0"/>
              <a:t>уравнения поверхности </a:t>
            </a:r>
          </a:p>
          <a:p>
            <a:r>
              <a:rPr lang="ru-RU" sz="2000" dirty="0"/>
              <a:t>элемент поверхности </a:t>
            </a:r>
            <a:r>
              <a:rPr lang="ru-RU" sz="2000" dirty="0" err="1"/>
              <a:t>dσ</a:t>
            </a:r>
            <a:r>
              <a:rPr lang="ru-RU" sz="2000" dirty="0"/>
              <a:t> </a:t>
            </a:r>
            <a:r>
              <a:rPr lang="ru-RU" sz="2000" dirty="0" smtClean="0"/>
              <a:t>заменить дифференциальным выражением </a:t>
            </a:r>
          </a:p>
          <a:p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r>
              <a:rPr lang="ru-RU" sz="2000" dirty="0"/>
              <a:t>вычислить полученный двойной интеграл </a:t>
            </a:r>
            <a:r>
              <a:rPr lang="ru-RU" sz="2000" dirty="0" smtClean="0"/>
              <a:t>по области </a:t>
            </a:r>
            <a:r>
              <a:rPr lang="en-US" sz="2000" dirty="0" smtClean="0"/>
              <a:t>D</a:t>
            </a:r>
            <a:r>
              <a:rPr lang="ru-RU" sz="2000" baseline="-25000" dirty="0" err="1" smtClean="0"/>
              <a:t>xy</a:t>
            </a:r>
            <a:r>
              <a:rPr lang="ru-RU" sz="2000" dirty="0" smtClean="0"/>
              <a:t>    </a:t>
            </a:r>
            <a:r>
              <a:rPr lang="ru-RU" sz="2000" dirty="0"/>
              <a:t>–  проекции поверхности σ на плоскость </a:t>
            </a:r>
            <a:r>
              <a:rPr lang="en-US" sz="2000" dirty="0"/>
              <a:t>XOY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 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70156"/>
            <a:ext cx="8280920" cy="1054250"/>
          </a:xfrm>
        </p:spPr>
        <p:txBody>
          <a:bodyPr/>
          <a:lstStyle/>
          <a:p>
            <a:r>
              <a:rPr lang="ru-RU" sz="2800" dirty="0" smtClean="0"/>
              <a:t>Правило вычисления поверхностных </a:t>
            </a:r>
            <a:br>
              <a:rPr lang="ru-RU" sz="2800" dirty="0" smtClean="0"/>
            </a:br>
            <a:r>
              <a:rPr lang="ru-RU" sz="2800" dirty="0" smtClean="0"/>
              <a:t>интегралов 1-го рода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674" y="4221088"/>
            <a:ext cx="4536504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211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Постоянный множитель можно выносить за знак поверхностного интеграла первого рода</a:t>
            </a:r>
          </a:p>
          <a:p>
            <a:r>
              <a:rPr lang="ru-RU" dirty="0" smtClean="0"/>
              <a:t>Поверхностный интеграл первого рода алгебраической суммы двух функций равен алгебраической сумме поверхностных интегралов первого рода от этих функций</a:t>
            </a:r>
          </a:p>
          <a:p>
            <a:r>
              <a:rPr lang="ru-RU" dirty="0" smtClean="0"/>
              <a:t>Если поверхность разбита на две части, не имеющие общих внутренних точек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914628"/>
          </a:xfrm>
        </p:spPr>
        <p:txBody>
          <a:bodyPr/>
          <a:lstStyle/>
          <a:p>
            <a:r>
              <a:rPr lang="ru-RU" dirty="0" smtClean="0"/>
              <a:t>Свойства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589240"/>
            <a:ext cx="5256584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553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ru-RU" dirty="0" smtClean="0"/>
                  <a:t>Если всюду на поверхности (</a:t>
                </a:r>
                <a14:m>
                  <m:oMath xmlns:m="http://schemas.openxmlformats.org/officeDocument/2006/math">
                    <m:r>
                      <a:rPr lang="ru-RU" i="1" smtClean="0">
                        <a:ea typeface="Cambria Math"/>
                      </a:rPr>
                      <m:t>𝜎</m:t>
                    </m:r>
                  </m:oMath>
                </a14:m>
                <a:r>
                  <a:rPr lang="ru-RU" dirty="0" smtClean="0">
                    <a:cs typeface="Calibri"/>
                  </a:rPr>
                  <a:t>) функция </a:t>
                </a:r>
                <a:r>
                  <a:rPr lang="en-US" dirty="0" smtClean="0">
                    <a:cs typeface="Calibri"/>
                  </a:rPr>
                  <a:t>f(x, y, z)&gt;0</a:t>
                </a:r>
                <a:r>
                  <a:rPr lang="en-US" dirty="0">
                    <a:cs typeface="Calibri"/>
                  </a:rPr>
                  <a:t>, </a:t>
                </a:r>
                <a:r>
                  <a:rPr lang="ru-RU" dirty="0" smtClean="0">
                    <a:cs typeface="Calibri"/>
                  </a:rPr>
                  <a:t>или </a:t>
                </a:r>
                <a:r>
                  <a:rPr lang="en-US" dirty="0" smtClean="0">
                    <a:cs typeface="Calibri"/>
                  </a:rPr>
                  <a:t>f(x</a:t>
                </a:r>
                <a:r>
                  <a:rPr lang="en-US" dirty="0">
                    <a:cs typeface="Calibri"/>
                  </a:rPr>
                  <a:t>, y, z</a:t>
                </a:r>
                <a:r>
                  <a:rPr lang="en-US" dirty="0" smtClean="0">
                    <a:cs typeface="Calibri"/>
                  </a:rPr>
                  <a:t>)≥ </a:t>
                </a:r>
                <a:r>
                  <a:rPr lang="ru-RU" dirty="0" smtClean="0">
                    <a:cs typeface="Calibri"/>
                  </a:rPr>
                  <a:t>0, то </a:t>
                </a:r>
                <a14:m>
                  <m:oMath xmlns:m="http://schemas.openxmlformats.org/officeDocument/2006/math">
                    <m:nary>
                      <m:naryPr>
                        <m:chr m:val="∬"/>
                        <m:limLoc m:val="undOvr"/>
                        <m:ctrlPr>
                          <a:rPr lang="ru-RU" i="1" smtClean="0">
                            <a:cs typeface="Calibri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ru-RU" i="1" smtClean="0">
                            <a:ea typeface="Cambria Math"/>
                            <a:cs typeface="Calibri"/>
                          </a:rPr>
                          <m:t>𝜎</m:t>
                        </m:r>
                      </m:sub>
                      <m:sup/>
                      <m:e>
                        <m:r>
                          <a:rPr lang="en-US" i="1">
                            <a:cs typeface="Calibri"/>
                          </a:rPr>
                          <m:t>𝑓</m:t>
                        </m:r>
                        <m:r>
                          <a:rPr lang="en-US" i="1">
                            <a:cs typeface="Calibri"/>
                          </a:rPr>
                          <m:t>(</m:t>
                        </m:r>
                        <m:r>
                          <a:rPr lang="en-US" i="1">
                            <a:cs typeface="Calibri"/>
                          </a:rPr>
                          <m:t>𝑥</m:t>
                        </m:r>
                        <m:r>
                          <a:rPr lang="en-US" i="1">
                            <a:cs typeface="Calibri"/>
                          </a:rPr>
                          <m:t>, </m:t>
                        </m:r>
                        <m:r>
                          <a:rPr lang="en-US" i="1">
                            <a:cs typeface="Calibri"/>
                          </a:rPr>
                          <m:t>𝑦</m:t>
                        </m:r>
                        <m:r>
                          <a:rPr lang="en-US" i="1">
                            <a:cs typeface="Calibri"/>
                          </a:rPr>
                          <m:t>, </m:t>
                        </m:r>
                        <m:r>
                          <a:rPr lang="en-US" i="1">
                            <a:cs typeface="Calibri"/>
                          </a:rPr>
                          <m:t>𝑧</m:t>
                        </m:r>
                        <m:r>
                          <a:rPr lang="en-US" i="1">
                            <a:cs typeface="Calibri"/>
                          </a:rPr>
                          <m:t>)</m:t>
                        </m:r>
                        <m:r>
                          <a:rPr lang="en-US" i="1">
                            <a:cs typeface="Calibri"/>
                          </a:rPr>
                          <m:t>𝑑</m:t>
                        </m:r>
                        <m:r>
                          <a:rPr lang="en-US" i="1">
                            <a:cs typeface="Calibri"/>
                          </a:rPr>
                          <m:t>(</m:t>
                        </m:r>
                        <m:r>
                          <a:rPr lang="el-GR" i="1" smtClean="0">
                            <a:ea typeface="Cambria Math"/>
                            <a:cs typeface="Calibri"/>
                          </a:rPr>
                          <m:t>𝜎</m:t>
                        </m:r>
                        <m:r>
                          <a:rPr lang="el-GR" i="1">
                            <a:cs typeface="Calibri"/>
                          </a:rPr>
                          <m:t>)≥0</m:t>
                        </m:r>
                      </m:e>
                    </m:nary>
                  </m:oMath>
                </a14:m>
                <a:r>
                  <a:rPr lang="en-US" dirty="0" smtClean="0">
                    <a:cs typeface="Calibri"/>
                  </a:rPr>
                  <a:t>  </a:t>
                </a:r>
              </a:p>
              <a:p>
                <a:r>
                  <a:rPr lang="ru-RU" dirty="0" smtClean="0">
                    <a:cs typeface="Calibri"/>
                  </a:rPr>
                  <a:t>Если всюду на поверхности </a:t>
                </a:r>
                <a:r>
                  <a:rPr lang="el-GR" dirty="0">
                    <a:cs typeface="Calibri"/>
                  </a:rPr>
                  <a:t> </a:t>
                </a:r>
                <a:r>
                  <a:rPr lang="el-GR" dirty="0" smtClean="0">
                    <a:cs typeface="Calibri"/>
                  </a:rPr>
                  <a:t>(</a:t>
                </a:r>
                <a14:m>
                  <m:oMath xmlns:m="http://schemas.openxmlformats.org/officeDocument/2006/math">
                    <m:r>
                      <a:rPr lang="el-GR" i="1" smtClean="0">
                        <a:ea typeface="Cambria Math"/>
                        <a:cs typeface="Calibri"/>
                      </a:rPr>
                      <m:t>𝜎</m:t>
                    </m:r>
                  </m:oMath>
                </a14:m>
                <a:r>
                  <a:rPr lang="el-GR" dirty="0" smtClean="0">
                    <a:cs typeface="Calibri"/>
                  </a:rPr>
                  <a:t>) </a:t>
                </a:r>
                <a:r>
                  <a:rPr lang="ru-RU" dirty="0" smtClean="0">
                    <a:cs typeface="Calibri"/>
                  </a:rPr>
                  <a:t> имеет место неравенство </a:t>
                </a:r>
                <a:r>
                  <a:rPr lang="en-US" dirty="0">
                    <a:cs typeface="Calibri"/>
                  </a:rPr>
                  <a:t>f(x, y, z) </a:t>
                </a:r>
                <a14:m>
                  <m:oMath xmlns:m="http://schemas.openxmlformats.org/officeDocument/2006/math">
                    <m:r>
                      <a:rPr lang="en-US" i="1" smtClean="0">
                        <a:ea typeface="Cambria Math"/>
                        <a:cs typeface="Calibri"/>
                      </a:rPr>
                      <m:t>≤</m:t>
                    </m:r>
                    <m:r>
                      <a:rPr lang="en-US" i="1" smtClean="0">
                        <a:ea typeface="Cambria Math"/>
                        <a:cs typeface="Calibri"/>
                      </a:rPr>
                      <m:t>𝜑</m:t>
                    </m:r>
                  </m:oMath>
                </a14:m>
                <a:r>
                  <a:rPr lang="ru-RU" dirty="0" smtClean="0">
                    <a:cs typeface="Calibri"/>
                  </a:rPr>
                  <a:t>(</a:t>
                </a:r>
                <a:r>
                  <a:rPr lang="en-US" dirty="0" smtClean="0">
                    <a:cs typeface="Calibri"/>
                  </a:rPr>
                  <a:t>x, y, z), </a:t>
                </a:r>
                <a:r>
                  <a:rPr lang="ru-RU" dirty="0" smtClean="0">
                    <a:cs typeface="Calibri"/>
                  </a:rPr>
                  <a:t>то </a:t>
                </a:r>
                <a14:m>
                  <m:oMath xmlns:m="http://schemas.openxmlformats.org/officeDocument/2006/math">
                    <m:nary>
                      <m:naryPr>
                        <m:chr m:val="∬"/>
                        <m:limLoc m:val="undOvr"/>
                        <m:ctrlPr>
                          <a:rPr lang="ru-RU" i="1" smtClean="0">
                            <a:cs typeface="Calibri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ru-RU" i="1" smtClean="0">
                            <a:ea typeface="Cambria Math"/>
                            <a:cs typeface="Calibri"/>
                          </a:rPr>
                          <m:t>𝜎</m:t>
                        </m:r>
                      </m:sub>
                      <m:sup/>
                      <m:e>
                        <m:r>
                          <a:rPr lang="ru-RU" i="1">
                            <a:cs typeface="Calibri"/>
                          </a:rPr>
                          <m:t>𝑓</m:t>
                        </m:r>
                        <m:r>
                          <a:rPr lang="ru-RU" i="1">
                            <a:cs typeface="Calibri"/>
                          </a:rPr>
                          <m:t>(</m:t>
                        </m:r>
                        <m:r>
                          <a:rPr lang="ru-RU" i="1">
                            <a:cs typeface="Calibri"/>
                          </a:rPr>
                          <m:t>𝑥</m:t>
                        </m:r>
                        <m:r>
                          <a:rPr lang="ru-RU" i="1">
                            <a:cs typeface="Calibri"/>
                          </a:rPr>
                          <m:t>, </m:t>
                        </m:r>
                        <m:r>
                          <a:rPr lang="ru-RU" i="1">
                            <a:cs typeface="Calibri"/>
                          </a:rPr>
                          <m:t>𝑦</m:t>
                        </m:r>
                        <m:r>
                          <a:rPr lang="ru-RU" i="1">
                            <a:cs typeface="Calibri"/>
                          </a:rPr>
                          <m:t>, </m:t>
                        </m:r>
                        <m:r>
                          <a:rPr lang="ru-RU" i="1">
                            <a:cs typeface="Calibri"/>
                          </a:rPr>
                          <m:t>𝑧</m:t>
                        </m:r>
                        <m:r>
                          <a:rPr lang="ru-RU" i="1">
                            <a:cs typeface="Calibri"/>
                          </a:rPr>
                          <m:t>)</m:t>
                        </m:r>
                        <m:r>
                          <a:rPr lang="ru-RU" i="1">
                            <a:cs typeface="Calibri"/>
                          </a:rPr>
                          <m:t>𝑑</m:t>
                        </m:r>
                        <m:r>
                          <a:rPr lang="ru-RU" i="1">
                            <a:cs typeface="Calibri"/>
                          </a:rPr>
                          <m:t>(</m:t>
                        </m:r>
                        <m:r>
                          <a:rPr lang="ru-RU" i="1">
                            <a:cs typeface="Calibri"/>
                          </a:rPr>
                          <m:t>𝜎</m:t>
                        </m:r>
                        <m:r>
                          <a:rPr lang="ru-RU" i="1">
                            <a:cs typeface="Calibri"/>
                          </a:rPr>
                          <m:t>)</m:t>
                        </m:r>
                      </m:e>
                    </m:nary>
                    <m:r>
                      <a:rPr lang="ru-RU" b="0" i="1" smtClean="0">
                        <a:cs typeface="Calibri"/>
                      </a:rPr>
                      <m:t>  </m:t>
                    </m:r>
                    <m:r>
                      <a:rPr lang="ru-RU" b="0" i="1" smtClean="0">
                        <a:ea typeface="Cambria Math"/>
                        <a:cs typeface="Calibri"/>
                      </a:rPr>
                      <m:t>≤</m:t>
                    </m:r>
                  </m:oMath>
                </a14:m>
                <a:r>
                  <a:rPr lang="ru-RU" dirty="0" smtClean="0">
                    <a:cs typeface="Calibri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∬"/>
                        <m:limLoc m:val="undOvr"/>
                        <m:ctrlPr>
                          <a:rPr lang="ru-RU" i="1" dirty="0" smtClean="0">
                            <a:cs typeface="Calibri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ru-RU" i="1" dirty="0" smtClean="0">
                            <a:ea typeface="Cambria Math"/>
                            <a:cs typeface="Calibri"/>
                          </a:rPr>
                          <m:t>𝜎</m:t>
                        </m:r>
                      </m:sub>
                      <m:sup/>
                      <m:e>
                        <m:r>
                          <a:rPr lang="ru-RU" i="1" dirty="0" smtClean="0">
                            <a:ea typeface="Cambria Math"/>
                            <a:cs typeface="Calibri"/>
                          </a:rPr>
                          <m:t>𝜑</m:t>
                        </m:r>
                      </m:e>
                    </m:nary>
                  </m:oMath>
                </a14:m>
                <a:r>
                  <a:rPr lang="en-US" dirty="0" smtClean="0">
                    <a:cs typeface="Calibri"/>
                  </a:rPr>
                  <a:t>(x, y, z)d(</a:t>
                </a:r>
                <a14:m>
                  <m:oMath xmlns:m="http://schemas.openxmlformats.org/officeDocument/2006/math">
                    <m:r>
                      <a:rPr lang="en-US" i="1" smtClean="0">
                        <a:ea typeface="Cambria Math"/>
                        <a:cs typeface="Calibri"/>
                      </a:rPr>
                      <m:t>𝜎</m:t>
                    </m:r>
                  </m:oMath>
                </a14:m>
                <a:r>
                  <a:rPr lang="en-US" dirty="0" smtClean="0">
                    <a:cs typeface="Calibri"/>
                  </a:rPr>
                  <a:t>)</a:t>
                </a:r>
                <a:endParaRPr lang="ru-RU" dirty="0" smtClean="0">
                  <a:cs typeface="Calibri"/>
                </a:endParaRPr>
              </a:p>
              <a:p>
                <a:r>
                  <a:rPr lang="ru-RU" dirty="0" smtClean="0">
                    <a:cs typeface="Calibri"/>
                  </a:rPr>
                  <a:t>Если </a:t>
                </a:r>
                <a:r>
                  <a:rPr lang="en-US" dirty="0" smtClean="0">
                    <a:cs typeface="Calibri"/>
                  </a:rPr>
                  <a:t>m</a:t>
                </a:r>
                <a:r>
                  <a:rPr lang="ru-RU" dirty="0" smtClean="0">
                    <a:cs typeface="Calibri"/>
                  </a:rPr>
                  <a:t> и</a:t>
                </a:r>
                <a:r>
                  <a:rPr lang="en-US" dirty="0" smtClean="0">
                    <a:cs typeface="Calibri"/>
                  </a:rPr>
                  <a:t> M</a:t>
                </a:r>
                <a:r>
                  <a:rPr lang="ru-RU" dirty="0" smtClean="0">
                    <a:cs typeface="Calibri"/>
                  </a:rPr>
                  <a:t> – </a:t>
                </a:r>
                <a:r>
                  <a:rPr lang="ru-RU" dirty="0">
                    <a:cs typeface="Calibri"/>
                  </a:rPr>
                  <a:t>соответственно наименьшее </a:t>
                </a:r>
                <a:r>
                  <a:rPr lang="ru-RU" dirty="0" smtClean="0">
                    <a:cs typeface="Calibri"/>
                  </a:rPr>
                  <a:t>и наибольшее значения функции </a:t>
                </a:r>
                <a:r>
                  <a:rPr lang="en-US" dirty="0">
                    <a:cs typeface="Calibri"/>
                  </a:rPr>
                  <a:t>f(x, y, </a:t>
                </a:r>
                <a:r>
                  <a:rPr lang="en-US" dirty="0" smtClean="0">
                    <a:cs typeface="Calibri"/>
                  </a:rPr>
                  <a:t>z</a:t>
                </a:r>
                <a:r>
                  <a:rPr lang="ru-RU" dirty="0" smtClean="0">
                    <a:cs typeface="Calibri"/>
                  </a:rPr>
                  <a:t>) на поверхности </a:t>
                </a:r>
                <a:r>
                  <a:rPr lang="el-GR" dirty="0" smtClean="0">
                    <a:cs typeface="Calibri"/>
                  </a:rPr>
                  <a:t>(</a:t>
                </a:r>
                <a14:m>
                  <m:oMath xmlns:m="http://schemas.openxmlformats.org/officeDocument/2006/math">
                    <m:r>
                      <a:rPr lang="el-GR" i="1" smtClean="0">
                        <a:ea typeface="Cambria Math"/>
                        <a:cs typeface="Calibri"/>
                      </a:rPr>
                      <m:t>𝜎</m:t>
                    </m:r>
                  </m:oMath>
                </a14:m>
                <a:r>
                  <a:rPr lang="el-GR" dirty="0" smtClean="0">
                    <a:cs typeface="Calibri"/>
                  </a:rPr>
                  <a:t>) </a:t>
                </a:r>
                <a:r>
                  <a:rPr lang="ru-RU" dirty="0" smtClean="0">
                    <a:cs typeface="Calibri"/>
                  </a:rPr>
                  <a:t>, то </a:t>
                </a:r>
                <a:r>
                  <a:rPr lang="en-US" dirty="0" smtClean="0">
                    <a:cs typeface="Calibri"/>
                  </a:rPr>
                  <a:t>m*S</a:t>
                </a:r>
                <a:r>
                  <a:rPr lang="ru-RU" dirty="0" smtClean="0"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ru-RU" i="1" smtClean="0">
                        <a:ea typeface="Cambria Math"/>
                        <a:cs typeface="Calibri"/>
                      </a:rPr>
                      <m:t>≤</m:t>
                    </m:r>
                    <m:nary>
                      <m:naryPr>
                        <m:chr m:val="∬"/>
                        <m:limLoc m:val="undOvr"/>
                        <m:ctrlPr>
                          <a:rPr lang="ru-RU" i="1" smtClean="0">
                            <a:cs typeface="Calibri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ru-RU" i="1" smtClean="0">
                            <a:ea typeface="Cambria Math"/>
                            <a:cs typeface="Calibri"/>
                          </a:rPr>
                          <m:t>𝜎</m:t>
                        </m:r>
                      </m:sub>
                      <m:sup/>
                      <m:e>
                        <m:r>
                          <a:rPr lang="en-US" i="1" smtClean="0">
                            <a:cs typeface="Calibri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i="1">
                                <a:cs typeface="Calibri"/>
                              </a:rPr>
                              <m:t>𝑥</m:t>
                            </m:r>
                            <m:r>
                              <a:rPr lang="en-US" i="1">
                                <a:cs typeface="Calibri"/>
                              </a:rPr>
                              <m:t>, </m:t>
                            </m:r>
                            <m:r>
                              <a:rPr lang="en-US" i="1">
                                <a:cs typeface="Calibri"/>
                              </a:rPr>
                              <m:t>𝑦</m:t>
                            </m:r>
                            <m:r>
                              <a:rPr lang="en-US" i="1">
                                <a:cs typeface="Calibri"/>
                              </a:rPr>
                              <m:t>, </m:t>
                            </m:r>
                            <m:r>
                              <a:rPr lang="en-US" i="1">
                                <a:cs typeface="Calibri"/>
                              </a:rPr>
                              <m:t>𝑧</m:t>
                            </m:r>
                          </m:e>
                        </m:d>
                        <m:r>
                          <a:rPr lang="en-US" b="0" i="1" smtClean="0">
                            <a:cs typeface="Calibri"/>
                          </a:rPr>
                          <m:t>𝑑</m:t>
                        </m:r>
                        <m:d>
                          <m:dPr>
                            <m:ctrlPr>
                              <a:rPr lang="en-US" b="0" i="1" smtClean="0"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a typeface="Cambria Math"/>
                                <a:cs typeface="Calibri"/>
                              </a:rPr>
                              <m:t>𝜎</m:t>
                            </m:r>
                          </m:e>
                        </m:d>
                      </m:e>
                    </m:nary>
                  </m:oMath>
                </a14:m>
                <a:r>
                  <a:rPr lang="ru-RU" dirty="0" smtClean="0"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ru-RU" i="1" dirty="0" smtClean="0">
                        <a:ea typeface="Cambria Math"/>
                        <a:cs typeface="Calibri"/>
                      </a:rPr>
                      <m:t>≥</m:t>
                    </m:r>
                  </m:oMath>
                </a14:m>
                <a:r>
                  <a:rPr lang="en-US" dirty="0" smtClean="0"/>
                  <a:t>M*S,</a:t>
                </a:r>
                <a:r>
                  <a:rPr lang="ru-RU" dirty="0" smtClean="0"/>
                  <a:t> где </a:t>
                </a:r>
                <a:r>
                  <a:rPr lang="en-US" dirty="0" smtClean="0"/>
                  <a:t>S</a:t>
                </a:r>
                <a:r>
                  <a:rPr lang="ru-RU" dirty="0" smtClean="0"/>
                  <a:t>- площадь поверхности </a:t>
                </a:r>
                <a:r>
                  <a:rPr lang="el-GR" dirty="0" smtClean="0"/>
                  <a:t>(</a:t>
                </a:r>
                <a14:m>
                  <m:oMath xmlns:m="http://schemas.openxmlformats.org/officeDocument/2006/math">
                    <m:r>
                      <a:rPr lang="el-GR" i="1" smtClean="0">
                        <a:ea typeface="Cambria Math"/>
                      </a:rPr>
                      <m:t>𝜎</m:t>
                    </m:r>
                  </m:oMath>
                </a14:m>
                <a:r>
                  <a:rPr lang="el-GR" dirty="0" smtClean="0"/>
                  <a:t>)</a:t>
                </a:r>
                <a:endParaRPr lang="ru-RU" dirty="0"/>
              </a:p>
            </p:txBody>
          </p:sp>
        </mc:Choice>
        <mc:Fallback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02" t="-23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Свойства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73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</a:p>
              <a:p>
                <a:pPr marL="0" indent="0">
                  <a:buNone/>
                </a:pPr>
                <a:r>
                  <a:rPr lang="ru-RU" dirty="0" smtClean="0"/>
                  <a:t> Если </a:t>
                </a:r>
                <a:r>
                  <a:rPr lang="ru-RU" dirty="0"/>
                  <a:t>функция 𝑓(𝑥, 𝑦, 𝑧</a:t>
                </a:r>
                <a:r>
                  <a:rPr lang="ru-RU" dirty="0" smtClean="0"/>
                  <a:t>) непрерывна </a:t>
                </a:r>
                <a:r>
                  <a:rPr lang="ru-RU" dirty="0"/>
                  <a:t>на поверхности (𝜎</a:t>
                </a:r>
                <a:r>
                  <a:rPr lang="ru-RU" dirty="0" smtClean="0"/>
                  <a:t>), то найдётся такая точка </a:t>
                </a:r>
                <a:r>
                  <a:rPr lang="en-US" dirty="0" smtClean="0"/>
                  <a:t>P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(x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, y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, z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) </m:t>
                    </m:r>
                  </m:oMath>
                </a14:m>
                <a:r>
                  <a:rPr lang="ru-RU" dirty="0" smtClean="0"/>
                  <a:t>, что справедливо </a:t>
                </a:r>
                <a:r>
                  <a:rPr lang="ru-RU" dirty="0" smtClean="0"/>
                  <a:t>равенство </a:t>
                </a:r>
                <a14:m>
                  <m:oMath xmlns:m="http://schemas.openxmlformats.org/officeDocument/2006/math">
                    <m:nary>
                      <m:naryPr>
                        <m:chr m:val="∬"/>
                        <m:limLoc m:val="undOvr"/>
                        <m:ctrlPr>
                          <a:rPr lang="ru-RU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ru-RU" i="1" smtClean="0">
                            <a:latin typeface="Cambria Math"/>
                            <a:ea typeface="Cambria Math"/>
                          </a:rPr>
                          <m:t>𝜎</m:t>
                        </m:r>
                      </m:sub>
                      <m:sup/>
                      <m:e>
                        <m:r>
                          <a:rPr lang="ru-RU" i="1">
                            <a:latin typeface="Cambria Math"/>
                          </a:rPr>
                          <m:t>𝑓</m:t>
                        </m:r>
                        <m:r>
                          <a:rPr lang="ru-RU" i="1">
                            <a:latin typeface="Cambria Math"/>
                          </a:rPr>
                          <m:t>(</m:t>
                        </m:r>
                        <m:r>
                          <a:rPr lang="ru-RU" i="1">
                            <a:latin typeface="Cambria Math"/>
                          </a:rPr>
                          <m:t>𝑥</m:t>
                        </m:r>
                        <m:r>
                          <a:rPr lang="ru-RU" i="1">
                            <a:latin typeface="Cambria Math"/>
                          </a:rPr>
                          <m:t>, </m:t>
                        </m:r>
                        <m:r>
                          <a:rPr lang="ru-RU" i="1">
                            <a:latin typeface="Cambria Math"/>
                          </a:rPr>
                          <m:t>𝑦</m:t>
                        </m:r>
                        <m:r>
                          <a:rPr lang="ru-RU" i="1">
                            <a:latin typeface="Cambria Math"/>
                          </a:rPr>
                          <m:t>, </m:t>
                        </m:r>
                        <m:r>
                          <a:rPr lang="ru-RU" i="1">
                            <a:latin typeface="Cambria Math"/>
                          </a:rPr>
                          <m:t>𝑧</m:t>
                        </m:r>
                        <m:r>
                          <a:rPr lang="ru-RU" i="1">
                            <a:latin typeface="Cambria Math"/>
                          </a:rPr>
                          <m:t>)</m:t>
                        </m:r>
                        <m:r>
                          <a:rPr lang="ru-RU" i="1">
                            <a:latin typeface="Cambria Math"/>
                          </a:rPr>
                          <m:t>𝑑</m:t>
                        </m:r>
                        <m:r>
                          <a:rPr lang="ru-RU" i="1">
                            <a:latin typeface="Cambria Math"/>
                          </a:rPr>
                          <m:t>(</m:t>
                        </m:r>
                        <m:r>
                          <a:rPr lang="ru-RU" i="1">
                            <a:latin typeface="Cambria Math"/>
                          </a:rPr>
                          <m:t>𝜎</m:t>
                        </m:r>
                        <m:r>
                          <a:rPr lang="ru-RU" i="1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ru-RU" dirty="0"/>
                  <a:t>=𝑓(</a:t>
                </a:r>
                <a:r>
                  <a:rPr lang="ru-RU" dirty="0" smtClean="0"/>
                  <a:t>𝑥</a:t>
                </a:r>
                <a:r>
                  <a:rPr lang="en-US" baseline="-25000" dirty="0" smtClean="0"/>
                  <a:t>0</a:t>
                </a:r>
                <a:r>
                  <a:rPr lang="ru-RU" dirty="0" smtClean="0"/>
                  <a:t>, 𝑦</a:t>
                </a:r>
                <a:r>
                  <a:rPr lang="en-US" baseline="-25000" dirty="0" smtClean="0"/>
                  <a:t>0</a:t>
                </a:r>
                <a:r>
                  <a:rPr lang="ru-RU" dirty="0" smtClean="0"/>
                  <a:t>, 𝑧</a:t>
                </a:r>
                <a:r>
                  <a:rPr lang="en-US" baseline="-25000" dirty="0" smtClean="0"/>
                  <a:t>0</a:t>
                </a:r>
                <a:r>
                  <a:rPr lang="ru-RU" dirty="0" smtClean="0"/>
                  <a:t>)</a:t>
                </a:r>
                <a:r>
                  <a:rPr lang="en-US" dirty="0" smtClean="0"/>
                  <a:t>*S, </a:t>
                </a:r>
                <a:r>
                  <a:rPr lang="ru-RU" dirty="0" smtClean="0"/>
                  <a:t>где </a:t>
                </a:r>
                <a:r>
                  <a:rPr lang="en-US" dirty="0" smtClean="0"/>
                  <a:t>S</a:t>
                </a:r>
                <a:r>
                  <a:rPr lang="ru-RU" dirty="0" smtClean="0"/>
                  <a:t> – площадь </a:t>
                </a:r>
                <a:r>
                  <a:rPr lang="ru-RU" dirty="0"/>
                  <a:t>поверхности (𝜎) </a:t>
                </a:r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60" r="-1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Теорема о среднем для поверхностного интеграла первого рода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9693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Приложения поверхностного интеграла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dirty="0"/>
              <a:t>Пусть Ф </a:t>
            </a:r>
            <a:r>
              <a:rPr lang="ru-RU" dirty="0" smtClean="0"/>
              <a:t>−материальная </a:t>
            </a:r>
            <a:r>
              <a:rPr lang="ru-RU" dirty="0"/>
              <a:t>поверхность с поверхностной плотностью ρ(x, y, z) в точке M(x, y, z) ∈ Ф. </a:t>
            </a:r>
            <a:endParaRPr lang="ru-RU" dirty="0" smtClean="0"/>
          </a:p>
          <a:p>
            <a:r>
              <a:rPr lang="ru-RU" dirty="0"/>
              <a:t>Тогда справедливы следующие формулы:</a:t>
            </a:r>
          </a:p>
        </p:txBody>
      </p:sp>
    </p:spTree>
    <p:extLst>
      <p:ext uri="{BB962C8B-B14F-4D97-AF65-F5344CB8AC3E}">
        <p14:creationId xmlns:p14="http://schemas.microsoft.com/office/powerpoint/2010/main" val="392772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Наташа\Desktop\математика\Безымянный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0"/>
            <a:ext cx="554461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32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3568" y="2780928"/>
            <a:ext cx="7756263" cy="105425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678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182</TotalTime>
  <Words>563</Words>
  <Application>Microsoft Office PowerPoint</Application>
  <PresentationFormat>Экран (4:3)</PresentationFormat>
  <Paragraphs>41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Твердый переплет</vt:lpstr>
      <vt:lpstr>Поверхностные интегралы первого рода</vt:lpstr>
      <vt:lpstr>Определение</vt:lpstr>
      <vt:lpstr>Презентация PowerPoint</vt:lpstr>
      <vt:lpstr>Поверхностный интеграл 1-го рода</vt:lpstr>
      <vt:lpstr>Презентация PowerPoint</vt:lpstr>
      <vt:lpstr>Интегральная сумма</vt:lpstr>
      <vt:lpstr>Правило вычисления поверхностных  интегралов 1-го рода</vt:lpstr>
      <vt:lpstr>Свойства</vt:lpstr>
      <vt:lpstr>Свойства</vt:lpstr>
      <vt:lpstr>Теорема о среднем для поверхностного интеграла первого рода</vt:lpstr>
      <vt:lpstr>Приложения поверхностного интеграла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Поверхностные интегралы первого рода</dc:title>
  <dc:creator>Наташа</dc:creator>
  <cp:lastModifiedBy>Наташа</cp:lastModifiedBy>
  <cp:revision>20</cp:revision>
  <dcterms:created xsi:type="dcterms:W3CDTF">2011-05-29T12:32:31Z</dcterms:created>
  <dcterms:modified xsi:type="dcterms:W3CDTF">2011-05-31T16:57:54Z</dcterms:modified>
</cp:coreProperties>
</file>