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68" r:id="rId2"/>
    <p:sldId id="266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652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300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723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23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15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616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6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618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8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9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619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0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620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0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0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1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621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1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21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25.12.2011</a:t>
            </a:fld>
            <a:endParaRPr lang="ru-RU"/>
          </a:p>
        </p:txBody>
      </p:sp>
      <p:sp>
        <p:nvSpPr>
          <p:cNvPr id="621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21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apollyon1986.narod.ru/docs/TViMS/NP/lekziitv/lekziya16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 МИНЕСТЕРСТВО НАУКИ И ОБРАЗОВАНИЯ РФ </a:t>
            </a:r>
            <a:br>
              <a:rPr lang="ru-RU" sz="2000" dirty="0" smtClean="0"/>
            </a:br>
            <a:r>
              <a:rPr lang="ru-RU" sz="2000" dirty="0" smtClean="0"/>
              <a:t>НАЦИОНАЛЬНЫЙ ИССЛЕДОВАТЕЛЬСКИЙ  ТОМСКИЙ</a:t>
            </a:r>
            <a:br>
              <a:rPr lang="ru-RU" sz="2000" dirty="0" smtClean="0"/>
            </a:br>
            <a:r>
              <a:rPr lang="ru-RU" sz="2000" dirty="0" smtClean="0"/>
              <a:t>ПОЛИТЕХНИЧЕСКИЙ УНИВЕРСИТЕТ</a:t>
            </a:r>
            <a:br>
              <a:rPr lang="ru-RU" sz="2000" dirty="0" smtClean="0"/>
            </a:br>
            <a:r>
              <a:rPr lang="ru-RU" sz="2000" dirty="0" smtClean="0"/>
              <a:t>ИНСТИТУТ ПРИРОДНЫХ РЕСУРСОВ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976" y="4929198"/>
            <a:ext cx="3429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Выполнили:</a:t>
            </a:r>
          </a:p>
          <a:p>
            <a:r>
              <a:rPr lang="ru-RU" dirty="0" smtClean="0"/>
              <a:t> студенты группы 2В00</a:t>
            </a:r>
          </a:p>
          <a:p>
            <a:r>
              <a:rPr lang="ru-RU" dirty="0" smtClean="0"/>
              <a:t>Горбунова Анастасия</a:t>
            </a:r>
          </a:p>
          <a:p>
            <a:r>
              <a:rPr lang="ru-RU" dirty="0" err="1" smtClean="0"/>
              <a:t>Асочакова</a:t>
            </a:r>
            <a:r>
              <a:rPr lang="ru-RU" dirty="0" smtClean="0"/>
              <a:t> Ольга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6286520"/>
            <a:ext cx="1435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Томск 2011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2643182"/>
            <a:ext cx="6486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Коэффициент корреляции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Впервые в научный оборот термин «корреляция» ввёл французский палеонтолог Жорж Кювье в XVIII веке. Он разработал «закон корреляции» частей и органов живых существ, с помощью которого можно восстановить облик ископаемого животного, имея в распоряжении лишь часть его останков. В статистике слово «корреляция» первым стал использовать английский биолог и статистик </a:t>
            </a:r>
            <a:r>
              <a:rPr lang="ru-RU" sz="2400" dirty="0" err="1" smtClean="0"/>
              <a:t>Фрэнсис</a:t>
            </a:r>
            <a:r>
              <a:rPr lang="ru-RU" sz="2400" dirty="0" smtClean="0"/>
              <a:t> </a:t>
            </a:r>
            <a:r>
              <a:rPr lang="ru-RU" sz="2400" dirty="0" err="1" smtClean="0"/>
              <a:t>Гальтон</a:t>
            </a:r>
            <a:r>
              <a:rPr lang="ru-RU" sz="2400" dirty="0" smtClean="0"/>
              <a:t> в конце XIX века.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hlinkClick r:id="rId2"/>
              </a:rPr>
              <a:t>1. Корреляционная зависимость.</a:t>
            </a:r>
            <a:r>
              <a:rPr lang="ru-RU" dirty="0" smtClean="0"/>
              <a:t> </a:t>
            </a:r>
          </a:p>
          <a:p>
            <a:r>
              <a:rPr lang="ru-RU" b="1" u="sng" dirty="0" smtClean="0">
                <a:hlinkClick r:id="rId2"/>
              </a:rPr>
              <a:t>2. Коэффициент корреляции.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/>
              <a:t>стохастическая, или вероятностная, зависимость, когда каждому фиксированному значению независимой переменной Х соответствует не одно, а множество значений переменной У, причем сказать заранее, какое именно значение примет величина У, нельзя.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Более частое появление такой зависимости объясняется действием на результирующую переменную не только контролируемого или контролируемых факторов (в данном случае таким контролируемым фактором является переменная </a:t>
            </a:r>
            <a:r>
              <a:rPr lang="ru-RU" i="1" dirty="0" smtClean="0"/>
              <a:t>X),</a:t>
            </a:r>
            <a:r>
              <a:rPr lang="ru-RU" dirty="0" smtClean="0"/>
              <a:t> а и многочисленных неконтролируемых случайных факторов. В этой ситуации переменная У является случайной величиной. Переменная же </a:t>
            </a:r>
            <a:r>
              <a:rPr lang="ru-RU" i="1" dirty="0" smtClean="0"/>
              <a:t>Х</a:t>
            </a:r>
            <a:r>
              <a:rPr lang="ru-RU" dirty="0" smtClean="0"/>
              <a:t> может быть как детерминированной, так и случайной величиной.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/>
              <a:t>Если при изменении одной из величин изменяется среднее значение другой, то стохастическая зависимость называется </a:t>
            </a:r>
            <a:r>
              <a:rPr lang="ru-RU" b="1" i="1" dirty="0" smtClean="0"/>
              <a:t>корреляционной</a:t>
            </a:r>
            <a:r>
              <a:rPr lang="ru-RU" i="1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/>
              <a:t>корреляционная зависимость имеет место, если при изменении </a:t>
            </a:r>
            <a:r>
              <a:rPr lang="ru-RU" i="1" dirty="0" err="1" smtClean="0"/>
              <a:t>х</a:t>
            </a:r>
            <a:r>
              <a:rPr lang="ru-RU" i="1" dirty="0" smtClean="0"/>
              <a:t> изменяется условное математическое ожидание У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/>
              <a:t>Коэффициент корреляции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/>
              <a:t>Если Х и У являются независимыми случайными величинами, то М(ХУ) =М(Х)М(У). Если же Х и У зависимые, то М(ХУ) </a:t>
            </a:r>
            <a:r>
              <a:rPr lang="ru-RU" i="1" dirty="0" smtClean="0">
                <a:sym typeface="Symbol"/>
              </a:rPr>
              <a:t></a:t>
            </a:r>
            <a:r>
              <a:rPr lang="ru-RU" i="1" dirty="0" smtClean="0"/>
              <a:t> М(Х)М(У). </a:t>
            </a:r>
            <a:endParaRPr lang="ru-RU" dirty="0" smtClean="0"/>
          </a:p>
          <a:p>
            <a:pPr algn="ctr">
              <a:buNone/>
            </a:pPr>
            <a:r>
              <a:rPr lang="ru-RU" i="1" dirty="0" smtClean="0"/>
              <a:t>За меру зависимости Х и У принята безразмерная величина </a:t>
            </a:r>
            <a:r>
              <a:rPr lang="en-US" i="1" dirty="0" smtClean="0"/>
              <a:t>r</a:t>
            </a:r>
            <a:r>
              <a:rPr lang="ru-RU" i="1" dirty="0" smtClean="0"/>
              <a:t>, определяемая соотношением </a:t>
            </a:r>
            <a:endParaRPr lang="ru-RU" dirty="0" smtClean="0"/>
          </a:p>
          <a:p>
            <a:pPr algn="ctr">
              <a:buNone/>
            </a:pPr>
            <a:r>
              <a:rPr lang="en-US" i="1" dirty="0" smtClean="0"/>
              <a:t>r</a:t>
            </a:r>
            <a:r>
              <a:rPr lang="ru-RU" i="1" dirty="0" smtClean="0"/>
              <a:t> называется коэффициентом корреляции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Случайные величины Х и У называются некоррелированными, если </a:t>
            </a:r>
            <a:r>
              <a:rPr lang="en-US" i="1" dirty="0" smtClean="0"/>
              <a:t>r</a:t>
            </a:r>
            <a:r>
              <a:rPr lang="ru-RU" i="1" dirty="0" smtClean="0"/>
              <a:t> =0, и коррелированными, если </a:t>
            </a:r>
            <a:r>
              <a:rPr lang="en-US" i="1" dirty="0" smtClean="0"/>
              <a:t>r</a:t>
            </a:r>
            <a:r>
              <a:rPr lang="ru-RU" i="1" dirty="0" smtClean="0">
                <a:sym typeface="Symbol"/>
              </a:rPr>
              <a:t></a:t>
            </a:r>
            <a:r>
              <a:rPr lang="ru-RU" i="1" dirty="0" smtClean="0"/>
              <a:t> 0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Пример1. Независимые СВ Х и У некоррелированные, т.к. </a:t>
            </a:r>
            <a:r>
              <a:rPr lang="en-US" dirty="0" smtClean="0"/>
              <a:t>r </a:t>
            </a:r>
            <a:r>
              <a:rPr lang="ru-RU" dirty="0" smtClean="0"/>
              <a:t>=0 (числитель равен нулю). </a:t>
            </a:r>
          </a:p>
          <a:p>
            <a:r>
              <a:rPr lang="ru-RU" dirty="0" smtClean="0"/>
              <a:t>Пример2. Пусть между Х и У линейная зависимость, т.е. У = АХ +В. Подставляя вместо У его выражение через Х и пользуясь свойствами математического ожидания получим </a:t>
            </a:r>
            <a:r>
              <a:rPr lang="en-US" dirty="0" smtClean="0"/>
              <a:t>r</a:t>
            </a:r>
            <a:r>
              <a:rPr lang="ru-RU" dirty="0" smtClean="0"/>
              <a:t> =1.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i="1" dirty="0" smtClean="0"/>
              <a:t>Свойства коэффициента корреляции: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1.      Если Х и У независимые СВ, то </a:t>
            </a:r>
            <a:r>
              <a:rPr lang="en-US" dirty="0" smtClean="0"/>
              <a:t>r</a:t>
            </a:r>
            <a:r>
              <a:rPr lang="ru-RU" dirty="0" smtClean="0"/>
              <a:t> =0; </a:t>
            </a:r>
          </a:p>
          <a:p>
            <a:r>
              <a:rPr lang="ru-RU" dirty="0" smtClean="0"/>
              <a:t>2.      -1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r </a:t>
            </a:r>
            <a:r>
              <a:rPr lang="en-US" dirty="0" smtClean="0">
                <a:sym typeface="Symbol"/>
              </a:rPr>
              <a:t></a:t>
            </a:r>
            <a:r>
              <a:rPr lang="ru-RU" dirty="0" smtClean="0"/>
              <a:t>1 .При этом, если |</a:t>
            </a:r>
            <a:r>
              <a:rPr lang="en-US" dirty="0" smtClean="0"/>
              <a:t>r</a:t>
            </a:r>
            <a:r>
              <a:rPr lang="ru-RU" dirty="0" smtClean="0"/>
              <a:t>| =1, то между Х и У функциональная , а именно линейная зависимость; </a:t>
            </a:r>
          </a:p>
          <a:p>
            <a:r>
              <a:rPr lang="ru-RU" dirty="0" smtClean="0"/>
              <a:t>3.      </a:t>
            </a:r>
            <a:r>
              <a:rPr lang="en-US" dirty="0" smtClean="0"/>
              <a:t>r</a:t>
            </a:r>
            <a:r>
              <a:rPr lang="ru-RU" dirty="0" smtClean="0"/>
              <a:t> характеризует относительную величину отклонения М(ХУ) от М(Х)М(У), и т.к. отклонение имеет место только для зависимых величин, то  </a:t>
            </a:r>
            <a:r>
              <a:rPr lang="en-US" dirty="0" smtClean="0"/>
              <a:t>r</a:t>
            </a:r>
            <a:r>
              <a:rPr lang="ru-RU" dirty="0" smtClean="0"/>
              <a:t> характеризует тесноту зависимости.</a:t>
            </a:r>
            <a:endParaRPr lang="ru-RU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Данный метод обработки статистических данных весьма популярен в экономике и социальных науках (в частности </a:t>
            </a:r>
            <a:r>
              <a:rPr lang="ru-RU" sz="2000" dirty="0" err="1" smtClean="0"/>
              <a:t>впсихологии</a:t>
            </a:r>
            <a:r>
              <a:rPr lang="ru-RU" sz="2000" dirty="0" smtClean="0"/>
              <a:t> и социологии), хотя сфера применения коэффициентов корреляции обширна: контроль качества промышленной продукции, металловедение, агрохимия, гидробиология</a:t>
            </a:r>
            <a:r>
              <a:rPr lang="ru-RU" sz="2000" dirty="0" smtClean="0"/>
              <a:t>, биометрия</a:t>
            </a:r>
            <a:r>
              <a:rPr lang="ru-RU" sz="2000" dirty="0" smtClean="0"/>
              <a:t> и прочие. В различных прикладных отраслях приняты разные границы интервалов для оценки тесноты и значимости связи.</a:t>
            </a:r>
          </a:p>
          <a:p>
            <a:r>
              <a:rPr lang="ru-RU" sz="2000" dirty="0" smtClean="0"/>
              <a:t>Популярность метода обусловлена двумя моментами: коэффициенты корреляции относительно просты в подсчете, их применение не требует специальной математической подготовки. В сочетании с простотой интерпретации, простота применения коэффициента привела к его широкому распространению в сфере анализа статистических данных.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5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35</TotalTime>
  <Words>301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Тема5</vt:lpstr>
      <vt:lpstr> МИНЕСТЕРСТВО НАУКИ И ОБРАЗОВАНИЯ РФ  НАЦИОНАЛЬНЫЙ ИССЛЕДОВАТЕЛЬСКИЙ  ТОМСКИЙ ПОЛИТЕХНИЧЕСКИЙ УНИВЕРСИТЕТ ИНСТИТУТ ПРИРОДНЫХ РЕСУРСОВ </vt:lpstr>
      <vt:lpstr>Введение</vt:lpstr>
      <vt:lpstr>Слайд 3</vt:lpstr>
      <vt:lpstr>Слайд 4</vt:lpstr>
      <vt:lpstr>Слайд 5</vt:lpstr>
      <vt:lpstr>Слайд 6</vt:lpstr>
      <vt:lpstr>Слайд 7</vt:lpstr>
      <vt:lpstr>Коэффициент корреляции</vt:lpstr>
      <vt:lpstr>Слайд 9</vt:lpstr>
      <vt:lpstr>Слайд 10</vt:lpstr>
      <vt:lpstr>Свойства коэффициента корреляции: 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Гульжан</dc:creator>
  <cp:lastModifiedBy>Анастасия</cp:lastModifiedBy>
  <cp:revision>6</cp:revision>
  <dcterms:created xsi:type="dcterms:W3CDTF">2011-12-25T15:09:29Z</dcterms:created>
  <dcterms:modified xsi:type="dcterms:W3CDTF">2011-12-25T17:02:16Z</dcterms:modified>
</cp:coreProperties>
</file>