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68" r:id="rId3"/>
    <p:sldId id="257" r:id="rId4"/>
    <p:sldId id="269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1" r:id="rId15"/>
    <p:sldId id="272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32523"/>
    <a:srgbClr val="000000"/>
    <a:srgbClr val="FFFFFF"/>
    <a:srgbClr val="003300"/>
    <a:srgbClr val="3333FF"/>
    <a:srgbClr val="00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387950-AC89-4EA7-A370-23EB91908510}" type="datetimeFigureOut">
              <a:rPr lang="ru-RU" smtClean="0"/>
              <a:pPr/>
              <a:t>26.12.2011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A848B5-0649-4C83-809B-6797D6D3EEB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A848B5-0649-4C83-809B-6797D6D3EEB1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89397-7689-4629-9F1A-881CDD872E2B}" type="datetimeFigureOut">
              <a:rPr lang="ru-RU" smtClean="0"/>
              <a:pPr/>
              <a:t>26.12.2011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8988-D1A4-489C-B46A-9270479903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89397-7689-4629-9F1A-881CDD872E2B}" type="datetimeFigureOut">
              <a:rPr lang="ru-RU" smtClean="0"/>
              <a:pPr/>
              <a:t>26.12.2011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8988-D1A4-489C-B46A-9270479903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89397-7689-4629-9F1A-881CDD872E2B}" type="datetimeFigureOut">
              <a:rPr lang="ru-RU" smtClean="0"/>
              <a:pPr/>
              <a:t>26.12.2011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8988-D1A4-489C-B46A-9270479903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89397-7689-4629-9F1A-881CDD872E2B}" type="datetimeFigureOut">
              <a:rPr lang="ru-RU" smtClean="0"/>
              <a:pPr/>
              <a:t>26.12.2011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8988-D1A4-489C-B46A-9270479903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89397-7689-4629-9F1A-881CDD872E2B}" type="datetimeFigureOut">
              <a:rPr lang="ru-RU" smtClean="0"/>
              <a:pPr/>
              <a:t>26.12.2011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8988-D1A4-489C-B46A-9270479903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89397-7689-4629-9F1A-881CDD872E2B}" type="datetimeFigureOut">
              <a:rPr lang="ru-RU" smtClean="0"/>
              <a:pPr/>
              <a:t>26.12.2011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8988-D1A4-489C-B46A-9270479903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89397-7689-4629-9F1A-881CDD872E2B}" type="datetimeFigureOut">
              <a:rPr lang="ru-RU" smtClean="0"/>
              <a:pPr/>
              <a:t>26.12.2011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8988-D1A4-489C-B46A-9270479903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89397-7689-4629-9F1A-881CDD872E2B}" type="datetimeFigureOut">
              <a:rPr lang="ru-RU" smtClean="0"/>
              <a:pPr/>
              <a:t>26.12.2011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8988-D1A4-489C-B46A-9270479903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89397-7689-4629-9F1A-881CDD872E2B}" type="datetimeFigureOut">
              <a:rPr lang="ru-RU" smtClean="0"/>
              <a:pPr/>
              <a:t>26.12.2011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8988-D1A4-489C-B46A-9270479903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89397-7689-4629-9F1A-881CDD872E2B}" type="datetimeFigureOut">
              <a:rPr lang="ru-RU" smtClean="0"/>
              <a:pPr/>
              <a:t>26.12.2011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8988-D1A4-489C-B46A-9270479903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89397-7689-4629-9F1A-881CDD872E2B}" type="datetimeFigureOut">
              <a:rPr lang="ru-RU" smtClean="0"/>
              <a:pPr/>
              <a:t>26.12.2011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8988-D1A4-489C-B46A-9270479903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C89397-7689-4629-9F1A-881CDD872E2B}" type="datetimeFigureOut">
              <a:rPr lang="ru-RU" smtClean="0"/>
              <a:pPr/>
              <a:t>26.12.2011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E18988-D1A4-489C-B46A-9270479903B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 thruBlk="1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barnaclebill.files.wordpress.com/2011/06/dice_01_svg_hi.png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86076" y="5286388"/>
            <a:ext cx="6257924" cy="1323996"/>
          </a:xfrm>
        </p:spPr>
        <p:txBody>
          <a:bodyPr/>
          <a:lstStyle/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Выполнила студентка гр.2Г00 </a:t>
            </a:r>
          </a:p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Анастасия Миронова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1214422"/>
            <a:ext cx="8358246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История применения методов теории вероятности</a:t>
            </a:r>
            <a:endParaRPr lang="ru-RU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000232" y="1000108"/>
            <a:ext cx="550072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Вплоть до конца 18 столетия прикладная статистика, без которой немыслим государственный учет и контроль, и потому существовавшая издавна, носила элементарный, чисто арифметический характер.</a:t>
            </a:r>
            <a:endParaRPr lang="ru-RU" sz="2800" b="1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ртинка 71 из 8686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77232">
            <a:off x="5511825" y="611633"/>
            <a:ext cx="3675123" cy="2289196"/>
          </a:xfrm>
          <a:prstGeom prst="rect">
            <a:avLst/>
          </a:prstGeom>
          <a:noFill/>
        </p:spPr>
      </p:pic>
      <p:pic>
        <p:nvPicPr>
          <p:cNvPr id="3" name="Picture 2" descr="Картинка 71 из 8686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649275">
            <a:off x="4565723" y="4212408"/>
            <a:ext cx="3138984" cy="1955240"/>
          </a:xfrm>
          <a:prstGeom prst="rect">
            <a:avLst/>
          </a:prstGeom>
          <a:noFill/>
        </p:spPr>
      </p:pic>
      <p:pic>
        <p:nvPicPr>
          <p:cNvPr id="4" name="Picture 2" descr="Картинка 71 из 8686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50725">
            <a:off x="616481" y="5163260"/>
            <a:ext cx="1978362" cy="123230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14282" y="714356"/>
            <a:ext cx="564360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Улучшение технологии производства игральных костей в 18 веке  стимулировало развитие теории вероятности. Игроки, сами того не желая, начали в массовом порядке ставить воспроизводимые опыты, так как кости стали одинаковыми, стандартными. 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3000" b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357166"/>
            <a:ext cx="8358246" cy="1815882"/>
          </a:xfrm>
          <a:prstGeom prst="rect">
            <a:avLst/>
          </a:prstGeom>
          <a:solidFill>
            <a:srgbClr val="FFFFFF">
              <a:alpha val="61176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Так возник пример того, что впоследствии будет названо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«статистическим экспериментом» </a:t>
            </a:r>
            <a:r>
              <a:rPr lang="ru-RU" sz="2800" b="1" dirty="0" smtClean="0"/>
              <a:t>- опыт, который можно повторять неограниченное число раз в одинаковых условиях. </a:t>
            </a:r>
            <a:endParaRPr lang="ru-RU" sz="2800" b="1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4000" b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14348" y="285728"/>
            <a:ext cx="7715304" cy="6215106"/>
          </a:xfrm>
          <a:prstGeom prst="rect">
            <a:avLst/>
          </a:prstGeom>
          <a:solidFill>
            <a:srgbClr val="FFFFFF">
              <a:alpha val="8196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500166" y="2571744"/>
            <a:ext cx="618643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ТЕОРИЯ ВЕРОЯТНОСТЕЙ </a:t>
            </a:r>
            <a:endParaRPr lang="ru-RU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86182" y="1928802"/>
            <a:ext cx="15666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(наука)</a:t>
            </a:r>
            <a:endParaRPr lang="ru-RU" sz="36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14348" y="1428736"/>
            <a:ext cx="286649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астрономия</a:t>
            </a:r>
            <a:endParaRPr lang="ru-RU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643306" y="714356"/>
            <a:ext cx="182120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физика</a:t>
            </a:r>
            <a:endParaRPr lang="ru-RU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643570" y="1357298"/>
            <a:ext cx="227581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биология</a:t>
            </a:r>
            <a:endParaRPr lang="ru-RU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428992" y="3286124"/>
            <a:ext cx="22409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(практика)</a:t>
            </a:r>
            <a:endParaRPr lang="ru-RU" sz="36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59721" y="3429000"/>
            <a:ext cx="2391232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сельское </a:t>
            </a:r>
          </a:p>
          <a:p>
            <a:pPr algn="ctr"/>
            <a:r>
              <a:rPr lang="ru-RU" sz="40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хозяйство</a:t>
            </a:r>
            <a:endParaRPr lang="ru-RU" sz="40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786050" y="4643446"/>
            <a:ext cx="416492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промышленность</a:t>
            </a:r>
            <a:endParaRPr lang="ru-RU" sz="40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786446" y="3500438"/>
            <a:ext cx="249215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медицина</a:t>
            </a:r>
            <a:endParaRPr lang="ru-RU" sz="40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5" name="Прямая со стрелкой 24"/>
          <p:cNvCxnSpPr/>
          <p:nvPr/>
        </p:nvCxnSpPr>
        <p:spPr>
          <a:xfrm rot="10800000">
            <a:off x="2786050" y="2143116"/>
            <a:ext cx="571504" cy="42862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5" idx="0"/>
            <a:endCxn id="7" idx="2"/>
          </p:cNvCxnSpPr>
          <p:nvPr/>
        </p:nvCxnSpPr>
        <p:spPr>
          <a:xfrm rot="16200000" flipV="1">
            <a:off x="4308427" y="1667723"/>
            <a:ext cx="506560" cy="1559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rot="5400000" flipH="1" flipV="1">
            <a:off x="5643570" y="2071678"/>
            <a:ext cx="500066" cy="50006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rot="10800000" flipV="1">
            <a:off x="2643174" y="3286124"/>
            <a:ext cx="642942" cy="21431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stCxn id="10" idx="2"/>
          </p:cNvCxnSpPr>
          <p:nvPr/>
        </p:nvCxnSpPr>
        <p:spPr>
          <a:xfrm rot="16200000" flipH="1">
            <a:off x="4169531" y="4312414"/>
            <a:ext cx="782429" cy="2250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5643570" y="3214686"/>
            <a:ext cx="857256" cy="50006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Плюс 35"/>
          <p:cNvSpPr/>
          <p:nvPr/>
        </p:nvSpPr>
        <p:spPr>
          <a:xfrm>
            <a:off x="0" y="5572140"/>
            <a:ext cx="785818" cy="714380"/>
          </a:xfrm>
          <a:prstGeom prst="mathPlus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714348" y="5643578"/>
            <a:ext cx="77867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повседневная жизнь любого человека</a:t>
            </a:r>
            <a:endParaRPr lang="ru-RU" sz="36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000"/>
                            </p:stCondLst>
                            <p:childTnLst>
                              <p:par>
                                <p:cTn id="83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500"/>
                            </p:stCondLst>
                            <p:childTnLst>
                              <p:par>
                                <p:cTn id="9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0"/>
                            </p:stCondLst>
                            <p:childTnLst>
                              <p:par>
                                <p:cTn id="9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  <p:bldP spid="10" grpId="0"/>
      <p:bldP spid="11" grpId="0"/>
      <p:bldP spid="12" grpId="0"/>
      <p:bldP spid="13" grpId="0"/>
      <p:bldP spid="36" grpId="0" animBg="1"/>
      <p:bldP spid="3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14678" y="285728"/>
            <a:ext cx="291894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Астрономия</a:t>
            </a:r>
            <a:endParaRPr 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5720" y="1142984"/>
            <a:ext cx="857256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Именно для использования  в астрономии был разработан знаменитый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«метод наименьших квадратов»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(Лежандр 1805, Гаусс 1815).  Главной задачей, для решения которой он был первоначально использован, стал расчет орбит комет, который приходилось производить по малому числу наблюдений. Метод оказался эффективным, универсальным, и вызвал бурные споры о приоритете. Его стали использовать в геодезии и картографии. 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00430" y="214290"/>
            <a:ext cx="218059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Физика</a:t>
            </a:r>
            <a:endParaRPr lang="ru-RU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5720" y="1285860"/>
            <a:ext cx="8429652" cy="4401205"/>
          </a:xfrm>
          <a:prstGeom prst="rect">
            <a:avLst/>
          </a:prstGeom>
          <a:solidFill>
            <a:srgbClr val="000000">
              <a:alpha val="32941"/>
            </a:srgb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Во второй половине 19 века в работах Максвелла, Больцмана и Гиббса была развита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статистическая механика</a:t>
            </a:r>
            <a:r>
              <a:rPr lang="ru-RU" sz="2800" dirty="0" smtClean="0">
                <a:solidFill>
                  <a:schemeClr val="bg1"/>
                </a:solidFill>
              </a:rPr>
              <a:t>, которая описывала состояние разряженных систем, содержащих огромное число частиц (порядка числа Авогадро). Если раньше понятие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распределения случайной величины </a:t>
            </a:r>
            <a:r>
              <a:rPr lang="ru-RU" sz="2800" dirty="0" smtClean="0">
                <a:solidFill>
                  <a:schemeClr val="bg1"/>
                </a:solidFill>
              </a:rPr>
              <a:t>было преимущественно связано с распределением ошибок измерения, то теперь распределенными оказались самые разные величины – скорости, энергии, длины свободного пробега.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35000" b="-3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86116" y="928670"/>
            <a:ext cx="266964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Биометрия</a:t>
            </a:r>
            <a:endParaRPr 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42910" y="2000240"/>
            <a:ext cx="7715304" cy="3539430"/>
          </a:xfrm>
          <a:prstGeom prst="rect">
            <a:avLst/>
          </a:prstGeom>
          <a:solidFill>
            <a:srgbClr val="000000">
              <a:alpha val="32941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В 1870-1900 годах бельгиец </a:t>
            </a:r>
            <a:r>
              <a:rPr lang="ru-RU" sz="2800" dirty="0" err="1" smtClean="0">
                <a:solidFill>
                  <a:schemeClr val="bg1"/>
                </a:solidFill>
              </a:rPr>
              <a:t>Кетле</a:t>
            </a:r>
            <a:r>
              <a:rPr lang="ru-RU" sz="2800" dirty="0" smtClean="0">
                <a:solidFill>
                  <a:schemeClr val="bg1"/>
                </a:solidFill>
              </a:rPr>
              <a:t> и англичане Френсис </a:t>
            </a:r>
            <a:r>
              <a:rPr lang="ru-RU" sz="2800" dirty="0" err="1" smtClean="0">
                <a:solidFill>
                  <a:schemeClr val="bg1"/>
                </a:solidFill>
              </a:rPr>
              <a:t>Гальтон</a:t>
            </a:r>
            <a:r>
              <a:rPr lang="ru-RU" sz="2800" dirty="0" smtClean="0">
                <a:solidFill>
                  <a:schemeClr val="bg1"/>
                </a:solidFill>
              </a:rPr>
              <a:t> и Карл Пирсон основали новое научное направление – биометрию,  в которой впервые стала систематически и количественно изучаться неопределенная изменчивость живых организмов и наследование количественных признаков. В научный оборот были введены новые понятия –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регрессии</a:t>
            </a:r>
            <a:r>
              <a:rPr lang="ru-RU" sz="2800" dirty="0" smtClean="0">
                <a:solidFill>
                  <a:schemeClr val="bg1"/>
                </a:solidFill>
              </a:rPr>
              <a:t> и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корреляции</a:t>
            </a:r>
            <a:r>
              <a:rPr lang="ru-RU" sz="2800" dirty="0" smtClean="0">
                <a:solidFill>
                  <a:schemeClr val="bg1"/>
                </a:solidFill>
              </a:rPr>
              <a:t>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71736" y="214290"/>
            <a:ext cx="454303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Сельское хозяйство</a:t>
            </a:r>
            <a:endParaRPr 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000108"/>
            <a:ext cx="9144000" cy="5693866"/>
          </a:xfrm>
          <a:prstGeom prst="rect">
            <a:avLst/>
          </a:prstGeom>
          <a:solidFill>
            <a:srgbClr val="FFFFFF">
              <a:alpha val="36863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В начале 20 века в Англии была поставлена задача количественного сравнения эффективности различных методов ведения сельского хозяйства. Для решения этой задачи была развита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теория планирования экспериментов</a:t>
            </a:r>
            <a:r>
              <a:rPr lang="ru-RU" sz="2800" b="1" dirty="0" smtClean="0"/>
              <a:t>,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дисперсионный анализ</a:t>
            </a:r>
            <a:r>
              <a:rPr lang="ru-RU" sz="2800" b="1" dirty="0" smtClean="0"/>
              <a:t>. Основная заслуга в развитии этого уже чисто практического использования статистики принадлежит </a:t>
            </a:r>
            <a:r>
              <a:rPr lang="ru-RU" sz="2800" b="1" i="1" dirty="0" smtClean="0"/>
              <a:t>сэру Рональду Фишеру</a:t>
            </a:r>
            <a:r>
              <a:rPr lang="ru-RU" sz="2800" b="1" dirty="0" smtClean="0"/>
              <a:t>. Современная математическая статистика, пригодная для широкого применения в практике, была развита в Англии (</a:t>
            </a:r>
            <a:r>
              <a:rPr lang="ru-RU" sz="2800" b="1" i="1" dirty="0" smtClean="0"/>
              <a:t>Карл Пирсон</a:t>
            </a:r>
            <a:r>
              <a:rPr lang="ru-RU" sz="2800" b="1" dirty="0" smtClean="0"/>
              <a:t>, </a:t>
            </a:r>
            <a:r>
              <a:rPr lang="ru-RU" sz="2800" b="1" i="1" dirty="0" smtClean="0"/>
              <a:t>Стьюдент</a:t>
            </a:r>
            <a:r>
              <a:rPr lang="ru-RU" sz="2800" b="1" dirty="0" smtClean="0"/>
              <a:t>, </a:t>
            </a:r>
            <a:r>
              <a:rPr lang="ru-RU" sz="2800" b="1" i="1" dirty="0" smtClean="0"/>
              <a:t>Фишер</a:t>
            </a:r>
            <a:r>
              <a:rPr lang="ru-RU" sz="2800" b="1" dirty="0" smtClean="0"/>
              <a:t>). </a:t>
            </a:r>
            <a:r>
              <a:rPr lang="ru-RU" sz="2800" b="1" i="1" dirty="0" smtClean="0"/>
              <a:t>Стьюдент</a:t>
            </a:r>
            <a:r>
              <a:rPr lang="ru-RU" sz="2800" b="1" dirty="0" smtClean="0"/>
              <a:t> впервые решил задачу оценки неизвестного параметра распределения без использования байесовского подхода.</a:t>
            </a:r>
            <a:endParaRPr lang="ru-RU" sz="2800" b="1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00298" y="428604"/>
            <a:ext cx="421461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Промышленность</a:t>
            </a:r>
            <a:endParaRPr 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8596" y="1428736"/>
            <a:ext cx="8001056" cy="4401205"/>
          </a:xfrm>
          <a:prstGeom prst="rect">
            <a:avLst/>
          </a:prstGeom>
          <a:solidFill>
            <a:srgbClr val="000000">
              <a:alpha val="34118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Введение методов статистического контроля на производстве (</a:t>
            </a:r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контрольные карты </a:t>
            </a:r>
            <a:r>
              <a:rPr lang="ru-RU" sz="2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Шухарта</a:t>
            </a:r>
            <a:r>
              <a:rPr lang="ru-RU" sz="2800" dirty="0" smtClean="0">
                <a:solidFill>
                  <a:schemeClr val="bg1"/>
                </a:solidFill>
              </a:rPr>
              <a:t>). Сокращение необходимого количества испытаний качества продукции. Математические методы оказываются уже настолько важными, что их стали засекречивать. Так книга с описанием новой методики, позволявшей сократить количество испытаний (“Последовательный анализ” </a:t>
            </a:r>
            <a:r>
              <a:rPr lang="ru-RU" sz="2800" dirty="0" err="1" smtClean="0">
                <a:solidFill>
                  <a:schemeClr val="bg1"/>
                </a:solidFill>
              </a:rPr>
              <a:t>Вальда</a:t>
            </a:r>
            <a:r>
              <a:rPr lang="ru-RU" sz="2800" dirty="0" smtClean="0">
                <a:solidFill>
                  <a:schemeClr val="bg1"/>
                </a:solidFill>
              </a:rPr>
              <a:t>), была издана только после окончания второй мировой войны в 1947 году.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14678" y="500042"/>
            <a:ext cx="257551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Медицина</a:t>
            </a:r>
            <a:endParaRPr 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8596" y="1428736"/>
            <a:ext cx="8072494" cy="3539430"/>
          </a:xfrm>
          <a:prstGeom prst="rect">
            <a:avLst/>
          </a:prstGeom>
          <a:solidFill>
            <a:srgbClr val="003300">
              <a:alpha val="38824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Широкое применение статистических методов в медицине началось сравнительно недавно (вторая половина 20 века). Развитие эффективных методов лечения (антибиотики, инсулин, эффективная анестезия, искусственное кровообращение) потребовало достоверных методов оценки их эффективности. Возникло новое понятие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«Доказательная медицина»</a:t>
            </a:r>
            <a:r>
              <a:rPr lang="ru-RU" sz="2800" dirty="0" smtClean="0">
                <a:solidFill>
                  <a:schemeClr val="bg1"/>
                </a:solidFill>
              </a:rPr>
              <a:t>. 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1857364"/>
            <a:ext cx="8358246" cy="3108543"/>
          </a:xfrm>
          <a:prstGeom prst="rect">
            <a:avLst/>
          </a:prstGeom>
          <a:solidFill>
            <a:srgbClr val="000000">
              <a:alpha val="32157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С середины 1980-х годов возник новый и важнейший фактор, революционизировавший все приложения теории вероятностей – возможность широкого использования быстрых и доступных компьютеров. Сейчас методом прямого экспериментирования можно получать результаты, которые ранее были недоступны.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43174" y="1071546"/>
            <a:ext cx="409734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Биоинформатика</a:t>
            </a:r>
            <a:endParaRPr 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2071678"/>
            <a:ext cx="8072494" cy="2677656"/>
          </a:xfrm>
          <a:prstGeom prst="rect">
            <a:avLst/>
          </a:prstGeom>
          <a:solidFill>
            <a:srgbClr val="000000">
              <a:alpha val="25882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Начиная с 1980-х годов количество известных последовательностей белков и нуклеиновых кислот стремительно возрастает. Объем накопленной информации таков, что только компьютерный анализ этих данных может решать задачи по извлечению информации. 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1357298"/>
            <a:ext cx="8501122" cy="4832092"/>
          </a:xfrm>
          <a:prstGeom prst="rect">
            <a:avLst/>
          </a:prstGeom>
          <a:solidFill>
            <a:srgbClr val="FFFFFF">
              <a:alpha val="35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0000"/>
                </a:solidFill>
              </a:rPr>
              <a:t>Случайные явления играют огромную роль в нашей жизни, их влияние на жизнь человека трудно переоценить. Это землетрясения, ураганы, подъемы и спады экономического развития, войны, болезни. Каждому человеку необходимо  иметь представление и о жестких связях, и о случайных. без знания понятий и методов теории вероятностей и статистики невозможна организация производства, внедрение новых лекарств в медицину, проведение социальной политики.</a:t>
            </a:r>
            <a:endParaRPr lang="ru-RU" sz="2800" dirty="0" smtClean="0">
              <a:solidFill>
                <a:srgbClr val="000000"/>
              </a:solidFill>
            </a:endParaRPr>
          </a:p>
          <a:p>
            <a:pPr algn="ctr"/>
            <a:r>
              <a:rPr lang="ru-RU" sz="2800" dirty="0" smtClean="0">
                <a:solidFill>
                  <a:srgbClr val="000000"/>
                </a:solidFill>
              </a:rPr>
              <a:t> </a:t>
            </a:r>
            <a:endParaRPr lang="ru-RU" sz="28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14348" y="2714620"/>
            <a:ext cx="765466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Спасибо за внимание!</a:t>
            </a:r>
            <a:endParaRPr lang="ru-RU" sz="6000" b="1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</TotalTime>
  <Words>477</Words>
  <Application>Microsoft Office PowerPoint</Application>
  <PresentationFormat>Экран (4:3)</PresentationFormat>
  <Paragraphs>36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Интант</dc:creator>
  <cp:lastModifiedBy>Интант</cp:lastModifiedBy>
  <cp:revision>34</cp:revision>
  <dcterms:created xsi:type="dcterms:W3CDTF">2011-12-24T16:24:11Z</dcterms:created>
  <dcterms:modified xsi:type="dcterms:W3CDTF">2011-12-26T03:55:55Z</dcterms:modified>
</cp:coreProperties>
</file>