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2" r:id="rId9"/>
    <p:sldId id="263" r:id="rId10"/>
    <p:sldId id="264" r:id="rId11"/>
    <p:sldId id="269" r:id="rId12"/>
    <p:sldId id="266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ACDED68-4F24-4C3B-943A-B16D9705FDDA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E1EB4113-4340-4661-95FD-542A610549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ACDED68-4F24-4C3B-943A-B16D9705FDDA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B4113-4340-4661-95FD-542A610549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ACDED68-4F24-4C3B-943A-B16D9705FDDA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E1EB4113-4340-4661-95FD-542A610549A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ACDED68-4F24-4C3B-943A-B16D9705FDDA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E1EB4113-4340-4661-95FD-542A610549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ACDED68-4F24-4C3B-943A-B16D9705FDDA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E1EB4113-4340-4661-95FD-542A610549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ED68-4F24-4C3B-943A-B16D9705FDDA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B4113-4340-4661-95FD-542A610549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ACDED68-4F24-4C3B-943A-B16D9705FDDA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E1EB4113-4340-4661-95FD-542A610549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ACDED68-4F24-4C3B-943A-B16D9705FDDA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E1EB4113-4340-4661-95FD-542A610549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ACDED68-4F24-4C3B-943A-B16D9705FDDA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E1EB4113-4340-4661-95FD-542A610549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ED68-4F24-4C3B-943A-B16D9705FDDA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B4113-4340-4661-95FD-542A610549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ED68-4F24-4C3B-943A-B16D9705FDDA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B4113-4340-4661-95FD-542A610549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ACDED68-4F24-4C3B-943A-B16D9705FDDA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E1EB4113-4340-4661-95FD-542A610549A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0544" y="404664"/>
            <a:ext cx="8062912" cy="1872208"/>
          </a:xfrm>
        </p:spPr>
        <p:txBody>
          <a:bodyPr>
            <a:noAutofit/>
          </a:bodyPr>
          <a:lstStyle/>
          <a:p>
            <a:pPr marL="0" lvl="0" algn="ctr">
              <a:defRPr/>
            </a:pPr>
            <a:r>
              <a:rPr lang="ru-RU" sz="240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Министерство науки и образования РФ государственное бюджетное учреждение высшего профессионального образования «Национальный исследовательский Томский политехнический университет» </a:t>
            </a:r>
            <a:br>
              <a:rPr lang="ru-RU" sz="240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lang="ru-RU" sz="240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Кафедра ГЭГХ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0544" y="2204864"/>
            <a:ext cx="8062912" cy="4104456"/>
          </a:xfrm>
        </p:spPr>
        <p:txBody>
          <a:bodyPr>
            <a:normAutofit/>
          </a:bodyPr>
          <a:lstStyle/>
          <a:p>
            <a:pPr algn="ctr"/>
            <a:r>
              <a:rPr lang="ru-RU" sz="5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Теория вероятностей </a:t>
            </a:r>
          </a:p>
          <a:p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Выполнил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студент гр. 2г21 </a:t>
            </a:r>
          </a:p>
          <a:p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Зайцева Ю.П.</a:t>
            </a:r>
          </a:p>
          <a:p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Проверил: доцент </a:t>
            </a:r>
            <a:r>
              <a:rPr lang="ru-RU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Тарбокова</a:t>
            </a:r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Т.В.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35319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908721"/>
            <a:ext cx="4038600" cy="533968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800" b="1" dirty="0" smtClean="0"/>
              <a:t>    Теория вероятностей </a:t>
            </a:r>
            <a:r>
              <a:rPr lang="ru-RU" sz="2800" dirty="0" smtClean="0"/>
              <a:t>— раздел математики, изучающий закономерности случайных явлений: случайные события, случайные величины, их свойства и операции над ними</a:t>
            </a:r>
          </a:p>
          <a:p>
            <a:endParaRPr lang="ru-RU" dirty="0"/>
          </a:p>
        </p:txBody>
      </p:sp>
      <p:pic>
        <p:nvPicPr>
          <p:cNvPr id="7" name="Содержимое 6" descr="podnyat-100-dollarov-ili-projti-mimo-teoriya-veroyatnostej-v-povsednevnoj-rabot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143500" y="1340768"/>
            <a:ext cx="3748980" cy="475252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Возникновение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48980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   Возникновение теории вероятностей как науки относят к средним векам и первым попыткам математического анализа азартных игр (орлянка, кости, рулетка). Первоначально её основные понятия не имели строго математического вида, к ним можно было относиться как к некоторым эмпирическим фактам, как к свойствам реальных событий, и они формулировались в наглядных представлениях</a:t>
            </a:r>
            <a:r>
              <a:rPr lang="ru-RU" sz="2800" i="1" dirty="0" smtClean="0"/>
              <a:t>.</a:t>
            </a:r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01266"/>
          </a:xfrm>
        </p:spPr>
        <p:txBody>
          <a:bodyPr/>
          <a:lstStyle/>
          <a:p>
            <a:pPr algn="ctr"/>
            <a:r>
              <a:rPr lang="ru-RU" dirty="0" smtClean="0"/>
              <a:t>Возникновение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3200" i="1" dirty="0" smtClean="0"/>
              <a:t>    </a:t>
            </a:r>
            <a:r>
              <a:rPr lang="ru-RU" sz="3200" dirty="0" smtClean="0"/>
              <a:t>Самые ранние работы учёных в области теории </a:t>
            </a:r>
            <a:r>
              <a:rPr lang="ru-RU" dirty="0" smtClean="0"/>
              <a:t>вероятностей</a:t>
            </a:r>
            <a:r>
              <a:rPr lang="ru-RU" sz="3200" dirty="0" smtClean="0"/>
              <a:t> относятся к 17 веку. Исследуя прогнозирование выигрыша в азартных играх, Блез Паскаль и Пьер Ферма открыли первые вероятностные закономерности, возникающие при бросании костей. Так же этим вопросом занимался Христиан Гюйгенс. Его работа, в которой вводятся основные понятия теории вероятностей, а также используются теоремы сложения и умножения вероятностей, вышла в печатном виде на двадцать лет раньше (1657 год) издания писем Паскаля и Ферма (1679 год).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64122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Возникновение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i="1" dirty="0" smtClean="0"/>
              <a:t>   </a:t>
            </a:r>
            <a:r>
              <a:rPr lang="ru-RU" sz="2400" dirty="0" smtClean="0"/>
              <a:t>Важный вклад в теорию вероятностей внёс </a:t>
            </a:r>
            <a:r>
              <a:rPr lang="ru-RU" sz="2400" dirty="0" err="1" smtClean="0"/>
              <a:t>Якоб</a:t>
            </a:r>
            <a:r>
              <a:rPr lang="ru-RU" sz="2400" dirty="0" smtClean="0"/>
              <a:t> Бернулли: он дал доказательство закона больших чисел в простейшем случае независимых испытаний. В первой половине 19 века теория вероятностей начинает применяться к анализу ошибок наблюдений; Лаплас и Пуассон доказали первые предельные теоремы. 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100771"/>
            <a:ext cx="2016224" cy="2757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4049688"/>
            <a:ext cx="2065391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4049688"/>
            <a:ext cx="203571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85242"/>
          </a:xfrm>
        </p:spPr>
        <p:txBody>
          <a:bodyPr/>
          <a:lstStyle/>
          <a:p>
            <a:pPr algn="ctr"/>
            <a:r>
              <a:rPr lang="ru-RU" dirty="0" smtClean="0"/>
              <a:t>Возникновение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0" y="1052736"/>
            <a:ext cx="5364088" cy="58052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2800" dirty="0" smtClean="0"/>
              <a:t>     Во второй половине 19 века основной вклад внесли русские учёные П. Л. Чебышев, А. А. Марков и А. М. Ляпунов. В это время были доказаны закон больших чисел, центральная предельная теорема, а также разработана теория цепей Маркова. Современный вид теория вероятностей получила благодаря аксиоматизации, предложенной Андреем Николаевичем Колмогоровым. В результате теория вероятностей приобрела строгий математический вид и окончательно стала восприниматься как один из разделов математики.</a:t>
            </a:r>
          </a:p>
          <a:p>
            <a:endParaRPr lang="ru-RU" dirty="0"/>
          </a:p>
        </p:txBody>
      </p:sp>
      <p:pic>
        <p:nvPicPr>
          <p:cNvPr id="7" name="Содержимое 6" descr="Andrej_Nikolajewitsch_Kolmogorov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508104" y="1124744"/>
            <a:ext cx="3312368" cy="46805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005-002-Verojatnost-sobytij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730" y="548680"/>
            <a:ext cx="8516539" cy="59046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35319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46088"/>
          </a:xfrm>
        </p:spPr>
        <p:txBody>
          <a:bodyPr/>
          <a:lstStyle/>
          <a:p>
            <a:pPr>
              <a:buNone/>
            </a:pPr>
            <a:r>
              <a:rPr lang="ru-RU" sz="3200" b="1" dirty="0" smtClean="0"/>
              <a:t>   Событием </a:t>
            </a:r>
            <a:r>
              <a:rPr lang="ru-RU" sz="3200" dirty="0" smtClean="0"/>
              <a:t>называется всякий факт, который может произойти или не произойти в результате опыта.</a:t>
            </a:r>
            <a:endParaRPr lang="ru-RU" dirty="0"/>
          </a:p>
        </p:txBody>
      </p:sp>
      <p:pic>
        <p:nvPicPr>
          <p:cNvPr id="7" name="Рисунок 6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2636912"/>
            <a:ext cx="6696744" cy="37444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132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5186048"/>
          </a:xfrm>
        </p:spPr>
        <p:txBody>
          <a:bodyPr/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События называются несовместными</a:t>
            </a:r>
            <a:r>
              <a:rPr lang="ru-RU" sz="32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, если появление одного из них исключает появление других</a:t>
            </a:r>
            <a:r>
              <a:rPr lang="ru-RU" sz="3200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32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Классическим примером несовместных событий является результат подбрасывания монеты – выпадение лицевой стороны монеты исключает выпадение обратной стороны.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35319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114040"/>
          </a:xfrm>
        </p:spPr>
        <p:txBody>
          <a:bodyPr/>
          <a:lstStyle/>
          <a:p>
            <a:pPr>
              <a:buNone/>
            </a:pPr>
            <a:r>
              <a:rPr lang="ru-RU" sz="3200" b="1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</a:t>
            </a:r>
            <a:r>
              <a:rPr lang="ru-RU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Достоверным событием </a:t>
            </a:r>
            <a:r>
              <a:rPr lang="ru-RU" sz="32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называется событие, которое наверняка произойдет в результате опыта. Событие называется невозможным, если оно никогда не произойдет в результате опыта</a:t>
            </a:r>
            <a:r>
              <a:rPr lang="ru-RU" sz="32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События </a:t>
            </a:r>
            <a:r>
              <a:rPr lang="ru-RU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называются равновозможными</a:t>
            </a:r>
            <a:r>
              <a:rPr lang="ru-RU" sz="32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, если нет оснований считать, что одно из них появится в результате опыта с большей вероятностью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28118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61809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ru-RU" b="1" dirty="0" smtClean="0">
                <a:latin typeface="Calibri" pitchFamily="34" charset="0"/>
              </a:rPr>
              <a:t>Случайная </a:t>
            </a:r>
            <a:r>
              <a:rPr lang="ru-RU" b="1" dirty="0" smtClean="0">
                <a:latin typeface="Calibri" pitchFamily="34" charset="0"/>
              </a:rPr>
              <a:t>величина </a:t>
            </a:r>
            <a:r>
              <a:rPr lang="ru-RU" dirty="0" smtClean="0">
                <a:latin typeface="Calibri" pitchFamily="34" charset="0"/>
              </a:rPr>
              <a:t>— это величина, которая принимает в результате опыта одно из множества значений, причём появление того или иного значения этой величины до её измерения нельзя точно </a:t>
            </a:r>
            <a:r>
              <a:rPr lang="ru-RU" dirty="0" smtClean="0">
                <a:latin typeface="Calibri" pitchFamily="34" charset="0"/>
              </a:rPr>
              <a:t>предсказать</a:t>
            </a:r>
          </a:p>
          <a:p>
            <a:pPr>
              <a:buNone/>
            </a:pPr>
            <a:r>
              <a:rPr lang="ru-RU" b="1" dirty="0" smtClean="0">
                <a:latin typeface="Calibri" pitchFamily="34" charset="0"/>
              </a:rPr>
              <a:t>    Функция </a:t>
            </a:r>
            <a:r>
              <a:rPr lang="ru-RU" b="1" dirty="0" err="1" smtClean="0">
                <a:latin typeface="Calibri" pitchFamily="34" charset="0"/>
              </a:rPr>
              <a:t>распределния</a:t>
            </a:r>
            <a:r>
              <a:rPr lang="ru-RU" dirty="0" smtClean="0">
                <a:latin typeface="Calibri" pitchFamily="34" charset="0"/>
              </a:rPr>
              <a:t> — </a:t>
            </a:r>
            <a:r>
              <a:rPr lang="ru-RU" dirty="0" err="1" smtClean="0">
                <a:latin typeface="Calibri" pitchFamily="34" charset="0"/>
              </a:rPr>
              <a:t>функция</a:t>
            </a:r>
            <a:r>
              <a:rPr lang="ru-RU" dirty="0" smtClean="0">
                <a:latin typeface="Calibri" pitchFamily="34" charset="0"/>
              </a:rPr>
              <a:t>, характеризующая распределение случайной величины или случайного вектора. При соблюдении известных условий (см. ниже) полностью определяет случайную величину.</a:t>
            </a:r>
          </a:p>
          <a:p>
            <a:pPr>
              <a:buNone/>
            </a:pPr>
            <a:r>
              <a:rPr lang="ru-RU" b="1" dirty="0" smtClean="0">
                <a:latin typeface="Calibri" pitchFamily="34" charset="0"/>
              </a:rPr>
              <a:t>    Условная </a:t>
            </a:r>
            <a:r>
              <a:rPr lang="ru-RU" b="1" dirty="0" smtClean="0">
                <a:latin typeface="Calibri" pitchFamily="34" charset="0"/>
              </a:rPr>
              <a:t>вероятность </a:t>
            </a:r>
            <a:r>
              <a:rPr lang="ru-RU" dirty="0" smtClean="0">
                <a:latin typeface="Calibri" pitchFamily="34" charset="0"/>
              </a:rPr>
              <a:t>— </a:t>
            </a:r>
            <a:r>
              <a:rPr lang="ru-RU" dirty="0" err="1" smtClean="0">
                <a:latin typeface="Calibri" pitchFamily="34" charset="0"/>
              </a:rPr>
              <a:t>вероятность</a:t>
            </a:r>
            <a:r>
              <a:rPr lang="ru-RU" dirty="0" smtClean="0">
                <a:latin typeface="Calibri" pitchFamily="34" charset="0"/>
              </a:rPr>
              <a:t> одного события при условии, что другое событие уже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произошло.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5692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74080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800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Таким образом</a:t>
            </a:r>
            <a:r>
              <a:rPr lang="ru-RU" sz="32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28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вероятностью события А называется математическая оценка возможности появления этого события в результате опыта. Вероятность события А равна отношению числа, благоприятствующих событию А исходов опыта к общему числу попарно несовместных исходов опыта, образующих полную группу событий          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8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Исход опыта является благоприятствующим событию А, если появление в результате опыта этого исхода влечет за собой появление события А.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14400" y="2348880"/>
            <a:ext cx="8229600" cy="1399032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40</TotalTime>
  <Words>568</Words>
  <Application>Microsoft Office PowerPoint</Application>
  <PresentationFormat>Экран (4:3)</PresentationFormat>
  <Paragraphs>25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Яркая</vt:lpstr>
      <vt:lpstr>Министерство науки и образования РФ государственное бюджетное учреждение высшего профессионального образования «Национальный исследовательский Томский политехнический университет»  Кафедра ГЭГХ</vt:lpstr>
      <vt:lpstr>Слайд 2</vt:lpstr>
      <vt:lpstr>Возникновение</vt:lpstr>
      <vt:lpstr>Возникновение</vt:lpstr>
      <vt:lpstr>Возникновение</vt:lpstr>
      <vt:lpstr>Возникновение</vt:lpstr>
      <vt:lpstr>Слайд 7</vt:lpstr>
      <vt:lpstr>Слайд 8</vt:lpstr>
      <vt:lpstr>Слайд 9</vt:lpstr>
      <vt:lpstr>Слайд 10</vt:lpstr>
      <vt:lpstr>Слайд 11</vt:lpstr>
      <vt:lpstr>Слайд 12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науки и образования РФ государственное бюджетное учреждение высшего профессионального образования «Национальный исследовательский Томский политехнический университет»  Кафедра ГЭГХ</dc:title>
  <dc:creator>123</dc:creator>
  <cp:lastModifiedBy>123</cp:lastModifiedBy>
  <cp:revision>6</cp:revision>
  <dcterms:created xsi:type="dcterms:W3CDTF">2013-04-03T09:59:20Z</dcterms:created>
  <dcterms:modified xsi:type="dcterms:W3CDTF">2013-04-03T10:55:53Z</dcterms:modified>
</cp:coreProperties>
</file>