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Алгебра логики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216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1) Возникновение логики: краткая историческая справка возникновения логики как науки;</a:t>
            </a:r>
          </a:p>
          <a:p>
            <a:r>
              <a:rPr lang="ru-RU" sz="2400" dirty="0" smtClean="0"/>
              <a:t>2) Булевы функции: особые математические функции от логических аргументов;</a:t>
            </a:r>
          </a:p>
          <a:p>
            <a:r>
              <a:rPr lang="ru-RU" sz="2400" dirty="0" smtClean="0"/>
              <a:t>3) Преобразование выражений, состоящих из булевых функций: упрощение логических выражений;</a:t>
            </a:r>
          </a:p>
          <a:p>
            <a:r>
              <a:rPr lang="ru-RU" sz="2400" dirty="0" smtClean="0"/>
              <a:t>4) Нахождение исходного выражения по его значениям: возможно их восстановление;</a:t>
            </a:r>
          </a:p>
          <a:p>
            <a:r>
              <a:rPr lang="ru-RU" sz="2400" dirty="0" smtClean="0"/>
              <a:t>5) Применение в вычислительной технике и информатики.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15385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Возникновение логики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Понятие логики как науки появилось еще в </a:t>
            </a:r>
            <a:r>
              <a:rPr lang="en-US" sz="2800" dirty="0" smtClean="0"/>
              <a:t>XIX</a:t>
            </a:r>
            <a:r>
              <a:rPr lang="ru-RU" sz="2800" dirty="0" smtClean="0"/>
              <a:t> в.</a:t>
            </a:r>
          </a:p>
          <a:p>
            <a:r>
              <a:rPr lang="ru-RU" sz="2800" dirty="0" smtClean="0"/>
              <a:t>Математическая логика начиналась с анализа того, как говорят и пишут люди на естественных языках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02422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Булевы функции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знак дизъюнкции v </a:t>
            </a:r>
          </a:p>
          <a:p>
            <a:r>
              <a:rPr lang="ru-RU" dirty="0"/>
              <a:t>- знак конъюнкции &amp; (иногда используется ^)</a:t>
            </a:r>
          </a:p>
          <a:p>
            <a:r>
              <a:rPr lang="en-US" dirty="0"/>
              <a:t>- A v B («A </a:t>
            </a:r>
            <a:r>
              <a:rPr lang="ru-RU" dirty="0"/>
              <a:t>или</a:t>
            </a:r>
            <a:r>
              <a:rPr lang="en-US" dirty="0"/>
              <a:t> B»)</a:t>
            </a:r>
            <a:endParaRPr lang="ru-RU" dirty="0"/>
          </a:p>
          <a:p>
            <a:r>
              <a:rPr lang="en-US" dirty="0"/>
              <a:t>- A &amp; B («A </a:t>
            </a:r>
            <a:r>
              <a:rPr lang="ru-RU" dirty="0"/>
              <a:t>и</a:t>
            </a:r>
            <a:r>
              <a:rPr lang="en-US" dirty="0"/>
              <a:t> B»)</a:t>
            </a:r>
            <a:endParaRPr lang="ru-RU" dirty="0"/>
          </a:p>
          <a:p>
            <a:pPr marL="6400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9781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1482751"/>
              </p:ext>
            </p:extLst>
          </p:nvPr>
        </p:nvGraphicFramePr>
        <p:xfrm>
          <a:off x="755577" y="2132856"/>
          <a:ext cx="3240360" cy="27363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0120"/>
                <a:gridCol w="1080120"/>
                <a:gridCol w="1080120"/>
              </a:tblGrid>
              <a:tr h="42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A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A v 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2309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ИСТИНА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ИСТИНА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ЛОЖЬ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ЛОЖЬ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ИСТИНА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ЛОЖЬ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ИСТИНА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ЛОЖЬ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ИСТИНА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ИСТИНА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ИСТИНА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ЛОЖЬ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53974"/>
              </p:ext>
            </p:extLst>
          </p:nvPr>
        </p:nvGraphicFramePr>
        <p:xfrm>
          <a:off x="4932039" y="3645024"/>
          <a:ext cx="3672408" cy="30963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136"/>
                <a:gridCol w="1224136"/>
                <a:gridCol w="1224136"/>
              </a:tblGrid>
              <a:tr h="462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A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A &amp; 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26338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ИСТИНА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ИСТИНА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ЛОЖЬ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ЛОЖЬ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ИСТИНА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ЛОЖЬ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ИСТИНА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ЛОЖЬ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ИСТИНА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ЛОЖЬ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ЛОЖЬ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ЛОЖЬ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11407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ИСТИНА и ЛОЖЬ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логическое ИЛИ (дизъюнкция)</a:t>
            </a:r>
          </a:p>
          <a:p>
            <a:r>
              <a:rPr lang="ru-RU" dirty="0"/>
              <a:t>- логическое И (конъюнкция)</a:t>
            </a:r>
          </a:p>
          <a:p>
            <a:r>
              <a:rPr lang="ru-RU" dirty="0"/>
              <a:t>- логическое отрицание («НЕ», обозначается ~ и противоположно своему аргументу)</a:t>
            </a:r>
          </a:p>
          <a:p>
            <a:r>
              <a:rPr lang="ru-RU" dirty="0"/>
              <a:t>- исключающее ИЛИ</a:t>
            </a:r>
          </a:p>
          <a:p>
            <a:pPr marL="6400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35058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3. Преобразование выражений, состоящих из булевых функции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ru-RU" dirty="0"/>
              <a:t>У</a:t>
            </a:r>
            <a:r>
              <a:rPr lang="ru-RU" dirty="0" smtClean="0"/>
              <a:t>множение </a:t>
            </a:r>
            <a:r>
              <a:rPr lang="ru-RU" dirty="0"/>
              <a:t>и логическое «И</a:t>
            </a:r>
            <a:r>
              <a:rPr lang="ru-RU" dirty="0" smtClean="0"/>
              <a:t>»:</a:t>
            </a:r>
          </a:p>
          <a:p>
            <a:pPr marL="64008" indent="0">
              <a:buNone/>
            </a:pPr>
            <a:r>
              <a:rPr lang="ru-RU" dirty="0" smtClean="0"/>
              <a:t>A </a:t>
            </a:r>
            <a:r>
              <a:rPr lang="ru-RU" dirty="0"/>
              <a:t>&amp; B = B &amp; A</a:t>
            </a:r>
          </a:p>
          <a:p>
            <a:pPr marL="64008" indent="0">
              <a:buNone/>
            </a:pPr>
            <a:r>
              <a:rPr lang="ru-RU" dirty="0"/>
              <a:t>A &amp; (B &amp; C)  = (A &amp; B) &amp; C</a:t>
            </a:r>
          </a:p>
          <a:p>
            <a:r>
              <a:rPr lang="en-US" dirty="0"/>
              <a:t>1) A &amp; (~A) = </a:t>
            </a:r>
            <a:r>
              <a:rPr lang="ru-RU" dirty="0"/>
              <a:t>ЛОЖЬ</a:t>
            </a:r>
          </a:p>
          <a:p>
            <a:r>
              <a:rPr lang="en-US" dirty="0"/>
              <a:t>2) (~A) &amp; (~B) = ~ (A v B)</a:t>
            </a:r>
            <a:endParaRPr lang="ru-RU" dirty="0"/>
          </a:p>
          <a:p>
            <a:pPr marL="6400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941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ru-RU" dirty="0"/>
              <a:t>С</a:t>
            </a:r>
            <a:r>
              <a:rPr lang="ru-RU" dirty="0" smtClean="0"/>
              <a:t>ложение </a:t>
            </a:r>
            <a:r>
              <a:rPr lang="ru-RU" dirty="0"/>
              <a:t>и логическое «ИЛИ</a:t>
            </a:r>
            <a:r>
              <a:rPr lang="ru-RU" dirty="0" smtClean="0"/>
              <a:t>»:</a:t>
            </a:r>
          </a:p>
          <a:p>
            <a:pPr marL="64008" indent="0">
              <a:buNone/>
            </a:pPr>
            <a:r>
              <a:rPr lang="ru-RU" dirty="0"/>
              <a:t>A v B =  B v A</a:t>
            </a:r>
          </a:p>
          <a:p>
            <a:pPr marL="64008" indent="0">
              <a:buNone/>
            </a:pPr>
            <a:r>
              <a:rPr lang="en-US" dirty="0"/>
              <a:t>(A v B) v </a:t>
            </a:r>
            <a:r>
              <a:rPr lang="ru-RU" dirty="0"/>
              <a:t>С</a:t>
            </a:r>
            <a:r>
              <a:rPr lang="en-US" dirty="0"/>
              <a:t> = A v (B v C)</a:t>
            </a:r>
            <a:endParaRPr lang="ru-RU" dirty="0"/>
          </a:p>
          <a:p>
            <a:pPr marL="64008" indent="0">
              <a:buNone/>
            </a:pPr>
            <a:r>
              <a:rPr lang="ru-RU" dirty="0"/>
              <a:t>(A &amp; B) v (С &amp; B) = B &amp; (A v </a:t>
            </a:r>
            <a:r>
              <a:rPr lang="ru-RU" dirty="0" smtClean="0"/>
              <a:t>C)</a:t>
            </a:r>
          </a:p>
          <a:p>
            <a:r>
              <a:rPr lang="en-US" dirty="0"/>
              <a:t>1) A v (~A) = </a:t>
            </a:r>
            <a:r>
              <a:rPr lang="ru-RU" dirty="0"/>
              <a:t>ИСТИНА</a:t>
            </a:r>
          </a:p>
          <a:p>
            <a:r>
              <a:rPr lang="en-US" dirty="0"/>
              <a:t>2) (~A) v (~B) = ~ (A &amp; B)</a:t>
            </a:r>
            <a:endParaRPr lang="ru-RU" dirty="0"/>
          </a:p>
          <a:p>
            <a:pPr marL="64008" indent="0">
              <a:buNone/>
            </a:pPr>
            <a:endParaRPr lang="ru-RU" dirty="0" smtClean="0"/>
          </a:p>
          <a:p>
            <a:pPr marL="64008" indent="0">
              <a:buNone/>
            </a:pPr>
            <a:endParaRPr lang="ru-RU" dirty="0" smtClean="0"/>
          </a:p>
          <a:p>
            <a:pPr marL="6400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3093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Нахождение исходного выражения по его значениям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11461"/>
              </p:ext>
            </p:extLst>
          </p:nvPr>
        </p:nvGraphicFramePr>
        <p:xfrm>
          <a:off x="971600" y="2204864"/>
          <a:ext cx="5832648" cy="4410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3993"/>
                <a:gridCol w="1318928"/>
                <a:gridCol w="1301941"/>
                <a:gridCol w="1977786"/>
              </a:tblGrid>
              <a:tr h="4974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X1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X2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X3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F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8950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078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ru-RU" dirty="0" smtClean="0"/>
              <a:t>Составим для нее логическую таблицу:</a:t>
            </a:r>
          </a:p>
          <a:p>
            <a:pPr marL="64008" indent="0">
              <a:buNone/>
            </a:pPr>
            <a:r>
              <a:rPr lang="ru-RU" dirty="0"/>
              <a:t>F (1, 1, 0) = 1</a:t>
            </a:r>
          </a:p>
          <a:p>
            <a:pPr marL="64008" indent="0">
              <a:buNone/>
            </a:pPr>
            <a:r>
              <a:rPr lang="ru-RU" dirty="0"/>
              <a:t>F (1, 0, 1) = 1</a:t>
            </a:r>
          </a:p>
          <a:p>
            <a:pPr marL="64008" indent="0">
              <a:buNone/>
            </a:pPr>
            <a:r>
              <a:rPr lang="ru-RU" dirty="0"/>
              <a:t>F (1, 1, 1) = </a:t>
            </a:r>
            <a:r>
              <a:rPr lang="ru-RU" dirty="0" smtClean="0"/>
              <a:t>1</a:t>
            </a:r>
          </a:p>
          <a:p>
            <a:pPr marL="64008" indent="0">
              <a:buNone/>
            </a:pPr>
            <a:r>
              <a:rPr lang="ru-RU" dirty="0"/>
              <a:t>Теперь запишем 3 таких </a:t>
            </a:r>
            <a:r>
              <a:rPr lang="ru-RU" dirty="0" smtClean="0"/>
              <a:t>выражения :</a:t>
            </a:r>
          </a:p>
          <a:p>
            <a:r>
              <a:rPr lang="ru-RU" dirty="0"/>
              <a:t>X1 &amp; X2 &amp; (~X3)</a:t>
            </a:r>
          </a:p>
          <a:p>
            <a:r>
              <a:rPr lang="ru-RU" dirty="0"/>
              <a:t>X1 &amp; (~X2) &amp; X3</a:t>
            </a:r>
          </a:p>
          <a:p>
            <a:r>
              <a:rPr lang="ru-RU" dirty="0"/>
              <a:t>X1 &amp; X2 &amp; X3</a:t>
            </a:r>
          </a:p>
          <a:p>
            <a:pPr marL="64008" indent="0">
              <a:buNone/>
            </a:pPr>
            <a:endParaRPr lang="ru-RU" dirty="0"/>
          </a:p>
          <a:p>
            <a:pPr marL="6400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391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ru-RU" dirty="0"/>
              <a:t>И запишем их логическую сумму</a:t>
            </a:r>
            <a:r>
              <a:rPr lang="ru-RU" dirty="0" smtClean="0"/>
              <a:t>:</a:t>
            </a:r>
          </a:p>
          <a:p>
            <a:pPr marL="64008" indent="0">
              <a:buNone/>
            </a:pPr>
            <a:r>
              <a:rPr lang="ru-RU" dirty="0"/>
              <a:t>(X1 &amp; X2 &amp; (~X3)) v  (X1 &amp; (~X2) &amp; X3) v (X1 &amp; X2 &amp; X3) = </a:t>
            </a:r>
          </a:p>
          <a:p>
            <a:pPr marL="64008" indent="0">
              <a:buNone/>
            </a:pPr>
            <a:r>
              <a:rPr lang="ru-RU" dirty="0"/>
              <a:t>= X1 &amp; ((X2 &amp; (~X3)) v ((~X2) &amp; X3) v (X2 &amp; X3)) = </a:t>
            </a:r>
          </a:p>
          <a:p>
            <a:pPr marL="64008" indent="0">
              <a:buNone/>
            </a:pPr>
            <a:r>
              <a:rPr lang="ru-RU" dirty="0"/>
              <a:t>= X1 &amp; ((X2 &amp; (~X3)) v X3 &amp; ((~X2) v X2)) =</a:t>
            </a:r>
          </a:p>
          <a:p>
            <a:pPr marL="64008" indent="0">
              <a:buNone/>
            </a:pPr>
            <a:r>
              <a:rPr lang="ru-RU" dirty="0"/>
              <a:t>= X1 &amp; ((X2 &amp; (~X3)) v X3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1863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5. Применение в вычислительной технике и информатики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ru-RU" dirty="0" smtClean="0"/>
              <a:t>В программировании логика незаменима как строгий язык и служит для описания сложных утверждений, значение которых может определить компьютер.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999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ru-RU" dirty="0" smtClean="0"/>
              <a:t>Особое свойство логических выражений – возможность их нахождения по значениям. Это получило широкое распространение в цифровое электронике, где используются логические элементы, и программировании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495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30</TotalTime>
  <Words>406</Words>
  <Application>Microsoft Office PowerPoint</Application>
  <PresentationFormat>Экран (4:3)</PresentationFormat>
  <Paragraphs>117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Яркая</vt:lpstr>
      <vt:lpstr>Алгебра логики</vt:lpstr>
      <vt:lpstr>Введение</vt:lpstr>
      <vt:lpstr>1. Возникновение логики</vt:lpstr>
      <vt:lpstr>2. Булевы функции </vt:lpstr>
      <vt:lpstr>Презентация PowerPoint</vt:lpstr>
      <vt:lpstr>ИСТИНА и ЛОЖЬ </vt:lpstr>
      <vt:lpstr>3. Преобразование выражений, состоящих из булевых функции</vt:lpstr>
      <vt:lpstr>Презентация PowerPoint</vt:lpstr>
      <vt:lpstr>4. Нахождение исходного выражения по его значениям</vt:lpstr>
      <vt:lpstr>Презентация PowerPoint</vt:lpstr>
      <vt:lpstr>Презентация PowerPoint</vt:lpstr>
      <vt:lpstr>5. Применение в вычислительной технике и информатики</vt:lpstr>
      <vt:lpstr>Заключение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Алгебра логики</dc:title>
  <dc:creator>7</dc:creator>
  <cp:lastModifiedBy>7</cp:lastModifiedBy>
  <cp:revision>4</cp:revision>
  <dcterms:created xsi:type="dcterms:W3CDTF">2012-04-04T08:00:32Z</dcterms:created>
  <dcterms:modified xsi:type="dcterms:W3CDTF">2012-04-04T08:40:53Z</dcterms:modified>
</cp:coreProperties>
</file>