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71" r:id="rId14"/>
    <p:sldId id="272" r:id="rId15"/>
    <p:sldId id="273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AB12F4A-272E-4C09-948D-5FCAE02F91B4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382570-7456-4C40-A284-72DFE28DB585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F4A-272E-4C09-948D-5FCAE02F91B4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2570-7456-4C40-A284-72DFE28DB58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F4A-272E-4C09-948D-5FCAE02F91B4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2570-7456-4C40-A284-72DFE28DB58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F4A-272E-4C09-948D-5FCAE02F91B4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2570-7456-4C40-A284-72DFE28DB58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F4A-272E-4C09-948D-5FCAE02F91B4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2570-7456-4C40-A284-72DFE28DB585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F4A-272E-4C09-948D-5FCAE02F91B4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2570-7456-4C40-A284-72DFE28DB585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F4A-272E-4C09-948D-5FCAE02F91B4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2570-7456-4C40-A284-72DFE28DB5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F4A-272E-4C09-948D-5FCAE02F91B4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2570-7456-4C40-A284-72DFE28DB5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F4A-272E-4C09-948D-5FCAE02F91B4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2570-7456-4C40-A284-72DFE28DB5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F4A-272E-4C09-948D-5FCAE02F91B4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2570-7456-4C40-A284-72DFE28DB585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F4A-272E-4C09-948D-5FCAE02F91B4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2570-7456-4C40-A284-72DFE28DB585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AB12F4A-272E-4C09-948D-5FCAE02F91B4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1382570-7456-4C40-A284-72DFE28DB58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png"/><Relationship Id="rId4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628800"/>
            <a:ext cx="8527976" cy="1470025"/>
          </a:xfrm>
        </p:spPr>
        <p:txBody>
          <a:bodyPr/>
          <a:lstStyle/>
          <a:p>
            <a:r>
              <a:rPr lang="ru-RU" dirty="0" smtClean="0"/>
              <a:t>Численное интегрирование. Метод Симпсона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645024"/>
            <a:ext cx="7448872" cy="17526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Выполнила: студентка группы 2г21 Третьякова М.И.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Руководитель: доцент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Тарбокова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Татьяна Васильевна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5936" y="618666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Томск 2013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99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905201" cy="413298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приращение  </a:t>
            </a:r>
            <a:r>
              <a:rPr lang="ru-RU" dirty="0"/>
              <a:t>F(b)-F(a)  любой из преобразованных функций F(x)+c при изменении аргумента от x=a до x=b называют определённым интегралом от a до b функции f  и обозначается 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Причём </a:t>
            </a:r>
            <a:r>
              <a:rPr lang="ru-RU" dirty="0"/>
              <a:t>функция  F является первообразной для функции f  на </a:t>
            </a:r>
            <a:r>
              <a:rPr lang="ru-RU" dirty="0" err="1"/>
              <a:t>некото</a:t>
            </a:r>
            <a:r>
              <a:rPr lang="ru-RU" dirty="0"/>
              <a:t>-ром промежутке D, а числа а и b принадлежат этому промежутку. Это можно записать следующим образом: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это </a:t>
            </a:r>
            <a:r>
              <a:rPr lang="ru-RU" dirty="0"/>
              <a:t>формула Ньютона-Лейбница.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/>
              <a:t>Определение </a:t>
            </a:r>
            <a:r>
              <a:rPr lang="ru-RU" sz="4800" dirty="0"/>
              <a:t>интеграла и его геометрический </a:t>
            </a:r>
            <a:r>
              <a:rPr lang="ru-RU" sz="4800" dirty="0" smtClean="0"/>
              <a:t>смысл</a:t>
            </a:r>
            <a:endParaRPr lang="ru-RU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624" y="3302852"/>
            <a:ext cx="1080120" cy="58915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684" y="5085184"/>
            <a:ext cx="2302619" cy="7578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02532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11215" y="2053735"/>
            <a:ext cx="7745505" cy="387781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dirty="0"/>
              <a:t>Всякая непрерывная на отрезке [</a:t>
            </a:r>
            <a:r>
              <a:rPr lang="ru-RU" dirty="0" err="1"/>
              <a:t>a,b</a:t>
            </a:r>
            <a:r>
              <a:rPr lang="ru-RU" dirty="0"/>
              <a:t>] функция f интегрируема на отрезке [</a:t>
            </a:r>
            <a:r>
              <a:rPr lang="ru-RU" dirty="0" err="1"/>
              <a:t>a,b</a:t>
            </a:r>
            <a:r>
              <a:rPr lang="ru-RU" dirty="0"/>
              <a:t>], функция f неотрицательна, но определённый интеграл   </a:t>
            </a:r>
            <a:r>
              <a:rPr lang="ru-RU" dirty="0" smtClean="0"/>
              <a:t> численно </a:t>
            </a:r>
            <a:r>
              <a:rPr lang="ru-RU" dirty="0"/>
              <a:t>равен S криволинейной трапеции, ограниченной графиком функции f, осью абсцисс и прямыми x=a и x=b, S= f(x)</a:t>
            </a:r>
            <a:r>
              <a:rPr lang="ru-RU" dirty="0" err="1"/>
              <a:t>dx</a:t>
            </a:r>
            <a:r>
              <a:rPr lang="ru-RU" dirty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/>
              <a:t>Геометрический смысл</a:t>
            </a:r>
            <a:endParaRPr lang="ru-RU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849" y="3229876"/>
            <a:ext cx="955526" cy="52119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543" y="4869160"/>
            <a:ext cx="288032" cy="680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847" y="4785794"/>
            <a:ext cx="5759450" cy="186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620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</a:t>
            </a:r>
            <a:r>
              <a:rPr lang="ru-RU" dirty="0" smtClean="0"/>
              <a:t>сли </a:t>
            </a:r>
            <a:r>
              <a:rPr lang="ru-RU" dirty="0"/>
              <a:t>функция </a:t>
            </a:r>
            <a:r>
              <a:rPr lang="en-US" dirty="0"/>
              <a:t>f</a:t>
            </a:r>
            <a:r>
              <a:rPr lang="ru-RU" dirty="0"/>
              <a:t> непрерывна на промежутке, то на этом промежутке существует функция </a:t>
            </a:r>
            <a:r>
              <a:rPr lang="en-US" dirty="0"/>
              <a:t>F</a:t>
            </a:r>
            <a:r>
              <a:rPr lang="ru-RU" dirty="0"/>
              <a:t> такая, что  </a:t>
            </a:r>
            <a:r>
              <a:rPr lang="en-US" dirty="0"/>
              <a:t>F</a:t>
            </a:r>
            <a:r>
              <a:rPr lang="ru-RU" dirty="0"/>
              <a:t>’=</a:t>
            </a:r>
            <a:r>
              <a:rPr lang="en-US" dirty="0"/>
              <a:t>f</a:t>
            </a:r>
            <a:r>
              <a:rPr lang="ru-RU" dirty="0"/>
              <a:t>, то есть существует первообразная для функции </a:t>
            </a:r>
            <a:r>
              <a:rPr lang="en-US" dirty="0"/>
              <a:t>f</a:t>
            </a:r>
            <a:r>
              <a:rPr lang="ru-RU" dirty="0"/>
              <a:t>, но не всякая элементарная функция </a:t>
            </a:r>
            <a:r>
              <a:rPr lang="en-US" dirty="0"/>
              <a:t>f</a:t>
            </a:r>
            <a:r>
              <a:rPr lang="ru-RU" dirty="0"/>
              <a:t> имеет элементарную первообразную </a:t>
            </a:r>
            <a:r>
              <a:rPr lang="en-US" dirty="0"/>
              <a:t>F</a:t>
            </a:r>
            <a:r>
              <a:rPr lang="ru-RU" dirty="0"/>
              <a:t>. Объясним понятие элементарной функции.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980728"/>
            <a:ext cx="7267886" cy="626596"/>
          </a:xfrm>
        </p:spPr>
        <p:txBody>
          <a:bodyPr/>
          <a:lstStyle/>
          <a:p>
            <a:r>
              <a:rPr lang="ru-RU" sz="4800" dirty="0"/>
              <a:t>Приближённые методы </a:t>
            </a:r>
            <a:r>
              <a:rPr lang="ru-RU" sz="4800" dirty="0" smtClean="0"/>
              <a:t>вычисления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286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Функции: степенная, показательная, тригонометрическая, логарифмическая, обратные тригонометрическим называются основными элементарными функциями. Элементарной функцией называется функция, которая может быть задана с помощью формулы, содержащей лишь конечное число арифметических операций и суперпозиций основных элементарных.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Приближённые методы вычисления</a:t>
            </a:r>
          </a:p>
        </p:txBody>
      </p:sp>
    </p:spTree>
    <p:extLst>
      <p:ext uri="{BB962C8B-B14F-4D97-AF65-F5344CB8AC3E}">
        <p14:creationId xmlns:p14="http://schemas.microsoft.com/office/powerpoint/2010/main" val="376413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Например следующие интегралы: ∫</a:t>
            </a:r>
            <a:r>
              <a:rPr lang="en-US" dirty="0"/>
              <a:t>e</a:t>
            </a:r>
            <a:r>
              <a:rPr lang="ru-RU" baseline="30000" dirty="0"/>
              <a:t>-</a:t>
            </a:r>
            <a:r>
              <a:rPr lang="en-US" baseline="30000" dirty="0" err="1"/>
              <a:t>x</a:t>
            </a:r>
            <a:r>
              <a:rPr lang="en-US" dirty="0" err="1"/>
              <a:t>dx</a:t>
            </a:r>
            <a:r>
              <a:rPr lang="ru-RU" dirty="0"/>
              <a:t>; ∫ ; ∫</a:t>
            </a:r>
            <a:r>
              <a:rPr lang="en-US" dirty="0"/>
              <a:t>dx</a:t>
            </a:r>
            <a:r>
              <a:rPr lang="ru-RU" dirty="0"/>
              <a:t>/</a:t>
            </a:r>
            <a:r>
              <a:rPr lang="en-US" dirty="0" err="1"/>
              <a:t>ln</a:t>
            </a:r>
            <a:r>
              <a:rPr lang="ru-RU" dirty="0"/>
              <a:t>│</a:t>
            </a:r>
            <a:r>
              <a:rPr lang="en-US" dirty="0"/>
              <a:t>x</a:t>
            </a:r>
            <a:r>
              <a:rPr lang="ru-RU" dirty="0"/>
              <a:t>│; ∫(</a:t>
            </a:r>
            <a:r>
              <a:rPr lang="en-US" dirty="0"/>
              <a:t>e</a:t>
            </a:r>
            <a:r>
              <a:rPr lang="en-US" baseline="30000" dirty="0"/>
              <a:t>x</a:t>
            </a:r>
            <a:r>
              <a:rPr lang="ru-RU" dirty="0"/>
              <a:t>/</a:t>
            </a:r>
            <a:r>
              <a:rPr lang="en-US" dirty="0"/>
              <a:t>x</a:t>
            </a:r>
            <a:r>
              <a:rPr lang="ru-RU" dirty="0"/>
              <a:t>)</a:t>
            </a:r>
            <a:r>
              <a:rPr lang="en-US" dirty="0"/>
              <a:t>dx</a:t>
            </a:r>
            <a:r>
              <a:rPr lang="ru-RU" dirty="0"/>
              <a:t>; ∫</a:t>
            </a:r>
            <a:r>
              <a:rPr lang="en-US" dirty="0" err="1"/>
              <a:t>sinx</a:t>
            </a:r>
            <a:r>
              <a:rPr lang="ru-RU" baseline="30000" dirty="0"/>
              <a:t>2</a:t>
            </a:r>
            <a:r>
              <a:rPr lang="en-US" dirty="0"/>
              <a:t>dx</a:t>
            </a:r>
            <a:r>
              <a:rPr lang="ru-RU" dirty="0"/>
              <a:t>; ∫</a:t>
            </a:r>
            <a:r>
              <a:rPr lang="en-US" dirty="0" err="1"/>
              <a:t>ln</a:t>
            </a:r>
            <a:r>
              <a:rPr lang="ru-RU" dirty="0"/>
              <a:t>│</a:t>
            </a:r>
            <a:r>
              <a:rPr lang="en-US" dirty="0"/>
              <a:t>x</a:t>
            </a:r>
            <a:r>
              <a:rPr lang="ru-RU" dirty="0"/>
              <a:t>│</a:t>
            </a:r>
            <a:r>
              <a:rPr lang="en-US" dirty="0" err="1"/>
              <a:t>sinxdx</a:t>
            </a:r>
            <a:r>
              <a:rPr lang="ru-RU" dirty="0"/>
              <a:t> существуют, но не выражаются в конечном виде через элементарные функции, то есть относятся к числу интегралов, «не берущихся» в элементарных функциях.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Приближённые методы вычисления</a:t>
            </a:r>
          </a:p>
        </p:txBody>
      </p:sp>
    </p:spTree>
    <p:extLst>
      <p:ext uri="{BB962C8B-B14F-4D97-AF65-F5344CB8AC3E}">
        <p14:creationId xmlns:p14="http://schemas.microsoft.com/office/powerpoint/2010/main" val="42379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Бывает, что на практике сталкиваются с вычислением интегралов от функций, которые заданы табличными и графическими способами, или интегралы от функций, первообразные которых выражаются через элементарные функции очень сложно, что не удобно, долго и не рационально. В этих случаях вычисление определённого интеграла по формуле </a:t>
            </a:r>
            <a:r>
              <a:rPr lang="ru-RU" dirty="0" smtClean="0"/>
              <a:t>Ньютона-Лейбница </a:t>
            </a:r>
            <a:r>
              <a:rPr lang="ru-RU" dirty="0"/>
              <a:t>сводит вычисление определённого интеграла от какой-либо функции к нахождению её первообразной. Значит, если первообразная не элементарна, надо вычислить определённый интеграл как-то по другому, поэтому прибегают к различным методам приближённого интегрирования.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Приближённые методы вычисления</a:t>
            </a:r>
          </a:p>
        </p:txBody>
      </p:sp>
    </p:spTree>
    <p:extLst>
      <p:ext uri="{BB962C8B-B14F-4D97-AF65-F5344CB8AC3E}">
        <p14:creationId xmlns:p14="http://schemas.microsoft.com/office/powerpoint/2010/main" val="421800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332656"/>
            <a:ext cx="8059974" cy="1054250"/>
          </a:xfrm>
        </p:spPr>
        <p:txBody>
          <a:bodyPr/>
          <a:lstStyle/>
          <a:p>
            <a:r>
              <a:rPr lang="ru-RU" sz="4800" dirty="0" smtClean="0"/>
              <a:t>Метод Симпсона (парабол)</a:t>
            </a:r>
            <a:endParaRPr lang="ru-RU" sz="4800" dirty="0"/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4" name="Group 1"/>
          <p:cNvGrpSpPr>
            <a:grpSpLocks noChangeAspect="1"/>
          </p:cNvGrpSpPr>
          <p:nvPr/>
        </p:nvGrpSpPr>
        <p:grpSpPr bwMode="auto">
          <a:xfrm>
            <a:off x="1172175" y="1412776"/>
            <a:ext cx="7006412" cy="5092919"/>
            <a:chOff x="2459" y="2223"/>
            <a:chExt cx="3587" cy="2574"/>
          </a:xfrm>
        </p:grpSpPr>
        <p:sp>
          <p:nvSpPr>
            <p:cNvPr id="5" name="AutoShape 14"/>
            <p:cNvSpPr>
              <a:spLocks noChangeAspect="1" noChangeArrowheads="1" noTextEdit="1"/>
            </p:cNvSpPr>
            <p:nvPr/>
          </p:nvSpPr>
          <p:spPr bwMode="auto">
            <a:xfrm>
              <a:off x="2459" y="2223"/>
              <a:ext cx="3587" cy="2574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Line 13"/>
            <p:cNvSpPr>
              <a:spLocks noChangeShapeType="1"/>
            </p:cNvSpPr>
            <p:nvPr/>
          </p:nvSpPr>
          <p:spPr bwMode="auto">
            <a:xfrm flipV="1">
              <a:off x="2839" y="2535"/>
              <a:ext cx="0" cy="16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Line 12"/>
            <p:cNvSpPr>
              <a:spLocks noChangeShapeType="1"/>
            </p:cNvSpPr>
            <p:nvPr/>
          </p:nvSpPr>
          <p:spPr bwMode="auto">
            <a:xfrm flipV="1">
              <a:off x="2556" y="4068"/>
              <a:ext cx="296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2980" y="2674"/>
              <a:ext cx="2118" cy="1092"/>
            </a:xfrm>
            <a:custGeom>
              <a:avLst/>
              <a:gdLst>
                <a:gd name="T0" fmla="*/ 0 w 1980"/>
                <a:gd name="T1" fmla="*/ 0 h 1410"/>
                <a:gd name="T2" fmla="*/ 360 w 1980"/>
                <a:gd name="T3" fmla="*/ 1080 h 1410"/>
                <a:gd name="T4" fmla="*/ 900 w 1980"/>
                <a:gd name="T5" fmla="*/ 1260 h 1410"/>
                <a:gd name="T6" fmla="*/ 1980 w 1980"/>
                <a:gd name="T7" fmla="*/ 180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0" h="1410">
                  <a:moveTo>
                    <a:pt x="0" y="0"/>
                  </a:moveTo>
                  <a:cubicBezTo>
                    <a:pt x="105" y="435"/>
                    <a:pt x="210" y="870"/>
                    <a:pt x="360" y="1080"/>
                  </a:cubicBezTo>
                  <a:cubicBezTo>
                    <a:pt x="510" y="1290"/>
                    <a:pt x="630" y="1410"/>
                    <a:pt x="900" y="1260"/>
                  </a:cubicBezTo>
                  <a:cubicBezTo>
                    <a:pt x="1170" y="1110"/>
                    <a:pt x="1800" y="360"/>
                    <a:pt x="1980" y="18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3545" y="3650"/>
              <a:ext cx="1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4109" y="3510"/>
              <a:ext cx="1" cy="5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4674" y="3092"/>
              <a:ext cx="1" cy="9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262" y="3023"/>
              <a:ext cx="2118" cy="627"/>
            </a:xfrm>
            <a:custGeom>
              <a:avLst/>
              <a:gdLst>
                <a:gd name="T0" fmla="*/ 0 w 2700"/>
                <a:gd name="T1" fmla="*/ 630 h 810"/>
                <a:gd name="T2" fmla="*/ 360 w 2700"/>
                <a:gd name="T3" fmla="*/ 810 h 810"/>
                <a:gd name="T4" fmla="*/ 1080 w 2700"/>
                <a:gd name="T5" fmla="*/ 630 h 810"/>
                <a:gd name="T6" fmla="*/ 1800 w 2700"/>
                <a:gd name="T7" fmla="*/ 90 h 810"/>
                <a:gd name="T8" fmla="*/ 2700 w 2700"/>
                <a:gd name="T9" fmla="*/ 90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0" h="810">
                  <a:moveTo>
                    <a:pt x="0" y="630"/>
                  </a:moveTo>
                  <a:cubicBezTo>
                    <a:pt x="90" y="720"/>
                    <a:pt x="180" y="810"/>
                    <a:pt x="360" y="810"/>
                  </a:cubicBezTo>
                  <a:cubicBezTo>
                    <a:pt x="540" y="810"/>
                    <a:pt x="840" y="750"/>
                    <a:pt x="1080" y="630"/>
                  </a:cubicBezTo>
                  <a:cubicBezTo>
                    <a:pt x="1320" y="510"/>
                    <a:pt x="1530" y="180"/>
                    <a:pt x="1800" y="90"/>
                  </a:cubicBezTo>
                  <a:cubicBezTo>
                    <a:pt x="2070" y="0"/>
                    <a:pt x="2550" y="90"/>
                    <a:pt x="2700" y="9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980" y="3510"/>
              <a:ext cx="705" cy="37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M</a:t>
              </a:r>
              <a:r>
                <a:rPr kumimoji="0" lang="en-US" sz="12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3968" y="3510"/>
              <a:ext cx="706" cy="37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M</a:t>
              </a:r>
              <a:r>
                <a:rPr kumimoji="0" lang="en-US" sz="12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 Box 4"/>
            <p:cNvSpPr txBox="1">
              <a:spLocks noChangeArrowheads="1"/>
            </p:cNvSpPr>
            <p:nvPr/>
          </p:nvSpPr>
          <p:spPr bwMode="auto">
            <a:xfrm>
              <a:off x="4533" y="3092"/>
              <a:ext cx="705" cy="37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M</a:t>
              </a:r>
              <a:r>
                <a:rPr kumimoji="0" lang="en-US" sz="12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 Box 3"/>
            <p:cNvSpPr txBox="1">
              <a:spLocks noChangeArrowheads="1"/>
            </p:cNvSpPr>
            <p:nvPr/>
          </p:nvSpPr>
          <p:spPr bwMode="auto">
            <a:xfrm>
              <a:off x="3121" y="4068"/>
              <a:ext cx="706" cy="37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x</a:t>
              </a:r>
              <a:r>
                <a:rPr kumimoji="0" lang="en-US" sz="12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0</a:t>
              </a: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=a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 Box 2"/>
            <p:cNvSpPr txBox="1">
              <a:spLocks noChangeArrowheads="1"/>
            </p:cNvSpPr>
            <p:nvPr/>
          </p:nvSpPr>
          <p:spPr bwMode="auto">
            <a:xfrm>
              <a:off x="4391" y="4068"/>
              <a:ext cx="706" cy="37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x</a:t>
              </a:r>
              <a:r>
                <a:rPr kumimoji="0" lang="en-US" sz="12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n</a:t>
              </a: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=b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085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19"/>
          <a:stretch/>
        </p:blipFill>
        <p:spPr bwMode="auto">
          <a:xfrm>
            <a:off x="179512" y="1340768"/>
            <a:ext cx="8736654" cy="4729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755576" y="332656"/>
            <a:ext cx="8059974" cy="1054250"/>
          </a:xfrm>
        </p:spPr>
        <p:txBody>
          <a:bodyPr/>
          <a:lstStyle/>
          <a:p>
            <a:r>
              <a:rPr lang="ru-RU" sz="4800" dirty="0" smtClean="0"/>
              <a:t>Метод Симпсона (парабол)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24939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58"/>
          <a:stretch/>
        </p:blipFill>
        <p:spPr bwMode="auto">
          <a:xfrm>
            <a:off x="762000" y="1412776"/>
            <a:ext cx="7620000" cy="401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755576" y="332656"/>
            <a:ext cx="8059974" cy="1054250"/>
          </a:xfrm>
        </p:spPr>
        <p:txBody>
          <a:bodyPr/>
          <a:lstStyle/>
          <a:p>
            <a:r>
              <a:rPr lang="ru-RU" sz="4800" dirty="0" smtClean="0"/>
              <a:t>Метод Симпсона (парабол)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98449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" t="27576" b="18848"/>
          <a:stretch/>
        </p:blipFill>
        <p:spPr bwMode="auto">
          <a:xfrm>
            <a:off x="755576" y="1556792"/>
            <a:ext cx="7495488" cy="306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755576" y="332656"/>
            <a:ext cx="8059974" cy="1054250"/>
          </a:xfrm>
        </p:spPr>
        <p:txBody>
          <a:bodyPr/>
          <a:lstStyle/>
          <a:p>
            <a:r>
              <a:rPr lang="ru-RU" sz="4800" dirty="0" smtClean="0"/>
              <a:t>Метод Симпсона (парабол)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66549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2084" y="332656"/>
            <a:ext cx="9036496" cy="1054250"/>
          </a:xfrm>
        </p:spPr>
        <p:txBody>
          <a:bodyPr/>
          <a:lstStyle/>
          <a:p>
            <a:r>
              <a:rPr lang="ru-RU" sz="4000" dirty="0" smtClean="0"/>
              <a:t>Интеграл для метода Симпсона на отрезке </a:t>
            </a:r>
            <a:r>
              <a:rPr lang="en-US" sz="4000" dirty="0" smtClean="0"/>
              <a:t>[</a:t>
            </a:r>
            <a:r>
              <a:rPr lang="en-US" sz="4000" dirty="0" err="1" smtClean="0"/>
              <a:t>a,b</a:t>
            </a:r>
            <a:r>
              <a:rPr lang="en-US" sz="4000" dirty="0" smtClean="0"/>
              <a:t>] </a:t>
            </a:r>
            <a:r>
              <a:rPr lang="ru-RU" sz="4000" dirty="0" smtClean="0"/>
              <a:t>вычисляется по формуле:</a:t>
            </a:r>
            <a:endParaRPr lang="ru-RU" sz="4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5" b="22485"/>
          <a:stretch/>
        </p:blipFill>
        <p:spPr bwMode="auto">
          <a:xfrm>
            <a:off x="755576" y="2348880"/>
            <a:ext cx="7620000" cy="2687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64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Заданные </a:t>
            </a:r>
            <a:r>
              <a:rPr lang="ru-RU" dirty="0"/>
              <a:t>значения: </a:t>
            </a:r>
          </a:p>
          <a:p>
            <a:pPr marL="0" indent="0">
              <a:buNone/>
            </a:pPr>
            <a:r>
              <a:rPr lang="en-US" dirty="0"/>
              <a:t>a</a:t>
            </a:r>
            <a:r>
              <a:rPr lang="ru-RU" dirty="0"/>
              <a:t>=0; </a:t>
            </a:r>
            <a:r>
              <a:rPr lang="en-US" dirty="0"/>
              <a:t>c</a:t>
            </a:r>
            <a:r>
              <a:rPr lang="ru-RU" dirty="0"/>
              <a:t>=0,3; </a:t>
            </a:r>
            <a:r>
              <a:rPr lang="en-US" dirty="0"/>
              <a:t>m</a:t>
            </a:r>
            <a:r>
              <a:rPr lang="ru-RU" dirty="0"/>
              <a:t>=2; </a:t>
            </a:r>
            <a:r>
              <a:rPr lang="en-US" dirty="0"/>
              <a:t>b</a:t>
            </a:r>
            <a:r>
              <a:rPr lang="ru-RU" dirty="0"/>
              <a:t>=3; </a:t>
            </a:r>
            <a:r>
              <a:rPr lang="en-US" dirty="0"/>
              <a:t>k</a:t>
            </a:r>
            <a:r>
              <a:rPr lang="ru-RU" dirty="0"/>
              <a:t>=7.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90473"/>
              </p:ext>
            </p:extLst>
          </p:nvPr>
        </p:nvGraphicFramePr>
        <p:xfrm>
          <a:off x="827584" y="2132856"/>
          <a:ext cx="16668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6" name="Формула" r:id="rId3" imgW="965200" imgH="330200" progId="Equation.3">
                  <p:embed/>
                </p:oleObj>
              </mc:Choice>
              <mc:Fallback>
                <p:oleObj name="Формула" r:id="rId3" imgW="965200" imgH="330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132856"/>
                        <a:ext cx="166687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490302"/>
              </p:ext>
            </p:extLst>
          </p:nvPr>
        </p:nvGraphicFramePr>
        <p:xfrm>
          <a:off x="827583" y="3717032"/>
          <a:ext cx="205737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7" name="Формула" r:id="rId5" imgW="1244600" imgH="330200" progId="Equation.3">
                  <p:embed/>
                </p:oleObj>
              </mc:Choice>
              <mc:Fallback>
                <p:oleObj name="Формула" r:id="rId5" imgW="1244600" imgH="330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3" y="3717032"/>
                        <a:ext cx="2057371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742729"/>
              </p:ext>
            </p:extLst>
          </p:nvPr>
        </p:nvGraphicFramePr>
        <p:xfrm>
          <a:off x="899591" y="4437112"/>
          <a:ext cx="5593885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name="Формула" r:id="rId7" imgW="4686300" imgH="1447800" progId="Equation.3">
                  <p:embed/>
                </p:oleObj>
              </mc:Choice>
              <mc:Fallback>
                <p:oleObj name="Формула" r:id="rId7" imgW="4686300" imgH="14478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1" y="4437112"/>
                        <a:ext cx="5593885" cy="17281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6201306"/>
              </p:ext>
            </p:extLst>
          </p:nvPr>
        </p:nvGraphicFramePr>
        <p:xfrm>
          <a:off x="5724128" y="2132856"/>
          <a:ext cx="2448272" cy="918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9" name="Формула" r:id="rId9" imgW="1180588" imgH="393529" progId="Equation.3">
                  <p:embed/>
                </p:oleObj>
              </mc:Choice>
              <mc:Fallback>
                <p:oleObj name="Формула" r:id="rId9" imgW="1180588" imgH="393529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2132856"/>
                        <a:ext cx="2448272" cy="9181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372200" y="306896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Шаг деления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424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/>
              <a:t>Найдём значение подынтегральной функции: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960596"/>
              </p:ext>
            </p:extLst>
          </p:nvPr>
        </p:nvGraphicFramePr>
        <p:xfrm>
          <a:off x="683568" y="2132852"/>
          <a:ext cx="4320480" cy="4248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4416"/>
                <a:gridCol w="2016064"/>
              </a:tblGrid>
              <a:tr h="354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X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</a:tr>
              <a:tr h="35404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</a:tr>
              <a:tr h="35404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0,3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0,289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</a:tr>
              <a:tr h="35404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0,6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1,007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</a:tr>
              <a:tr h="35404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2,199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</a:tr>
              <a:tr h="35404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1,2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3,866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</a:tr>
              <a:tr h="35404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1,5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6,009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</a:tr>
              <a:tr h="35404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1,8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8,628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</a:tr>
              <a:tr h="35404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2,1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11,724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</a:tr>
              <a:tr h="35404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2,4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15,296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</a:tr>
              <a:tr h="35404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2,7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19,344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</a:tr>
              <a:tr h="35404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23,868</a:t>
                      </a:r>
                      <a:endParaRPr lang="ru-RU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65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Формула </a:t>
            </a:r>
            <a:r>
              <a:rPr lang="ru-RU" dirty="0" err="1" smtClean="0"/>
              <a:t>Симпосона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8704137"/>
              </p:ext>
            </p:extLst>
          </p:nvPr>
        </p:nvGraphicFramePr>
        <p:xfrm>
          <a:off x="467544" y="2132856"/>
          <a:ext cx="8414971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Формула" r:id="rId3" imgW="5054600" imgH="622300" progId="Equation.3">
                  <p:embed/>
                </p:oleObj>
              </mc:Choice>
              <mc:Fallback>
                <p:oleObj name="Формула" r:id="rId3" imgW="5054600" imgH="6223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132856"/>
                        <a:ext cx="8414971" cy="8640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5" b="22485"/>
          <a:stretch/>
        </p:blipFill>
        <p:spPr bwMode="auto">
          <a:xfrm>
            <a:off x="899592" y="3529106"/>
            <a:ext cx="7776864" cy="2336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321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484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221</TotalTime>
  <Words>480</Words>
  <Application>Microsoft Office PowerPoint</Application>
  <PresentationFormat>Экран (4:3)</PresentationFormat>
  <Paragraphs>62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Твердый переплет</vt:lpstr>
      <vt:lpstr>Формула</vt:lpstr>
      <vt:lpstr>Численное интегрирование. Метод Симпсона</vt:lpstr>
      <vt:lpstr>Определение интеграла и его геометрический смысл</vt:lpstr>
      <vt:lpstr>Геометрический смысл</vt:lpstr>
      <vt:lpstr>Приближённые методы вычисления </vt:lpstr>
      <vt:lpstr>Приближённые методы вычисления</vt:lpstr>
      <vt:lpstr>Приближённые методы вычисления</vt:lpstr>
      <vt:lpstr>Приближённые методы вычисления</vt:lpstr>
      <vt:lpstr>Метод Симпсона (парабол)</vt:lpstr>
      <vt:lpstr>Метод Симпсона (парабол)</vt:lpstr>
      <vt:lpstr>Метод Симпсона (парабол)</vt:lpstr>
      <vt:lpstr>Метод Симпсона (парабол)</vt:lpstr>
      <vt:lpstr>Интеграл для метода Симпсона на отрезке [a,b] вычисляется по формуле:</vt:lpstr>
      <vt:lpstr>Пример</vt:lpstr>
      <vt:lpstr>Найдём значение подынтегральной функции: </vt:lpstr>
      <vt:lpstr>Формула Симпосона </vt:lpstr>
      <vt:lpstr>Спасибо за внимание!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10</cp:revision>
  <dcterms:created xsi:type="dcterms:W3CDTF">2013-04-03T07:50:05Z</dcterms:created>
  <dcterms:modified xsi:type="dcterms:W3CDTF">2013-04-04T01:45:35Z</dcterms:modified>
</cp:coreProperties>
</file>