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7" r:id="rId6"/>
    <p:sldId id="268" r:id="rId7"/>
    <p:sldId id="269" r:id="rId8"/>
    <p:sldId id="271" r:id="rId9"/>
    <p:sldId id="270" r:id="rId10"/>
    <p:sldId id="283" r:id="rId11"/>
    <p:sldId id="284" r:id="rId12"/>
    <p:sldId id="262" r:id="rId13"/>
    <p:sldId id="263" r:id="rId14"/>
    <p:sldId id="260" r:id="rId15"/>
    <p:sldId id="261" r:id="rId16"/>
    <p:sldId id="277" r:id="rId17"/>
    <p:sldId id="276" r:id="rId18"/>
    <p:sldId id="274" r:id="rId19"/>
    <p:sldId id="273" r:id="rId20"/>
    <p:sldId id="288" r:id="rId21"/>
    <p:sldId id="279" r:id="rId22"/>
    <p:sldId id="291" r:id="rId23"/>
    <p:sldId id="281" r:id="rId24"/>
    <p:sldId id="282" r:id="rId25"/>
    <p:sldId id="289" r:id="rId26"/>
    <p:sldId id="290" r:id="rId27"/>
    <p:sldId id="272" r:id="rId28"/>
    <p:sldId id="285" r:id="rId29"/>
    <p:sldId id="286" r:id="rId30"/>
    <p:sldId id="278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Arial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7C80"/>
    <a:srgbClr val="CCFF66"/>
    <a:srgbClr val="9225FF"/>
    <a:srgbClr val="FF9900"/>
    <a:srgbClr val="CC3300"/>
    <a:srgbClr val="FF0000"/>
    <a:srgbClr val="FCF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3" autoAdjust="0"/>
    <p:restoredTop sz="94049" autoAdjust="0"/>
  </p:normalViewPr>
  <p:slideViewPr>
    <p:cSldViewPr>
      <p:cViewPr>
        <p:scale>
          <a:sx n="81" d="100"/>
          <a:sy n="81" d="100"/>
        </p:scale>
        <p:origin x="-200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ACACD-2A99-E94B-B3BF-BC68A1AE98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25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299EE-3C5F-9744-9C8B-74CCC14ED8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4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FD4A7-38E3-164B-B9AE-C61CEBDAB4F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CC140-9408-FE43-B947-CFCA1192EEC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278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B126D-F89A-4B4E-932D-7995EDCCC5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41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4929D-9F11-9B40-BBD8-38E18F9253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3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FB384-0BCE-A746-A372-83063951F8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57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D1466-25B6-2D46-9762-CF6089AB47B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43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6490B-E06E-F847-8C6F-F96E8DA2809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26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B9092-2C2A-4147-8868-5282165C6F7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A1D1E-E908-764F-AD4F-1105B1BB1E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03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C986CE-F67C-554F-8D7A-C78E0142047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75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EDCBD9-D6C1-0247-9B56-A83CA5D6B0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35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3BAC438C-266F-904B-BE6F-A4358642DCC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file://localhost/http://t1.gstatic.com/images%3Fq=tbn:ANd9GcTPiZCdDwOU9uPZLup52OxTeJygKaL-HuHinK9MFpzOs6eX_3AmKQ" TargetMode="External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3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259632" y="1412776"/>
            <a:ext cx="6264275" cy="16557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CanUp">
              <a:avLst>
                <a:gd name="adj" fmla="val 76509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Числа Фибоначчи</a:t>
            </a:r>
          </a:p>
        </p:txBody>
      </p:sp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4067101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2058" name="WordArt 10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2</a:t>
            </a:r>
          </a:p>
        </p:txBody>
      </p:sp>
      <p:sp>
        <p:nvSpPr>
          <p:cNvPr id="2059" name="WordArt 11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3</a:t>
            </a:r>
          </a:p>
        </p:txBody>
      </p:sp>
      <p:sp>
        <p:nvSpPr>
          <p:cNvPr id="2060" name="WordArt 12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5</a:t>
            </a:r>
          </a:p>
        </p:txBody>
      </p:sp>
      <p:sp>
        <p:nvSpPr>
          <p:cNvPr id="2061" name="WordArt 13"/>
          <p:cNvSpPr>
            <a:spLocks noChangeArrowheads="1" noChangeShapeType="1" noTextEdit="1"/>
          </p:cNvSpPr>
          <p:nvPr/>
        </p:nvSpPr>
        <p:spPr bwMode="auto">
          <a:xfrm>
            <a:off x="4284589" y="3572446"/>
            <a:ext cx="504825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8</a:t>
            </a:r>
          </a:p>
        </p:txBody>
      </p:sp>
      <p:sp>
        <p:nvSpPr>
          <p:cNvPr id="2062" name="WordArt 14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792163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13</a:t>
            </a:r>
          </a:p>
        </p:txBody>
      </p:sp>
      <p:sp>
        <p:nvSpPr>
          <p:cNvPr id="2063" name="WordArt 15"/>
          <p:cNvSpPr>
            <a:spLocks noChangeArrowheads="1" noChangeShapeType="1" noTextEdit="1"/>
          </p:cNvSpPr>
          <p:nvPr/>
        </p:nvSpPr>
        <p:spPr bwMode="auto">
          <a:xfrm>
            <a:off x="4284589" y="3572446"/>
            <a:ext cx="792162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34</a:t>
            </a:r>
          </a:p>
        </p:txBody>
      </p:sp>
      <p:sp>
        <p:nvSpPr>
          <p:cNvPr id="2064" name="WordArt 16"/>
          <p:cNvSpPr>
            <a:spLocks noChangeArrowheads="1" noChangeShapeType="1" noTextEdit="1"/>
          </p:cNvSpPr>
          <p:nvPr/>
        </p:nvSpPr>
        <p:spPr bwMode="auto">
          <a:xfrm>
            <a:off x="755576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2065" name="WordArt 17"/>
          <p:cNvSpPr>
            <a:spLocks noChangeArrowheads="1" noChangeShapeType="1" noTextEdit="1"/>
          </p:cNvSpPr>
          <p:nvPr/>
        </p:nvSpPr>
        <p:spPr bwMode="auto">
          <a:xfrm>
            <a:off x="4140126" y="3572446"/>
            <a:ext cx="792163" cy="1223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21</a:t>
            </a:r>
          </a:p>
        </p:txBody>
      </p:sp>
      <p:sp>
        <p:nvSpPr>
          <p:cNvPr id="2066" name="WordArt 18"/>
          <p:cNvSpPr>
            <a:spLocks noChangeArrowheads="1" noChangeShapeType="1" noTextEdit="1"/>
          </p:cNvSpPr>
          <p:nvPr/>
        </p:nvSpPr>
        <p:spPr bwMode="auto">
          <a:xfrm>
            <a:off x="1619176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2067" name="WordArt 19"/>
          <p:cNvSpPr>
            <a:spLocks noChangeArrowheads="1" noChangeShapeType="1" noTextEdit="1"/>
          </p:cNvSpPr>
          <p:nvPr/>
        </p:nvSpPr>
        <p:spPr bwMode="auto">
          <a:xfrm>
            <a:off x="2627239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2</a:t>
            </a:r>
          </a:p>
        </p:txBody>
      </p:sp>
      <p:sp>
        <p:nvSpPr>
          <p:cNvPr id="2068" name="WordArt 20"/>
          <p:cNvSpPr>
            <a:spLocks noChangeArrowheads="1" noChangeShapeType="1" noTextEdit="1"/>
          </p:cNvSpPr>
          <p:nvPr/>
        </p:nvSpPr>
        <p:spPr bwMode="auto">
          <a:xfrm>
            <a:off x="3492426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3</a:t>
            </a:r>
          </a:p>
        </p:txBody>
      </p:sp>
      <p:sp>
        <p:nvSpPr>
          <p:cNvPr id="2069" name="WordArt 21"/>
          <p:cNvSpPr>
            <a:spLocks noChangeArrowheads="1" noChangeShapeType="1" noTextEdit="1"/>
          </p:cNvSpPr>
          <p:nvPr/>
        </p:nvSpPr>
        <p:spPr bwMode="auto">
          <a:xfrm>
            <a:off x="4284589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5</a:t>
            </a:r>
          </a:p>
        </p:txBody>
      </p:sp>
      <p:sp>
        <p:nvSpPr>
          <p:cNvPr id="2070" name="WordArt 22"/>
          <p:cNvSpPr>
            <a:spLocks noChangeArrowheads="1" noChangeShapeType="1" noTextEdit="1"/>
          </p:cNvSpPr>
          <p:nvPr/>
        </p:nvSpPr>
        <p:spPr bwMode="auto">
          <a:xfrm>
            <a:off x="5219626" y="3501008"/>
            <a:ext cx="4318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8</a:t>
            </a:r>
          </a:p>
        </p:txBody>
      </p:sp>
      <p:sp>
        <p:nvSpPr>
          <p:cNvPr id="2071" name="WordArt 23"/>
          <p:cNvSpPr>
            <a:spLocks noChangeArrowheads="1" noChangeShapeType="1" noTextEdit="1"/>
          </p:cNvSpPr>
          <p:nvPr/>
        </p:nvSpPr>
        <p:spPr bwMode="auto">
          <a:xfrm>
            <a:off x="6011789" y="3501008"/>
            <a:ext cx="6477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13</a:t>
            </a:r>
          </a:p>
        </p:txBody>
      </p:sp>
      <p:sp>
        <p:nvSpPr>
          <p:cNvPr id="2072" name="WordArt 24"/>
          <p:cNvSpPr>
            <a:spLocks noChangeArrowheads="1" noChangeShapeType="1" noTextEdit="1"/>
          </p:cNvSpPr>
          <p:nvPr/>
        </p:nvSpPr>
        <p:spPr bwMode="auto">
          <a:xfrm>
            <a:off x="6948414" y="3501008"/>
            <a:ext cx="647700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21</a:t>
            </a:r>
          </a:p>
        </p:txBody>
      </p:sp>
      <p:sp>
        <p:nvSpPr>
          <p:cNvPr id="2073" name="WordArt 25"/>
          <p:cNvSpPr>
            <a:spLocks noChangeArrowheads="1" noChangeShapeType="1" noTextEdit="1"/>
          </p:cNvSpPr>
          <p:nvPr/>
        </p:nvSpPr>
        <p:spPr bwMode="auto">
          <a:xfrm>
            <a:off x="7812014" y="4364608"/>
            <a:ext cx="504825" cy="1444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kern="10">
                <a:ln/>
                <a:solidFill>
                  <a:schemeClr val="accent3"/>
                </a:solidFill>
                <a:effectLst/>
                <a:latin typeface="Impact"/>
                <a:ea typeface="Impact"/>
                <a:cs typeface="Impact"/>
              </a:rPr>
              <a:t>. . .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482600" y="5734050"/>
            <a:ext cx="8050213" cy="807914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ТПУ ИПР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Томскк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Автор: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Константин Шелепов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Преподаватель: 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Тарбокова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Т.В.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635896" y="31243"/>
            <a:ext cx="5508104" cy="14465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Высшее назначение математики … состоит в том, чтобы находить скрытый порядок в хаосе, который нас окружает.</a:t>
            </a:r>
          </a:p>
          <a:p>
            <a:pPr algn="r"/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Винер Н.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0" grpId="0" animBg="1"/>
      <p:bldP spid="2071" grpId="0" animBg="1"/>
      <p:bldP spid="2072" grpId="0" animBg="1"/>
      <p:bldP spid="207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424863" cy="1800225"/>
          </a:xfrm>
        </p:spPr>
        <p:txBody>
          <a:bodyPr/>
          <a:lstStyle/>
          <a:p>
            <a:r>
              <a:rPr lang="ru-RU" i="1" dirty="0"/>
              <a:t> </a:t>
            </a:r>
          </a:p>
        </p:txBody>
      </p:sp>
      <p:pic>
        <p:nvPicPr>
          <p:cNvPr id="4100" name="Picture 4" descr="купц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55" b="4790"/>
          <a:stretch>
            <a:fillRect/>
          </a:stretch>
        </p:blipFill>
        <p:spPr bwMode="auto">
          <a:xfrm>
            <a:off x="251520" y="3356992"/>
            <a:ext cx="3816350" cy="3313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Леонардо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AF3"/>
              </a:clrFrom>
              <a:clrTo>
                <a:srgbClr val="FDFA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60350"/>
            <a:ext cx="2506663" cy="32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79512" y="908720"/>
            <a:ext cx="5544616" cy="14465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933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Величайшим математиком Европы в средние века был Леонардо из Пизы, в современности он больше известен как Фибоначчи.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067944" y="3861048"/>
            <a:ext cx="4968676" cy="1785104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933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Его отец был купцом, и Леонардо много путешествовал с ним. В путешествиях он  получил те знания, которые помогли ему в дальнейшей работе.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235575" y="2708275"/>
            <a:ext cx="2622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>
                <a:effectLst>
                  <a:outerShdw blurRad="38100" dist="38100" dir="2700000" algn="tl">
                    <a:srgbClr val="DDDDDD"/>
                  </a:outerShdw>
                </a:effectLst>
              </a:rPr>
              <a:t>Леонардо Пизанский</a:t>
            </a:r>
          </a:p>
          <a:p>
            <a:pPr algn="ctr"/>
            <a:r>
              <a:rPr lang="ru-RU">
                <a:effectLst>
                  <a:outerShdw blurRad="38100" dist="38100" dir="2700000" algn="tl">
                    <a:srgbClr val="DDDDDD"/>
                  </a:outerShdw>
                </a:effectLst>
              </a:rPr>
              <a:t> (Фибоначчи)</a:t>
            </a:r>
          </a:p>
          <a:p>
            <a:pPr algn="ctr"/>
            <a:r>
              <a:rPr lang="ru-RU">
                <a:effectLst>
                  <a:outerShdw blurRad="38100" dist="38100" dir="2700000" algn="tl">
                    <a:srgbClr val="DDDDDD"/>
                  </a:outerShdw>
                </a:effectLst>
              </a:rPr>
              <a:t>Около 1170 —  1250 г.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79512" y="332656"/>
            <a:ext cx="7344816" cy="14465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933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 арабов Леонардо узнал о существовании индийской ныне «арабской» десятичной системы счисления с ее позиционными обозначениями и нулем.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79512" y="5589240"/>
            <a:ext cx="5904359" cy="110799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933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 своем известном труде «Книга об абаке» Фибоначчи показывает превосходство десятичной системы над римской. </a:t>
            </a:r>
          </a:p>
        </p:txBody>
      </p:sp>
      <p:pic>
        <p:nvPicPr>
          <p:cNvPr id="6151" name="Picture 7" descr="84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429000"/>
            <a:ext cx="2555875" cy="3111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римска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61048"/>
            <a:ext cx="35560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611188" y="1989138"/>
            <a:ext cx="6481762" cy="1079500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100000">
                <a:srgbClr val="CBB2FC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6" name="WordArt 12"/>
          <p:cNvSpPr>
            <a:spLocks noChangeArrowheads="1" noChangeShapeType="1" noTextEdit="1"/>
          </p:cNvSpPr>
          <p:nvPr/>
        </p:nvSpPr>
        <p:spPr bwMode="auto">
          <a:xfrm>
            <a:off x="971550" y="2276475"/>
            <a:ext cx="597693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4B0096"/>
                </a:solidFill>
                <a:effectLst>
                  <a:outerShdw blurRad="63500" dist="38099" dir="2700000" algn="ctr" rotWithShape="0">
                    <a:schemeClr val="tx1">
                      <a:alpha val="80000"/>
                    </a:schemeClr>
                  </a:outerShdw>
                </a:effectLst>
                <a:latin typeface="Arial"/>
                <a:ea typeface="Arial"/>
                <a:cs typeface="Arial"/>
              </a:rPr>
              <a:t>0  1  2  3  4  5  6  7  8  9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051720" y="1556792"/>
            <a:ext cx="3455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Арабская система счисления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123728" y="3356992"/>
            <a:ext cx="3455987" cy="36671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225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Римская система счисления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867400" y="6491288"/>
            <a:ext cx="2325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DDDDDD"/>
                  </a:outerShdw>
                </a:effectLst>
              </a:rPr>
              <a:t>Памятник Леонардо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animBg="1"/>
      <p:bldP spid="61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57731"/>
            <a:ext cx="6778625" cy="1143000"/>
          </a:xfrm>
        </p:spPr>
        <p:txBody>
          <a:bodyPr/>
          <a:lstStyle/>
          <a:p>
            <a:r>
              <a:rPr lang="ru-RU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Задача про </a:t>
            </a:r>
            <a:r>
              <a:rPr lang="ru-RU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кроликов</a:t>
            </a:r>
            <a:endParaRPr lang="ru-RU" sz="4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4811239"/>
            <a:ext cx="8316416" cy="2016224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Некто 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поместил пару кроликов в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некоем месте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огороженном со всех сторон стеной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чтобы узнать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сколько пар кроликов родится при этом в течение года, если природа кроликов такова, что через месяц пара кроликов производит на свет другую пару, а рождают кролики со второго месяца после своего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рождения. </a:t>
            </a:r>
            <a:endParaRPr lang="ru-RU" sz="2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4932040" y="1124744"/>
            <a:ext cx="3924300" cy="792163"/>
            <a:chOff x="2520" y="-1"/>
            <a:chExt cx="4677" cy="903"/>
          </a:xfrm>
        </p:grpSpPr>
        <p:grpSp>
          <p:nvGrpSpPr>
            <p:cNvPr id="5127" name="Group 7"/>
            <p:cNvGrpSpPr>
              <a:grpSpLocks/>
            </p:cNvGrpSpPr>
            <p:nvPr/>
          </p:nvGrpSpPr>
          <p:grpSpPr bwMode="auto">
            <a:xfrm>
              <a:off x="2520" y="-1"/>
              <a:ext cx="817" cy="900"/>
              <a:chOff x="6660" y="11159"/>
              <a:chExt cx="817" cy="900"/>
            </a:xfrm>
          </p:grpSpPr>
          <p:pic>
            <p:nvPicPr>
              <p:cNvPr id="5128" name="Picture 8" descr="кролики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" y="11159"/>
                <a:ext cx="817" cy="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9" name="Line 9"/>
              <p:cNvSpPr>
                <a:spLocks noChangeShapeType="1"/>
              </p:cNvSpPr>
              <p:nvPr/>
            </p:nvSpPr>
            <p:spPr bwMode="auto">
              <a:xfrm>
                <a:off x="6660" y="12059"/>
                <a:ext cx="720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3417" y="362"/>
              <a:ext cx="3780" cy="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sz="1700" dirty="0">
                  <a:effectLst/>
                  <a:latin typeface="Comic Sans MS" charset="0"/>
                </a:rPr>
                <a:t>- пара, дающая потомство</a:t>
              </a:r>
              <a:endParaRPr lang="ru-RU" sz="1700" dirty="0">
                <a:effectLst/>
              </a:endParaRPr>
            </a:p>
          </p:txBody>
        </p:sp>
      </p:grpSp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179512" y="1268760"/>
            <a:ext cx="4032250" cy="792163"/>
            <a:chOff x="6300" y="1439"/>
            <a:chExt cx="4500" cy="900"/>
          </a:xfrm>
        </p:grpSpPr>
        <p:grpSp>
          <p:nvGrpSpPr>
            <p:cNvPr id="5132" name="Group 12"/>
            <p:cNvGrpSpPr>
              <a:grpSpLocks/>
            </p:cNvGrpSpPr>
            <p:nvPr/>
          </p:nvGrpSpPr>
          <p:grpSpPr bwMode="auto">
            <a:xfrm>
              <a:off x="6300" y="1439"/>
              <a:ext cx="817" cy="900"/>
              <a:chOff x="8280" y="1608"/>
              <a:chExt cx="817" cy="900"/>
            </a:xfrm>
          </p:grpSpPr>
          <p:pic>
            <p:nvPicPr>
              <p:cNvPr id="5133" name="Picture 13" descr="кролики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" y="1608"/>
                <a:ext cx="817" cy="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>
                <a:off x="8280" y="2508"/>
                <a:ext cx="720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020" y="1619"/>
              <a:ext cx="3780" cy="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ru-RU" sz="1700" dirty="0">
                  <a:effectLst/>
                  <a:latin typeface="Comic Sans MS" charset="0"/>
                </a:rPr>
                <a:t>- пара, не дающая потомство</a:t>
              </a:r>
              <a:endParaRPr lang="ru-RU" sz="1700" dirty="0">
                <a:effectLst/>
              </a:endParaRPr>
            </a:p>
          </p:txBody>
        </p:sp>
      </p:grpSp>
      <p:grpSp>
        <p:nvGrpSpPr>
          <p:cNvPr id="5140" name="Group 20"/>
          <p:cNvGrpSpPr>
            <a:grpSpLocks/>
          </p:cNvGrpSpPr>
          <p:nvPr/>
        </p:nvGrpSpPr>
        <p:grpSpPr bwMode="auto">
          <a:xfrm>
            <a:off x="3491880" y="1988840"/>
            <a:ext cx="1712913" cy="2743200"/>
            <a:chOff x="4604" y="119"/>
            <a:chExt cx="1079" cy="1728"/>
          </a:xfrm>
        </p:grpSpPr>
        <p:pic>
          <p:nvPicPr>
            <p:cNvPr id="5136" name="Picture 16" descr="Elucas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" y="119"/>
              <a:ext cx="1079" cy="172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4604" y="119"/>
              <a:ext cx="10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9225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Эдуард Люка</a:t>
              </a:r>
            </a:p>
          </p:txBody>
        </p:sp>
        <p:sp>
          <p:nvSpPr>
            <p:cNvPr id="5139" name="Text Box 19"/>
            <p:cNvSpPr txBox="1">
              <a:spLocks noChangeArrowheads="1"/>
            </p:cNvSpPr>
            <p:nvPr/>
          </p:nvSpPr>
          <p:spPr bwMode="auto">
            <a:xfrm>
              <a:off x="4604" y="1616"/>
              <a:ext cx="10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9225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1842 – 1891 г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3805238" y="1081088"/>
            <a:ext cx="0" cy="404812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537" name="Group 105"/>
          <p:cNvGrpSpPr>
            <a:grpSpLocks/>
          </p:cNvGrpSpPr>
          <p:nvPr/>
        </p:nvGrpSpPr>
        <p:grpSpPr bwMode="auto">
          <a:xfrm>
            <a:off x="3522663" y="404813"/>
            <a:ext cx="641350" cy="676275"/>
            <a:chOff x="2219" y="255"/>
            <a:chExt cx="404" cy="426"/>
          </a:xfrm>
        </p:grpSpPr>
        <p:pic>
          <p:nvPicPr>
            <p:cNvPr id="18442" name="Picture 10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9" y="255"/>
              <a:ext cx="40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5" name="Line 13"/>
            <p:cNvSpPr>
              <a:spLocks noChangeShapeType="1"/>
            </p:cNvSpPr>
            <p:nvPr/>
          </p:nvSpPr>
          <p:spPr bwMode="auto">
            <a:xfrm>
              <a:off x="2219" y="681"/>
              <a:ext cx="35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38" name="Group 106"/>
          <p:cNvGrpSpPr>
            <a:grpSpLocks/>
          </p:cNvGrpSpPr>
          <p:nvPr/>
        </p:nvGrpSpPr>
        <p:grpSpPr bwMode="auto">
          <a:xfrm>
            <a:off x="3522663" y="1485900"/>
            <a:ext cx="641350" cy="676275"/>
            <a:chOff x="2219" y="936"/>
            <a:chExt cx="404" cy="426"/>
          </a:xfrm>
        </p:grpSpPr>
        <p:pic>
          <p:nvPicPr>
            <p:cNvPr id="18443" name="Picture 11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9" y="936"/>
              <a:ext cx="40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2219" y="1362"/>
              <a:ext cx="35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4368800" y="2481263"/>
            <a:ext cx="641350" cy="639762"/>
            <a:chOff x="900" y="12599"/>
            <a:chExt cx="817" cy="900"/>
          </a:xfrm>
        </p:grpSpPr>
        <p:pic>
          <p:nvPicPr>
            <p:cNvPr id="18449" name="Picture 17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" y="1259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>
              <a:off x="900" y="13499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51" name="Group 19"/>
          <p:cNvGrpSpPr>
            <a:grpSpLocks/>
          </p:cNvGrpSpPr>
          <p:nvPr/>
        </p:nvGrpSpPr>
        <p:grpSpPr bwMode="auto">
          <a:xfrm>
            <a:off x="3522663" y="2481263"/>
            <a:ext cx="641350" cy="639762"/>
            <a:chOff x="8100" y="11519"/>
            <a:chExt cx="817" cy="900"/>
          </a:xfrm>
        </p:grpSpPr>
        <p:pic>
          <p:nvPicPr>
            <p:cNvPr id="18452" name="Picture 20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0" y="1151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3" name="Line 21"/>
            <p:cNvSpPr>
              <a:spLocks noChangeShapeType="1"/>
            </p:cNvSpPr>
            <p:nvPr/>
          </p:nvSpPr>
          <p:spPr bwMode="auto">
            <a:xfrm>
              <a:off x="8100" y="1241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3805238" y="2162175"/>
            <a:ext cx="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3946525" y="2162175"/>
            <a:ext cx="563563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57" name="Group 25"/>
          <p:cNvGrpSpPr>
            <a:grpSpLocks/>
          </p:cNvGrpSpPr>
          <p:nvPr/>
        </p:nvGrpSpPr>
        <p:grpSpPr bwMode="auto">
          <a:xfrm>
            <a:off x="3522663" y="3440113"/>
            <a:ext cx="641350" cy="798512"/>
            <a:chOff x="2520" y="13499"/>
            <a:chExt cx="817" cy="900"/>
          </a:xfrm>
        </p:grpSpPr>
        <p:pic>
          <p:nvPicPr>
            <p:cNvPr id="18458" name="Picture 26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" y="1349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9" name="Line 27"/>
            <p:cNvSpPr>
              <a:spLocks noChangeShapeType="1"/>
            </p:cNvSpPr>
            <p:nvPr/>
          </p:nvSpPr>
          <p:spPr bwMode="auto">
            <a:xfrm>
              <a:off x="2520" y="1439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60" name="Group 28"/>
          <p:cNvGrpSpPr>
            <a:grpSpLocks/>
          </p:cNvGrpSpPr>
          <p:nvPr/>
        </p:nvGrpSpPr>
        <p:grpSpPr bwMode="auto">
          <a:xfrm>
            <a:off x="4370388" y="3440113"/>
            <a:ext cx="639762" cy="798512"/>
            <a:chOff x="3600" y="13499"/>
            <a:chExt cx="817" cy="900"/>
          </a:xfrm>
        </p:grpSpPr>
        <p:pic>
          <p:nvPicPr>
            <p:cNvPr id="18461" name="Picture 29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1349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2" name="Line 30"/>
            <p:cNvSpPr>
              <a:spLocks noChangeShapeType="1"/>
            </p:cNvSpPr>
            <p:nvPr/>
          </p:nvSpPr>
          <p:spPr bwMode="auto">
            <a:xfrm>
              <a:off x="3600" y="14399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63" name="Group 31"/>
          <p:cNvGrpSpPr>
            <a:grpSpLocks/>
          </p:cNvGrpSpPr>
          <p:nvPr/>
        </p:nvGrpSpPr>
        <p:grpSpPr bwMode="auto">
          <a:xfrm>
            <a:off x="5357813" y="3440113"/>
            <a:ext cx="641350" cy="798512"/>
            <a:chOff x="4860" y="13499"/>
            <a:chExt cx="817" cy="900"/>
          </a:xfrm>
        </p:grpSpPr>
        <p:pic>
          <p:nvPicPr>
            <p:cNvPr id="18464" name="Picture 32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" y="1349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5" name="Line 33"/>
            <p:cNvSpPr>
              <a:spLocks noChangeShapeType="1"/>
            </p:cNvSpPr>
            <p:nvPr/>
          </p:nvSpPr>
          <p:spPr bwMode="auto">
            <a:xfrm>
              <a:off x="4860" y="1439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3805238" y="3121025"/>
            <a:ext cx="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3946525" y="3121025"/>
            <a:ext cx="56515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4933950" y="3121025"/>
            <a:ext cx="423863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70" name="Group 38"/>
          <p:cNvGrpSpPr>
            <a:grpSpLocks/>
          </p:cNvGrpSpPr>
          <p:nvPr/>
        </p:nvGrpSpPr>
        <p:grpSpPr bwMode="auto">
          <a:xfrm>
            <a:off x="4370388" y="4567238"/>
            <a:ext cx="641350" cy="798512"/>
            <a:chOff x="9180" y="11879"/>
            <a:chExt cx="817" cy="900"/>
          </a:xfrm>
        </p:grpSpPr>
        <p:pic>
          <p:nvPicPr>
            <p:cNvPr id="18471" name="Picture 39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0" y="1187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2" name="Line 40"/>
            <p:cNvSpPr>
              <a:spLocks noChangeShapeType="1"/>
            </p:cNvSpPr>
            <p:nvPr/>
          </p:nvSpPr>
          <p:spPr bwMode="auto">
            <a:xfrm>
              <a:off x="9180" y="12779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4794250" y="4248150"/>
            <a:ext cx="423863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>
            <a:off x="3805238" y="4248150"/>
            <a:ext cx="847725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3805238" y="4248150"/>
            <a:ext cx="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76" name="Group 44"/>
          <p:cNvGrpSpPr>
            <a:grpSpLocks/>
          </p:cNvGrpSpPr>
          <p:nvPr/>
        </p:nvGrpSpPr>
        <p:grpSpPr bwMode="auto">
          <a:xfrm>
            <a:off x="3522663" y="4567238"/>
            <a:ext cx="641350" cy="798512"/>
            <a:chOff x="6660" y="11159"/>
            <a:chExt cx="817" cy="900"/>
          </a:xfrm>
        </p:grpSpPr>
        <p:pic>
          <p:nvPicPr>
            <p:cNvPr id="18477" name="Picture 45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8" name="Line 46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79" name="Group 47"/>
          <p:cNvGrpSpPr>
            <a:grpSpLocks/>
          </p:cNvGrpSpPr>
          <p:nvPr/>
        </p:nvGrpSpPr>
        <p:grpSpPr bwMode="auto">
          <a:xfrm>
            <a:off x="6770688" y="4567238"/>
            <a:ext cx="641350" cy="798512"/>
            <a:chOff x="9180" y="11879"/>
            <a:chExt cx="817" cy="900"/>
          </a:xfrm>
        </p:grpSpPr>
        <p:pic>
          <p:nvPicPr>
            <p:cNvPr id="18480" name="Picture 48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0" y="1187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1" name="Line 49"/>
            <p:cNvSpPr>
              <a:spLocks noChangeShapeType="1"/>
            </p:cNvSpPr>
            <p:nvPr/>
          </p:nvSpPr>
          <p:spPr bwMode="auto">
            <a:xfrm>
              <a:off x="9180" y="12779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82" name="Line 50"/>
          <p:cNvSpPr>
            <a:spLocks noChangeShapeType="1"/>
          </p:cNvSpPr>
          <p:nvPr/>
        </p:nvSpPr>
        <p:spPr bwMode="auto">
          <a:xfrm>
            <a:off x="5781675" y="4248150"/>
            <a:ext cx="989013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83" name="Line 51"/>
          <p:cNvSpPr>
            <a:spLocks noChangeShapeType="1"/>
          </p:cNvSpPr>
          <p:nvPr/>
        </p:nvSpPr>
        <p:spPr bwMode="auto">
          <a:xfrm>
            <a:off x="5781675" y="4248150"/>
            <a:ext cx="423863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84" name="Group 52"/>
          <p:cNvGrpSpPr>
            <a:grpSpLocks/>
          </p:cNvGrpSpPr>
          <p:nvPr/>
        </p:nvGrpSpPr>
        <p:grpSpPr bwMode="auto">
          <a:xfrm>
            <a:off x="5922963" y="4567238"/>
            <a:ext cx="641350" cy="798512"/>
            <a:chOff x="6660" y="11159"/>
            <a:chExt cx="817" cy="900"/>
          </a:xfrm>
        </p:grpSpPr>
        <p:pic>
          <p:nvPicPr>
            <p:cNvPr id="18485" name="Picture 53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6" name="Line 54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87" name="Group 55"/>
          <p:cNvGrpSpPr>
            <a:grpSpLocks/>
          </p:cNvGrpSpPr>
          <p:nvPr/>
        </p:nvGrpSpPr>
        <p:grpSpPr bwMode="auto">
          <a:xfrm>
            <a:off x="5076825" y="4567238"/>
            <a:ext cx="639763" cy="798512"/>
            <a:chOff x="6660" y="11159"/>
            <a:chExt cx="817" cy="900"/>
          </a:xfrm>
        </p:grpSpPr>
        <p:pic>
          <p:nvPicPr>
            <p:cNvPr id="18488" name="Picture 56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9" name="Line 57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91" name="Line 59"/>
          <p:cNvSpPr>
            <a:spLocks noChangeShapeType="1"/>
          </p:cNvSpPr>
          <p:nvPr/>
        </p:nvSpPr>
        <p:spPr bwMode="auto">
          <a:xfrm>
            <a:off x="3805238" y="5405438"/>
            <a:ext cx="0" cy="320675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2" name="Line 60"/>
          <p:cNvSpPr>
            <a:spLocks noChangeShapeType="1"/>
          </p:cNvSpPr>
          <p:nvPr/>
        </p:nvSpPr>
        <p:spPr bwMode="auto">
          <a:xfrm>
            <a:off x="3805238" y="5405438"/>
            <a:ext cx="565150" cy="279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3" name="Line 61"/>
          <p:cNvSpPr>
            <a:spLocks noChangeShapeType="1"/>
          </p:cNvSpPr>
          <p:nvPr/>
        </p:nvSpPr>
        <p:spPr bwMode="auto">
          <a:xfrm>
            <a:off x="6346825" y="5365750"/>
            <a:ext cx="56515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4" name="Line 62"/>
          <p:cNvSpPr>
            <a:spLocks noChangeShapeType="1"/>
          </p:cNvSpPr>
          <p:nvPr/>
        </p:nvSpPr>
        <p:spPr bwMode="auto">
          <a:xfrm>
            <a:off x="6488113" y="5365750"/>
            <a:ext cx="1130300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5" name="Line 63"/>
          <p:cNvSpPr>
            <a:spLocks noChangeShapeType="1"/>
          </p:cNvSpPr>
          <p:nvPr/>
        </p:nvSpPr>
        <p:spPr bwMode="auto">
          <a:xfrm>
            <a:off x="5499100" y="5365750"/>
            <a:ext cx="282575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6" name="Line 64"/>
          <p:cNvSpPr>
            <a:spLocks noChangeShapeType="1"/>
          </p:cNvSpPr>
          <p:nvPr/>
        </p:nvSpPr>
        <p:spPr bwMode="auto">
          <a:xfrm>
            <a:off x="5640388" y="5365750"/>
            <a:ext cx="706437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97" name="Line 65"/>
          <p:cNvSpPr>
            <a:spLocks noChangeShapeType="1"/>
          </p:cNvSpPr>
          <p:nvPr/>
        </p:nvSpPr>
        <p:spPr bwMode="auto">
          <a:xfrm>
            <a:off x="4794250" y="5365750"/>
            <a:ext cx="280988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498" name="Group 66"/>
          <p:cNvGrpSpPr>
            <a:grpSpLocks/>
          </p:cNvGrpSpPr>
          <p:nvPr/>
        </p:nvGrpSpPr>
        <p:grpSpPr bwMode="auto">
          <a:xfrm>
            <a:off x="6911975" y="5684838"/>
            <a:ext cx="639763" cy="800100"/>
            <a:chOff x="6660" y="11159"/>
            <a:chExt cx="817" cy="900"/>
          </a:xfrm>
        </p:grpSpPr>
        <p:pic>
          <p:nvPicPr>
            <p:cNvPr id="18499" name="Picture 67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00" name="Line 68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01" name="Group 69"/>
          <p:cNvGrpSpPr>
            <a:grpSpLocks/>
          </p:cNvGrpSpPr>
          <p:nvPr/>
        </p:nvGrpSpPr>
        <p:grpSpPr bwMode="auto">
          <a:xfrm>
            <a:off x="5499100" y="5684838"/>
            <a:ext cx="641350" cy="800100"/>
            <a:chOff x="6660" y="11159"/>
            <a:chExt cx="817" cy="900"/>
          </a:xfrm>
        </p:grpSpPr>
        <p:pic>
          <p:nvPicPr>
            <p:cNvPr id="18502" name="Picture 70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03" name="Line 71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04" name="Group 72"/>
          <p:cNvGrpSpPr>
            <a:grpSpLocks/>
          </p:cNvGrpSpPr>
          <p:nvPr/>
        </p:nvGrpSpPr>
        <p:grpSpPr bwMode="auto">
          <a:xfrm>
            <a:off x="4794250" y="5684838"/>
            <a:ext cx="639763" cy="800100"/>
            <a:chOff x="6660" y="11159"/>
            <a:chExt cx="817" cy="900"/>
          </a:xfrm>
        </p:grpSpPr>
        <p:pic>
          <p:nvPicPr>
            <p:cNvPr id="18505" name="Picture 73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06" name="Line 74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07" name="Group 75"/>
          <p:cNvGrpSpPr>
            <a:grpSpLocks/>
          </p:cNvGrpSpPr>
          <p:nvPr/>
        </p:nvGrpSpPr>
        <p:grpSpPr bwMode="auto">
          <a:xfrm>
            <a:off x="3381375" y="5726113"/>
            <a:ext cx="641350" cy="798512"/>
            <a:chOff x="6660" y="11159"/>
            <a:chExt cx="817" cy="900"/>
          </a:xfrm>
        </p:grpSpPr>
        <p:pic>
          <p:nvPicPr>
            <p:cNvPr id="18508" name="Picture 76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09" name="Line 77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10" name="Group 78"/>
          <p:cNvGrpSpPr>
            <a:grpSpLocks/>
          </p:cNvGrpSpPr>
          <p:nvPr/>
        </p:nvGrpSpPr>
        <p:grpSpPr bwMode="auto">
          <a:xfrm>
            <a:off x="4087813" y="5684838"/>
            <a:ext cx="639762" cy="800100"/>
            <a:chOff x="8280" y="1608"/>
            <a:chExt cx="817" cy="900"/>
          </a:xfrm>
        </p:grpSpPr>
        <p:pic>
          <p:nvPicPr>
            <p:cNvPr id="18511" name="Picture 79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0" y="1608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12" name="Line 80"/>
            <p:cNvSpPr>
              <a:spLocks noChangeShapeType="1"/>
            </p:cNvSpPr>
            <p:nvPr/>
          </p:nvSpPr>
          <p:spPr bwMode="auto">
            <a:xfrm>
              <a:off x="8280" y="2508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13" name="Group 81"/>
          <p:cNvGrpSpPr>
            <a:grpSpLocks/>
          </p:cNvGrpSpPr>
          <p:nvPr/>
        </p:nvGrpSpPr>
        <p:grpSpPr bwMode="auto">
          <a:xfrm>
            <a:off x="6205538" y="5684838"/>
            <a:ext cx="641350" cy="800100"/>
            <a:chOff x="8280" y="1608"/>
            <a:chExt cx="817" cy="900"/>
          </a:xfrm>
        </p:grpSpPr>
        <p:pic>
          <p:nvPicPr>
            <p:cNvPr id="18514" name="Picture 82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0" y="1608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15" name="Line 83"/>
            <p:cNvSpPr>
              <a:spLocks noChangeShapeType="1"/>
            </p:cNvSpPr>
            <p:nvPr/>
          </p:nvSpPr>
          <p:spPr bwMode="auto">
            <a:xfrm>
              <a:off x="8280" y="2508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16" name="Group 84"/>
          <p:cNvGrpSpPr>
            <a:grpSpLocks/>
          </p:cNvGrpSpPr>
          <p:nvPr/>
        </p:nvGrpSpPr>
        <p:grpSpPr bwMode="auto">
          <a:xfrm>
            <a:off x="7618413" y="5684838"/>
            <a:ext cx="639762" cy="800100"/>
            <a:chOff x="8280" y="1608"/>
            <a:chExt cx="817" cy="900"/>
          </a:xfrm>
        </p:grpSpPr>
        <p:pic>
          <p:nvPicPr>
            <p:cNvPr id="18517" name="Picture 85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0" y="1608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18" name="Line 86"/>
            <p:cNvSpPr>
              <a:spLocks noChangeShapeType="1"/>
            </p:cNvSpPr>
            <p:nvPr/>
          </p:nvSpPr>
          <p:spPr bwMode="auto">
            <a:xfrm>
              <a:off x="8280" y="2508"/>
              <a:ext cx="72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19" name="Group 87"/>
          <p:cNvGrpSpPr>
            <a:grpSpLocks/>
          </p:cNvGrpSpPr>
          <p:nvPr/>
        </p:nvGrpSpPr>
        <p:grpSpPr bwMode="auto">
          <a:xfrm>
            <a:off x="8323263" y="5684838"/>
            <a:ext cx="641350" cy="800100"/>
            <a:chOff x="6660" y="11159"/>
            <a:chExt cx="817" cy="900"/>
          </a:xfrm>
        </p:grpSpPr>
        <p:pic>
          <p:nvPicPr>
            <p:cNvPr id="18520" name="Picture 88" descr="кролик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" y="11159"/>
              <a:ext cx="817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21" name="Line 89"/>
            <p:cNvSpPr>
              <a:spLocks noChangeShapeType="1"/>
            </p:cNvSpPr>
            <p:nvPr/>
          </p:nvSpPr>
          <p:spPr bwMode="auto">
            <a:xfrm>
              <a:off x="6660" y="12059"/>
              <a:ext cx="72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522" name="Line 90"/>
          <p:cNvSpPr>
            <a:spLocks noChangeShapeType="1"/>
          </p:cNvSpPr>
          <p:nvPr/>
        </p:nvSpPr>
        <p:spPr bwMode="auto">
          <a:xfrm>
            <a:off x="7335838" y="5365750"/>
            <a:ext cx="987425" cy="31908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524" name="WordArt 92"/>
          <p:cNvSpPr>
            <a:spLocks noChangeArrowheads="1" noChangeShapeType="1" noTextEdit="1"/>
          </p:cNvSpPr>
          <p:nvPr/>
        </p:nvSpPr>
        <p:spPr bwMode="auto">
          <a:xfrm>
            <a:off x="2816225" y="574675"/>
            <a:ext cx="282575" cy="479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18525" name="WordArt 93"/>
          <p:cNvSpPr>
            <a:spLocks noChangeArrowheads="1" noChangeShapeType="1" noTextEdit="1"/>
          </p:cNvSpPr>
          <p:nvPr/>
        </p:nvSpPr>
        <p:spPr bwMode="auto">
          <a:xfrm>
            <a:off x="2816225" y="1533525"/>
            <a:ext cx="282575" cy="479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1</a:t>
            </a:r>
          </a:p>
        </p:txBody>
      </p:sp>
      <p:sp>
        <p:nvSpPr>
          <p:cNvPr id="18526" name="WordArt 94"/>
          <p:cNvSpPr>
            <a:spLocks noChangeArrowheads="1" noChangeShapeType="1" noTextEdit="1"/>
          </p:cNvSpPr>
          <p:nvPr/>
        </p:nvSpPr>
        <p:spPr bwMode="auto">
          <a:xfrm>
            <a:off x="2816225" y="2532063"/>
            <a:ext cx="282575" cy="479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2</a:t>
            </a:r>
          </a:p>
        </p:txBody>
      </p:sp>
      <p:sp>
        <p:nvSpPr>
          <p:cNvPr id="18527" name="WordArt 95"/>
          <p:cNvSpPr>
            <a:spLocks noChangeArrowheads="1" noChangeShapeType="1" noTextEdit="1"/>
          </p:cNvSpPr>
          <p:nvPr/>
        </p:nvSpPr>
        <p:spPr bwMode="auto">
          <a:xfrm>
            <a:off x="2816225" y="3651250"/>
            <a:ext cx="282575" cy="4778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3</a:t>
            </a:r>
          </a:p>
        </p:txBody>
      </p:sp>
      <p:sp>
        <p:nvSpPr>
          <p:cNvPr id="18528" name="WordArt 96"/>
          <p:cNvSpPr>
            <a:spLocks noChangeArrowheads="1" noChangeShapeType="1" noTextEdit="1"/>
          </p:cNvSpPr>
          <p:nvPr/>
        </p:nvSpPr>
        <p:spPr bwMode="auto">
          <a:xfrm>
            <a:off x="2816225" y="4927600"/>
            <a:ext cx="282575" cy="479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5</a:t>
            </a:r>
          </a:p>
        </p:txBody>
      </p:sp>
      <p:sp>
        <p:nvSpPr>
          <p:cNvPr id="18529" name="WordArt 97"/>
          <p:cNvSpPr>
            <a:spLocks noChangeArrowheads="1" noChangeShapeType="1" noTextEdit="1"/>
          </p:cNvSpPr>
          <p:nvPr/>
        </p:nvSpPr>
        <p:spPr bwMode="auto">
          <a:xfrm>
            <a:off x="2816225" y="6005513"/>
            <a:ext cx="282575" cy="479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/>
                <a:ea typeface="Impact"/>
                <a:cs typeface="Impact"/>
              </a:rPr>
              <a:t>8</a:t>
            </a:r>
          </a:p>
        </p:txBody>
      </p:sp>
      <p:sp>
        <p:nvSpPr>
          <p:cNvPr id="18531" name="WordArt 99"/>
          <p:cNvSpPr>
            <a:spLocks noChangeArrowheads="1" noChangeShapeType="1" noTextEdit="1"/>
          </p:cNvSpPr>
          <p:nvPr/>
        </p:nvSpPr>
        <p:spPr bwMode="auto">
          <a:xfrm>
            <a:off x="323850" y="592138"/>
            <a:ext cx="2298700" cy="650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1-й месяц</a:t>
            </a:r>
          </a:p>
        </p:txBody>
      </p:sp>
      <p:sp>
        <p:nvSpPr>
          <p:cNvPr id="18532" name="WordArt 100"/>
          <p:cNvSpPr>
            <a:spLocks noChangeArrowheads="1" noChangeShapeType="1" noTextEdit="1"/>
          </p:cNvSpPr>
          <p:nvPr/>
        </p:nvSpPr>
        <p:spPr bwMode="auto">
          <a:xfrm>
            <a:off x="323850" y="1531938"/>
            <a:ext cx="2298700" cy="650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2-й месяц</a:t>
            </a:r>
          </a:p>
        </p:txBody>
      </p:sp>
      <p:sp>
        <p:nvSpPr>
          <p:cNvPr id="18533" name="WordArt 101"/>
          <p:cNvSpPr>
            <a:spLocks noChangeArrowheads="1" noChangeShapeType="1" noTextEdit="1"/>
          </p:cNvSpPr>
          <p:nvPr/>
        </p:nvSpPr>
        <p:spPr bwMode="auto">
          <a:xfrm>
            <a:off x="323850" y="2455863"/>
            <a:ext cx="2298700" cy="650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3-й месяц</a:t>
            </a:r>
          </a:p>
        </p:txBody>
      </p:sp>
      <p:sp>
        <p:nvSpPr>
          <p:cNvPr id="18534" name="WordArt 102"/>
          <p:cNvSpPr>
            <a:spLocks noChangeArrowheads="1" noChangeShapeType="1" noTextEdit="1"/>
          </p:cNvSpPr>
          <p:nvPr/>
        </p:nvSpPr>
        <p:spPr bwMode="auto">
          <a:xfrm>
            <a:off x="323850" y="3600450"/>
            <a:ext cx="2298700" cy="650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4-й месяц</a:t>
            </a:r>
          </a:p>
        </p:txBody>
      </p:sp>
      <p:sp>
        <p:nvSpPr>
          <p:cNvPr id="18535" name="WordArt 103"/>
          <p:cNvSpPr>
            <a:spLocks noChangeArrowheads="1" noChangeShapeType="1" noTextEdit="1"/>
          </p:cNvSpPr>
          <p:nvPr/>
        </p:nvSpPr>
        <p:spPr bwMode="auto">
          <a:xfrm>
            <a:off x="323850" y="4729163"/>
            <a:ext cx="2298700" cy="6492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5-й месяц</a:t>
            </a:r>
          </a:p>
        </p:txBody>
      </p:sp>
      <p:sp>
        <p:nvSpPr>
          <p:cNvPr id="18536" name="WordArt 104"/>
          <p:cNvSpPr>
            <a:spLocks noChangeArrowheads="1" noChangeShapeType="1" noTextEdit="1"/>
          </p:cNvSpPr>
          <p:nvPr/>
        </p:nvSpPr>
        <p:spPr bwMode="auto">
          <a:xfrm>
            <a:off x="323850" y="5856288"/>
            <a:ext cx="2298700" cy="650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6-й месяц</a:t>
            </a:r>
          </a:p>
        </p:txBody>
      </p:sp>
      <p:sp>
        <p:nvSpPr>
          <p:cNvPr id="18539" name="Rectangle 107"/>
          <p:cNvSpPr>
            <a:spLocks noChangeArrowheads="1"/>
          </p:cNvSpPr>
          <p:nvPr/>
        </p:nvSpPr>
        <p:spPr bwMode="auto">
          <a:xfrm>
            <a:off x="4535488" y="188640"/>
            <a:ext cx="460851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Можно заметить закономерность, которая выполняется начиная с третьего месяца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  <a:endParaRPr lang="ru-RU" sz="2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87217" y="1340768"/>
            <a:ext cx="34567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3-й месяц – 1 + 1 = 2 пары;</a:t>
            </a:r>
          </a:p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4-й месяц – 1 + 2 = 3 пары;</a:t>
            </a:r>
          </a:p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5-й месяц – 2 + 3 = 5 пар;</a:t>
            </a:r>
          </a:p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6-й месяц – 3 + 5 = 8 пар и т.д.</a:t>
            </a:r>
          </a:p>
          <a:p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8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1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1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1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8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1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8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8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 animBg="1"/>
      <p:bldP spid="18454" grpId="0" animBg="1"/>
      <p:bldP spid="18455" grpId="0" animBg="1"/>
      <p:bldP spid="18466" grpId="0" animBg="1"/>
      <p:bldP spid="18467" grpId="0" animBg="1"/>
      <p:bldP spid="18468" grpId="0" animBg="1"/>
      <p:bldP spid="18473" grpId="0" animBg="1"/>
      <p:bldP spid="18474" grpId="0" animBg="1"/>
      <p:bldP spid="18475" grpId="0" animBg="1"/>
      <p:bldP spid="18482" grpId="0" animBg="1"/>
      <p:bldP spid="18483" grpId="0" animBg="1"/>
      <p:bldP spid="18491" grpId="0" animBg="1"/>
      <p:bldP spid="18492" grpId="0" animBg="1"/>
      <p:bldP spid="18493" grpId="0" animBg="1"/>
      <p:bldP spid="18494" grpId="0" animBg="1"/>
      <p:bldP spid="18495" grpId="0" animBg="1"/>
      <p:bldP spid="18496" grpId="0" animBg="1"/>
      <p:bldP spid="18497" grpId="0" animBg="1"/>
      <p:bldP spid="18522" grpId="0" animBg="1"/>
      <p:bldP spid="18524" grpId="0" animBg="1"/>
      <p:bldP spid="18525" grpId="0" animBg="1"/>
      <p:bldP spid="18526" grpId="0" animBg="1"/>
      <p:bldP spid="18527" grpId="0" animBg="1"/>
      <p:bldP spid="18528" grpId="0" animBg="1"/>
      <p:bldP spid="18529" grpId="0" animBg="1"/>
      <p:bldP spid="18531" grpId="0" animBg="1"/>
      <p:bldP spid="18532" grpId="0" animBg="1"/>
      <p:bldP spid="18533" grpId="0" animBg="1"/>
      <p:bldP spid="18534" grpId="0" animBg="1"/>
      <p:bldP spid="18535" grpId="0" animBg="1"/>
      <p:bldP spid="185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8640"/>
            <a:ext cx="8892480" cy="6408711"/>
          </a:xfrm>
        </p:spPr>
        <p:txBody>
          <a:bodyPr/>
          <a:lstStyle/>
          <a:p>
            <a:pPr>
              <a:buFontTx/>
              <a:buNone/>
            </a:pPr>
            <a:r>
              <a:rPr lang="ru-RU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Каждое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следующее число равно сумме 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двух предыдущих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pPr>
              <a:buFontTx/>
              <a:buNone/>
            </a:pP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За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12 месяцев получится ряд чисел:</a:t>
            </a:r>
          </a:p>
          <a:p>
            <a:pPr>
              <a:buFontTx/>
              <a:buNone/>
            </a:pP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</a:t>
            </a:r>
          </a:p>
          <a:p>
            <a:pPr>
              <a:buFontTx/>
              <a:buNone/>
            </a:pPr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FontTx/>
              <a:buNone/>
            </a:pPr>
            <a:endParaRPr lang="ru-RU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FontTx/>
              <a:buNone/>
            </a:pP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1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1, 2, 3, 5, 8, 13, 21, 34, 55, 89, 144. 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Ответом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задачи является число 144.</a:t>
            </a:r>
          </a:p>
          <a:p>
            <a:pPr>
              <a:buFontTx/>
              <a:buNone/>
            </a:pPr>
            <a:endParaRPr lang="ru-RU" sz="2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buFontTx/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		Последовательность </a:t>
            </a: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чисел получаемая в этой задаче названа в </a:t>
            </a: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честь Леонардо:      			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Числа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Фибоначчи</a:t>
            </a:r>
            <a:r>
              <a:rPr lang="ru-RU" dirty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8" name="Rectangle 58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Таблица первых 40 чисел Фибоначчи</a:t>
            </a:r>
          </a:p>
        </p:txBody>
      </p:sp>
      <p:graphicFrame>
        <p:nvGraphicFramePr>
          <p:cNvPr id="21067" name="Group 58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7"/>
        </p:xfrm>
        <a:graphic>
          <a:graphicData uri="http://schemas.openxmlformats.org/drawingml/2006/table">
            <a:tbl>
              <a:tblPr/>
              <a:tblGrid>
                <a:gridCol w="757238"/>
                <a:gridCol w="946150"/>
                <a:gridCol w="944562"/>
                <a:gridCol w="1217613"/>
                <a:gridCol w="946150"/>
                <a:gridCol w="1236662"/>
                <a:gridCol w="1019175"/>
                <a:gridCol w="1162050"/>
              </a:tblGrid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номер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число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номер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число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номер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число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номер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ahoma" charset="0"/>
                        </a:rPr>
                        <a:t>число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89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10 946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1 346 269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144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17 711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2 178 309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233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28 657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3 524 578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377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46 368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5 702 887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610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75 025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9 227 465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987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121 393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14 930 352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1 597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196 419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24 157 817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2 584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317 811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39 088 169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4 181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514 229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63 245 986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55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20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6 785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30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832 040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40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charset="0"/>
                          <a:ea typeface="Times New Roman" charset="0"/>
                          <a:cs typeface="Tahoma" charset="0"/>
                        </a:rPr>
                        <a:t>102 334 155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Числа Фибоначчи в древнем Египте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8712968" cy="19446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Пирамида построена так, чтобы площадь каждой из ее граней была равна квадрату ее высоты.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		238,7 </a:t>
            </a: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 147,6 = 1, 618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Наблюдения показывают, что конструкция пирамиды основана на пропорции Ф=1,618. </a:t>
            </a:r>
          </a:p>
        </p:txBody>
      </p:sp>
      <p:pic>
        <p:nvPicPr>
          <p:cNvPr id="23556" name="Picture 4" descr="1011576-PH037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76700"/>
            <a:ext cx="3514725" cy="2478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1248602823_0d3763fab059a0d7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4636"/>
          <a:stretch>
            <a:fillRect/>
          </a:stretch>
        </p:blipFill>
        <p:spPr bwMode="auto">
          <a:xfrm>
            <a:off x="250825" y="4005263"/>
            <a:ext cx="3168650" cy="2633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567" name="Group 15"/>
          <p:cNvGrpSpPr>
            <a:grpSpLocks/>
          </p:cNvGrpSpPr>
          <p:nvPr/>
        </p:nvGrpSpPr>
        <p:grpSpPr bwMode="auto">
          <a:xfrm>
            <a:off x="2555875" y="3213100"/>
            <a:ext cx="3095625" cy="2160588"/>
            <a:chOff x="1965" y="3249"/>
            <a:chExt cx="1293" cy="909"/>
          </a:xfrm>
        </p:grpSpPr>
        <p:sp>
          <p:nvSpPr>
            <p:cNvPr id="23563" name="Line 11"/>
            <p:cNvSpPr>
              <a:spLocks noChangeShapeType="1"/>
            </p:cNvSpPr>
            <p:nvPr/>
          </p:nvSpPr>
          <p:spPr bwMode="auto">
            <a:xfrm flipH="1">
              <a:off x="2290" y="3249"/>
              <a:ext cx="272" cy="63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560" name="AutoShape 8"/>
            <p:cNvSpPr>
              <a:spLocks noChangeArrowheads="1"/>
            </p:cNvSpPr>
            <p:nvPr/>
          </p:nvSpPr>
          <p:spPr bwMode="auto">
            <a:xfrm>
              <a:off x="1973" y="3884"/>
              <a:ext cx="1270" cy="272"/>
            </a:xfrm>
            <a:prstGeom prst="parallelogram">
              <a:avLst>
                <a:gd name="adj" fmla="val 116728"/>
              </a:avLst>
            </a:prstGeom>
            <a:solidFill>
              <a:schemeClr val="tx2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1" name="Freeform 9"/>
            <p:cNvSpPr>
              <a:spLocks/>
            </p:cNvSpPr>
            <p:nvPr/>
          </p:nvSpPr>
          <p:spPr bwMode="auto">
            <a:xfrm>
              <a:off x="1965" y="3249"/>
              <a:ext cx="957" cy="909"/>
            </a:xfrm>
            <a:custGeom>
              <a:avLst/>
              <a:gdLst>
                <a:gd name="T0" fmla="*/ 0 w 957"/>
                <a:gd name="T1" fmla="*/ 909 h 909"/>
                <a:gd name="T2" fmla="*/ 597 w 957"/>
                <a:gd name="T3" fmla="*/ 0 h 909"/>
                <a:gd name="T4" fmla="*/ 930 w 957"/>
                <a:gd name="T5" fmla="*/ 843 h 909"/>
                <a:gd name="T6" fmla="*/ 957 w 957"/>
                <a:gd name="T7" fmla="*/ 906 h 909"/>
                <a:gd name="T8" fmla="*/ 0 w 957"/>
                <a:gd name="T9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909">
                  <a:moveTo>
                    <a:pt x="0" y="909"/>
                  </a:moveTo>
                  <a:lnTo>
                    <a:pt x="597" y="0"/>
                  </a:lnTo>
                  <a:lnTo>
                    <a:pt x="930" y="843"/>
                  </a:lnTo>
                  <a:lnTo>
                    <a:pt x="957" y="906"/>
                  </a:lnTo>
                  <a:lnTo>
                    <a:pt x="0" y="909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alpha val="46001"/>
                  </a:schemeClr>
                </a:gs>
                <a:gs pos="100000">
                  <a:schemeClr val="tx2">
                    <a:gamma/>
                    <a:shade val="61961"/>
                    <a:invGamma/>
                    <a:alpha val="53000"/>
                  </a:schemeClr>
                </a:gs>
              </a:gsLst>
              <a:lin ang="5400000" scaled="1"/>
            </a:gradFill>
            <a:ln w="2857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566" name="Freeform 14"/>
            <p:cNvSpPr>
              <a:spLocks/>
            </p:cNvSpPr>
            <p:nvPr/>
          </p:nvSpPr>
          <p:spPr bwMode="auto">
            <a:xfrm>
              <a:off x="2562" y="3249"/>
              <a:ext cx="696" cy="907"/>
            </a:xfrm>
            <a:custGeom>
              <a:avLst/>
              <a:gdLst>
                <a:gd name="T0" fmla="*/ 0 w 696"/>
                <a:gd name="T1" fmla="*/ 0 h 907"/>
                <a:gd name="T2" fmla="*/ 696 w 696"/>
                <a:gd name="T3" fmla="*/ 627 h 907"/>
                <a:gd name="T4" fmla="*/ 363 w 696"/>
                <a:gd name="T5" fmla="*/ 907 h 907"/>
                <a:gd name="T6" fmla="*/ 0 w 696"/>
                <a:gd name="T7" fmla="*/ 0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6" h="907">
                  <a:moveTo>
                    <a:pt x="0" y="0"/>
                  </a:moveTo>
                  <a:lnTo>
                    <a:pt x="696" y="627"/>
                  </a:lnTo>
                  <a:lnTo>
                    <a:pt x="363" y="90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alpha val="53000"/>
                  </a:schemeClr>
                </a:gs>
                <a:gs pos="100000">
                  <a:schemeClr val="tx2">
                    <a:gamma/>
                    <a:shade val="11373"/>
                    <a:invGamma/>
                    <a:alpha val="53999"/>
                  </a:schemeClr>
                </a:gs>
              </a:gsLst>
              <a:lin ang="5400000" scaled="1"/>
            </a:gradFill>
            <a:ln w="2857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3995738" y="3213100"/>
            <a:ext cx="863600" cy="216058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3995738" y="3213100"/>
            <a:ext cx="71437" cy="172878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9" grpId="0" animBg="1"/>
      <p:bldP spid="235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ru-RU" b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Свойства чисел Фибоначчи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36712"/>
            <a:ext cx="9036496" cy="9366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Последовательность чисел обладает многими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свойствами.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Рассмотрим 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некоторые из них:</a:t>
            </a:r>
          </a:p>
          <a:p>
            <a:pPr>
              <a:lnSpc>
                <a:spcPct val="80000"/>
              </a:lnSpc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Найдем отношение числа ряда Фибоначчи к последующему: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3568" y="5517232"/>
            <a:ext cx="7920880" cy="1080121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9225FF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Если 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найти отношения числа к предыдущему, то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отношение 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каждого числа к предыдущему стремится к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Ф 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=1,618 (обратному к 0,618). 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83568" y="4509120"/>
            <a:ext cx="8229600" cy="863600"/>
          </a:xfrm>
          <a:prstGeom prst="rect">
            <a:avLst/>
          </a:prstGeom>
          <a:noFill/>
          <a:ln>
            <a:noFill/>
          </a:ln>
          <a:effectLst>
            <a:outerShdw blurRad="63500" dist="29783" dir="20085598" algn="ctr" rotWithShape="0">
              <a:srgbClr val="9225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Отношение каждого числа к последующему более и более стремится к числу ф = 0,618  по увеличении порядкового номера. 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187648" y="2565524"/>
            <a:ext cx="774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1:1=1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692473" y="2781424"/>
            <a:ext cx="1296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 : 2 = 0,5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556073" y="3068761"/>
            <a:ext cx="1728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2 : 3= 0,666…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3348236" y="3357686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3 : 5 = 0,6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3995936" y="3645024"/>
            <a:ext cx="1473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5 : 8 = 0,625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4716661" y="3860924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8 : 13 = 0,615…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6229548" y="4076824"/>
            <a:ext cx="172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13 : 21 = 0,618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6" grpId="0"/>
      <p:bldP spid="22537" grpId="0"/>
      <p:bldP spid="22538" grpId="0"/>
      <p:bldP spid="22539" grpId="0"/>
      <p:bldP spid="22540" grpId="0"/>
      <p:bldP spid="225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Золотое сечение и числа Фибоначчи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4381500"/>
            <a:ext cx="8928992" cy="24765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Золотым прямоугольником называют такой прямоугольник, у которого длина примерно в 1,6 раза больше ширины. Другими словами стороны прямоугольника образуют так называемое золотое сечение. Слово «сечение» обозначает «деление на части». Золотое сечение отрезка  –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деление непрерывной величины на две части в таком отношении, при котором меньшая часть так относится к большей, как большая ко всей величине.</a:t>
            </a:r>
            <a:endParaRPr lang="ru-RU" sz="2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6090" name="imgb" descr="http://t1.gstatic.com/images?q=tbn:ANd9GcTPiZCdDwOU9uPZLup52OxTeJygKaL-HuHinK9MFpzOs6eX_3AmKQ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11299"/>
          <a:stretch>
            <a:fillRect/>
          </a:stretch>
        </p:blipFill>
        <p:spPr>
          <a:xfrm>
            <a:off x="899592" y="1700808"/>
            <a:ext cx="3240088" cy="2427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1772816"/>
            <a:ext cx="3096344" cy="2362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446"/>
            <a:ext cx="8229600" cy="1143000"/>
          </a:xfrm>
        </p:spPr>
        <p:txBody>
          <a:bodyPr/>
          <a:lstStyle/>
          <a:p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Золотое сечение и пропорции человеческого тела</a:t>
            </a:r>
          </a:p>
        </p:txBody>
      </p:sp>
      <p:pic>
        <p:nvPicPr>
          <p:cNvPr id="47107" name="Picture 3" descr="school_02_20_0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6190" y="1700808"/>
            <a:ext cx="4164012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79512" y="1196752"/>
            <a:ext cx="4680520" cy="517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Интересные закономерности наблюдаются, если связывать золотое сечение, числа  Фибоначчи и строение человеческого тела. </a:t>
            </a:r>
          </a:p>
          <a:p>
            <a:pPr algn="just"/>
            <a:endParaRPr lang="ru-RU" sz="2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just"/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Пропорции мужского тела колеблются в пределах среднего отношения 13: 8 = 1,625 и несколько ближе подходят к золотому сечению, чем пропорции женского тела, в отношении которого среднее значение пропорции выражается в соотношении 8: 5 = 1,6.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92163"/>
          </a:xfrm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/>
          <a:p>
            <a:r>
              <a:rPr lang="ru-RU" b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Спираль и числа Фибоначчи</a:t>
            </a:r>
          </a:p>
        </p:txBody>
      </p:sp>
      <p:pic>
        <p:nvPicPr>
          <p:cNvPr id="10256" name="Picture 16" descr="геохронологическая шка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1484313"/>
            <a:ext cx="5245100" cy="4641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7" name="Picture 17" descr="491px-Goethe_%28Stieler_1828%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7" r="3802"/>
          <a:stretch>
            <a:fillRect/>
          </a:stretch>
        </p:blipFill>
        <p:spPr bwMode="auto">
          <a:xfrm rot="-21600000">
            <a:off x="539750" y="765175"/>
            <a:ext cx="2662238" cy="3097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179512" y="5589240"/>
            <a:ext cx="871296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Гёте называл </a:t>
            </a:r>
            <a:r>
              <a:rPr lang="ru-RU" sz="2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спираль «</a:t>
            </a:r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кривой жизни». </a:t>
            </a:r>
          </a:p>
          <a:p>
            <a:pPr algn="just"/>
            <a:r>
              <a:rPr lang="ru-RU" sz="2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Удивительно, что последовательность чисел Фибоначчи напрямую связана со спиральность в окружающем мире.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187450" y="1916113"/>
            <a:ext cx="6986588" cy="4321175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68313" y="4076700"/>
            <a:ext cx="649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effectLst/>
              </a:rPr>
              <a:t>144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140200" y="155733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effectLst/>
              </a:rPr>
              <a:t>233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5508625" y="1916113"/>
            <a:ext cx="0" cy="4321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5508625" y="1916113"/>
            <a:ext cx="2663825" cy="43211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771775" y="3933825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144</a:t>
            </a: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5508625" y="4581525"/>
            <a:ext cx="2663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5508625" y="4581525"/>
            <a:ext cx="2663825" cy="165576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6516688" y="4581525"/>
            <a:ext cx="0" cy="1655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5508625" y="4581525"/>
            <a:ext cx="1008063" cy="165576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5508625" y="5229225"/>
            <a:ext cx="10080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5508625" y="4581525"/>
            <a:ext cx="1008063" cy="6477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6156325" y="4581525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6156325" y="4581525"/>
            <a:ext cx="360363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5651500" y="4724400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21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7092950" y="5229225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55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5867400" y="5516563"/>
            <a:ext cx="649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34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6659563" y="3213100"/>
            <a:ext cx="649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89</a:t>
            </a:r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6156325" y="4941888"/>
            <a:ext cx="360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6300788" y="4941888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6156325" y="50847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>
            <a:off x="6227763" y="494188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6156325" y="4941888"/>
            <a:ext cx="360363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6156325" y="4581525"/>
            <a:ext cx="3603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13</a:t>
            </a:r>
          </a:p>
        </p:txBody>
      </p:sp>
      <p:sp>
        <p:nvSpPr>
          <p:cNvPr id="11306" name="Freeform 42"/>
          <p:cNvSpPr>
            <a:spLocks/>
          </p:cNvSpPr>
          <p:nvPr/>
        </p:nvSpPr>
        <p:spPr bwMode="auto">
          <a:xfrm>
            <a:off x="1187450" y="1916113"/>
            <a:ext cx="4356100" cy="4319587"/>
          </a:xfrm>
          <a:custGeom>
            <a:avLst/>
            <a:gdLst>
              <a:gd name="T0" fmla="*/ 0 w 2744"/>
              <a:gd name="T1" fmla="*/ 2721 h 2721"/>
              <a:gd name="T2" fmla="*/ 23 w 2744"/>
              <a:gd name="T3" fmla="*/ 2495 h 2721"/>
              <a:gd name="T4" fmla="*/ 80 w 2744"/>
              <a:gd name="T5" fmla="*/ 2133 h 2721"/>
              <a:gd name="T6" fmla="*/ 184 w 2744"/>
              <a:gd name="T7" fmla="*/ 1757 h 2721"/>
              <a:gd name="T8" fmla="*/ 304 w 2744"/>
              <a:gd name="T9" fmla="*/ 1481 h 2721"/>
              <a:gd name="T10" fmla="*/ 472 w 2744"/>
              <a:gd name="T11" fmla="*/ 1205 h 2721"/>
              <a:gd name="T12" fmla="*/ 684 w 2744"/>
              <a:gd name="T13" fmla="*/ 933 h 2721"/>
              <a:gd name="T14" fmla="*/ 975 w 2744"/>
              <a:gd name="T15" fmla="*/ 635 h 2721"/>
              <a:gd name="T16" fmla="*/ 1432 w 2744"/>
              <a:gd name="T17" fmla="*/ 329 h 2721"/>
              <a:gd name="T18" fmla="*/ 1592 w 2744"/>
              <a:gd name="T19" fmla="*/ 249 h 2721"/>
              <a:gd name="T20" fmla="*/ 1816 w 2744"/>
              <a:gd name="T21" fmla="*/ 153 h 2721"/>
              <a:gd name="T22" fmla="*/ 2060 w 2744"/>
              <a:gd name="T23" fmla="*/ 85 h 2721"/>
              <a:gd name="T24" fmla="*/ 2388 w 2744"/>
              <a:gd name="T25" fmla="*/ 17 h 2721"/>
              <a:gd name="T26" fmla="*/ 2744 w 2744"/>
              <a:gd name="T27" fmla="*/ 0 h 2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44" h="2721">
                <a:moveTo>
                  <a:pt x="0" y="2721"/>
                </a:moveTo>
                <a:cubicBezTo>
                  <a:pt x="4" y="2683"/>
                  <a:pt x="10" y="2593"/>
                  <a:pt x="23" y="2495"/>
                </a:cubicBezTo>
                <a:cubicBezTo>
                  <a:pt x="36" y="2397"/>
                  <a:pt x="53" y="2256"/>
                  <a:pt x="80" y="2133"/>
                </a:cubicBezTo>
                <a:cubicBezTo>
                  <a:pt x="107" y="2010"/>
                  <a:pt x="147" y="1866"/>
                  <a:pt x="184" y="1757"/>
                </a:cubicBezTo>
                <a:cubicBezTo>
                  <a:pt x="221" y="1648"/>
                  <a:pt x="256" y="1573"/>
                  <a:pt x="304" y="1481"/>
                </a:cubicBezTo>
                <a:cubicBezTo>
                  <a:pt x="352" y="1389"/>
                  <a:pt x="409" y="1296"/>
                  <a:pt x="472" y="1205"/>
                </a:cubicBezTo>
                <a:cubicBezTo>
                  <a:pt x="535" y="1114"/>
                  <a:pt x="600" y="1028"/>
                  <a:pt x="684" y="933"/>
                </a:cubicBezTo>
                <a:cubicBezTo>
                  <a:pt x="768" y="838"/>
                  <a:pt x="850" y="736"/>
                  <a:pt x="975" y="635"/>
                </a:cubicBezTo>
                <a:cubicBezTo>
                  <a:pt x="1100" y="534"/>
                  <a:pt x="1329" y="393"/>
                  <a:pt x="1432" y="329"/>
                </a:cubicBezTo>
                <a:cubicBezTo>
                  <a:pt x="1535" y="265"/>
                  <a:pt x="1528" y="278"/>
                  <a:pt x="1592" y="249"/>
                </a:cubicBezTo>
                <a:cubicBezTo>
                  <a:pt x="1656" y="220"/>
                  <a:pt x="1738" y="180"/>
                  <a:pt x="1816" y="153"/>
                </a:cubicBezTo>
                <a:cubicBezTo>
                  <a:pt x="1894" y="126"/>
                  <a:pt x="1965" y="108"/>
                  <a:pt x="2060" y="85"/>
                </a:cubicBezTo>
                <a:cubicBezTo>
                  <a:pt x="2155" y="62"/>
                  <a:pt x="2274" y="31"/>
                  <a:pt x="2388" y="17"/>
                </a:cubicBezTo>
                <a:cubicBezTo>
                  <a:pt x="2502" y="3"/>
                  <a:pt x="2670" y="4"/>
                  <a:pt x="2744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7" name="Freeform 43"/>
          <p:cNvSpPr>
            <a:spLocks/>
          </p:cNvSpPr>
          <p:nvPr/>
        </p:nvSpPr>
        <p:spPr bwMode="auto">
          <a:xfrm>
            <a:off x="5508625" y="1916113"/>
            <a:ext cx="2644775" cy="2668587"/>
          </a:xfrm>
          <a:custGeom>
            <a:avLst/>
            <a:gdLst>
              <a:gd name="T0" fmla="*/ 0 w 1666"/>
              <a:gd name="T1" fmla="*/ 0 h 1681"/>
              <a:gd name="T2" fmla="*/ 180 w 1666"/>
              <a:gd name="T3" fmla="*/ 13 h 1681"/>
              <a:gd name="T4" fmla="*/ 372 w 1666"/>
              <a:gd name="T5" fmla="*/ 49 h 1681"/>
              <a:gd name="T6" fmla="*/ 544 w 1666"/>
              <a:gd name="T7" fmla="*/ 97 h 1681"/>
              <a:gd name="T8" fmla="*/ 696 w 1666"/>
              <a:gd name="T9" fmla="*/ 165 h 1681"/>
              <a:gd name="T10" fmla="*/ 812 w 1666"/>
              <a:gd name="T11" fmla="*/ 225 h 1681"/>
              <a:gd name="T12" fmla="*/ 924 w 1666"/>
              <a:gd name="T13" fmla="*/ 297 h 1681"/>
              <a:gd name="T14" fmla="*/ 1064 w 1666"/>
              <a:gd name="T15" fmla="*/ 405 h 1681"/>
              <a:gd name="T16" fmla="*/ 1288 w 1666"/>
              <a:gd name="T17" fmla="*/ 629 h 1681"/>
              <a:gd name="T18" fmla="*/ 1392 w 1666"/>
              <a:gd name="T19" fmla="*/ 773 h 1681"/>
              <a:gd name="T20" fmla="*/ 1472 w 1666"/>
              <a:gd name="T21" fmla="*/ 917 h 1681"/>
              <a:gd name="T22" fmla="*/ 1536 w 1666"/>
              <a:gd name="T23" fmla="*/ 1061 h 1681"/>
              <a:gd name="T24" fmla="*/ 1608 w 1666"/>
              <a:gd name="T25" fmla="*/ 1265 h 1681"/>
              <a:gd name="T26" fmla="*/ 1646 w 1666"/>
              <a:gd name="T27" fmla="*/ 1449 h 1681"/>
              <a:gd name="T28" fmla="*/ 1658 w 1666"/>
              <a:gd name="T29" fmla="*/ 1581 h 1681"/>
              <a:gd name="T30" fmla="*/ 1666 w 1666"/>
              <a:gd name="T31" fmla="*/ 1681 h 1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66" h="1681">
                <a:moveTo>
                  <a:pt x="0" y="0"/>
                </a:moveTo>
                <a:cubicBezTo>
                  <a:pt x="30" y="2"/>
                  <a:pt x="118" y="5"/>
                  <a:pt x="180" y="13"/>
                </a:cubicBezTo>
                <a:cubicBezTo>
                  <a:pt x="242" y="21"/>
                  <a:pt x="311" y="35"/>
                  <a:pt x="372" y="49"/>
                </a:cubicBezTo>
                <a:cubicBezTo>
                  <a:pt x="433" y="63"/>
                  <a:pt x="490" y="78"/>
                  <a:pt x="544" y="97"/>
                </a:cubicBezTo>
                <a:cubicBezTo>
                  <a:pt x="598" y="116"/>
                  <a:pt x="651" y="144"/>
                  <a:pt x="696" y="165"/>
                </a:cubicBezTo>
                <a:cubicBezTo>
                  <a:pt x="741" y="186"/>
                  <a:pt x="774" y="203"/>
                  <a:pt x="812" y="225"/>
                </a:cubicBezTo>
                <a:cubicBezTo>
                  <a:pt x="850" y="247"/>
                  <a:pt x="882" y="267"/>
                  <a:pt x="924" y="297"/>
                </a:cubicBezTo>
                <a:cubicBezTo>
                  <a:pt x="966" y="327"/>
                  <a:pt x="1003" y="350"/>
                  <a:pt x="1064" y="405"/>
                </a:cubicBezTo>
                <a:cubicBezTo>
                  <a:pt x="1125" y="460"/>
                  <a:pt x="1233" y="568"/>
                  <a:pt x="1288" y="629"/>
                </a:cubicBezTo>
                <a:cubicBezTo>
                  <a:pt x="1343" y="690"/>
                  <a:pt x="1361" y="725"/>
                  <a:pt x="1392" y="773"/>
                </a:cubicBezTo>
                <a:cubicBezTo>
                  <a:pt x="1423" y="821"/>
                  <a:pt x="1448" y="869"/>
                  <a:pt x="1472" y="917"/>
                </a:cubicBezTo>
                <a:cubicBezTo>
                  <a:pt x="1496" y="965"/>
                  <a:pt x="1513" y="1003"/>
                  <a:pt x="1536" y="1061"/>
                </a:cubicBezTo>
                <a:cubicBezTo>
                  <a:pt x="1559" y="1119"/>
                  <a:pt x="1590" y="1200"/>
                  <a:pt x="1608" y="1265"/>
                </a:cubicBezTo>
                <a:cubicBezTo>
                  <a:pt x="1626" y="1330"/>
                  <a:pt x="1638" y="1396"/>
                  <a:pt x="1646" y="1449"/>
                </a:cubicBezTo>
                <a:cubicBezTo>
                  <a:pt x="1654" y="1502"/>
                  <a:pt x="1655" y="1542"/>
                  <a:pt x="1658" y="1581"/>
                </a:cubicBezTo>
                <a:cubicBezTo>
                  <a:pt x="1661" y="1620"/>
                  <a:pt x="1664" y="1660"/>
                  <a:pt x="1666" y="1681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8" name="Freeform 44"/>
          <p:cNvSpPr>
            <a:spLocks/>
          </p:cNvSpPr>
          <p:nvPr/>
        </p:nvSpPr>
        <p:spPr bwMode="auto">
          <a:xfrm>
            <a:off x="6488113" y="4572000"/>
            <a:ext cx="1665287" cy="1639888"/>
          </a:xfrm>
          <a:custGeom>
            <a:avLst/>
            <a:gdLst>
              <a:gd name="T0" fmla="*/ 1049 w 1049"/>
              <a:gd name="T1" fmla="*/ 0 h 1033"/>
              <a:gd name="T2" fmla="*/ 1023 w 1049"/>
              <a:gd name="T3" fmla="*/ 260 h 1033"/>
              <a:gd name="T4" fmla="*/ 926 w 1049"/>
              <a:gd name="T5" fmla="*/ 524 h 1033"/>
              <a:gd name="T6" fmla="*/ 734 w 1049"/>
              <a:gd name="T7" fmla="*/ 776 h 1033"/>
              <a:gd name="T8" fmla="*/ 550 w 1049"/>
              <a:gd name="T9" fmla="*/ 912 h 1033"/>
              <a:gd name="T10" fmla="*/ 393 w 1049"/>
              <a:gd name="T11" fmla="*/ 988 h 1033"/>
              <a:gd name="T12" fmla="*/ 245 w 1049"/>
              <a:gd name="T13" fmla="*/ 1024 h 1033"/>
              <a:gd name="T14" fmla="*/ 38 w 1049"/>
              <a:gd name="T15" fmla="*/ 1032 h 1033"/>
              <a:gd name="T16" fmla="*/ 14 w 1049"/>
              <a:gd name="T17" fmla="*/ 1032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9" h="1033">
                <a:moveTo>
                  <a:pt x="1049" y="0"/>
                </a:moveTo>
                <a:cubicBezTo>
                  <a:pt x="1045" y="43"/>
                  <a:pt x="1043" y="173"/>
                  <a:pt x="1023" y="260"/>
                </a:cubicBezTo>
                <a:cubicBezTo>
                  <a:pt x="1003" y="347"/>
                  <a:pt x="974" y="438"/>
                  <a:pt x="926" y="524"/>
                </a:cubicBezTo>
                <a:cubicBezTo>
                  <a:pt x="878" y="610"/>
                  <a:pt x="797" y="711"/>
                  <a:pt x="734" y="776"/>
                </a:cubicBezTo>
                <a:cubicBezTo>
                  <a:pt x="671" y="841"/>
                  <a:pt x="607" y="877"/>
                  <a:pt x="550" y="912"/>
                </a:cubicBezTo>
                <a:cubicBezTo>
                  <a:pt x="493" y="947"/>
                  <a:pt x="444" y="969"/>
                  <a:pt x="393" y="988"/>
                </a:cubicBezTo>
                <a:cubicBezTo>
                  <a:pt x="342" y="1007"/>
                  <a:pt x="304" y="1017"/>
                  <a:pt x="245" y="1024"/>
                </a:cubicBezTo>
                <a:cubicBezTo>
                  <a:pt x="186" y="1031"/>
                  <a:pt x="76" y="1031"/>
                  <a:pt x="38" y="1032"/>
                </a:cubicBezTo>
                <a:cubicBezTo>
                  <a:pt x="0" y="1033"/>
                  <a:pt x="19" y="1032"/>
                  <a:pt x="14" y="1032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9" name="Freeform 45"/>
          <p:cNvSpPr>
            <a:spLocks/>
          </p:cNvSpPr>
          <p:nvPr/>
        </p:nvSpPr>
        <p:spPr bwMode="auto">
          <a:xfrm>
            <a:off x="5524500" y="5224463"/>
            <a:ext cx="993775" cy="989012"/>
          </a:xfrm>
          <a:custGeom>
            <a:avLst/>
            <a:gdLst>
              <a:gd name="T0" fmla="*/ 626 w 626"/>
              <a:gd name="T1" fmla="*/ 623 h 623"/>
              <a:gd name="T2" fmla="*/ 451 w 626"/>
              <a:gd name="T3" fmla="*/ 615 h 623"/>
              <a:gd name="T4" fmla="*/ 331 w 626"/>
              <a:gd name="T5" fmla="*/ 573 h 623"/>
              <a:gd name="T6" fmla="*/ 217 w 626"/>
              <a:gd name="T7" fmla="*/ 502 h 623"/>
              <a:gd name="T8" fmla="*/ 137 w 626"/>
              <a:gd name="T9" fmla="*/ 426 h 623"/>
              <a:gd name="T10" fmla="*/ 59 w 626"/>
              <a:gd name="T11" fmla="*/ 327 h 623"/>
              <a:gd name="T12" fmla="*/ 17 w 626"/>
              <a:gd name="T13" fmla="*/ 225 h 623"/>
              <a:gd name="T14" fmla="*/ 3 w 626"/>
              <a:gd name="T15" fmla="*/ 99 h 623"/>
              <a:gd name="T16" fmla="*/ 0 w 626"/>
              <a:gd name="T17" fmla="*/ 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6" h="623">
                <a:moveTo>
                  <a:pt x="626" y="623"/>
                </a:moveTo>
                <a:cubicBezTo>
                  <a:pt x="597" y="621"/>
                  <a:pt x="500" y="623"/>
                  <a:pt x="451" y="615"/>
                </a:cubicBezTo>
                <a:cubicBezTo>
                  <a:pt x="402" y="607"/>
                  <a:pt x="370" y="592"/>
                  <a:pt x="331" y="573"/>
                </a:cubicBezTo>
                <a:cubicBezTo>
                  <a:pt x="292" y="554"/>
                  <a:pt x="249" y="526"/>
                  <a:pt x="217" y="502"/>
                </a:cubicBezTo>
                <a:cubicBezTo>
                  <a:pt x="185" y="478"/>
                  <a:pt x="163" y="455"/>
                  <a:pt x="137" y="426"/>
                </a:cubicBezTo>
                <a:cubicBezTo>
                  <a:pt x="111" y="397"/>
                  <a:pt x="79" y="360"/>
                  <a:pt x="59" y="327"/>
                </a:cubicBezTo>
                <a:cubicBezTo>
                  <a:pt x="39" y="294"/>
                  <a:pt x="26" y="263"/>
                  <a:pt x="17" y="225"/>
                </a:cubicBezTo>
                <a:cubicBezTo>
                  <a:pt x="8" y="187"/>
                  <a:pt x="6" y="136"/>
                  <a:pt x="3" y="99"/>
                </a:cubicBezTo>
                <a:cubicBezTo>
                  <a:pt x="0" y="62"/>
                  <a:pt x="1" y="21"/>
                  <a:pt x="0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0" name="Freeform 46"/>
          <p:cNvSpPr>
            <a:spLocks/>
          </p:cNvSpPr>
          <p:nvPr/>
        </p:nvSpPr>
        <p:spPr bwMode="auto">
          <a:xfrm>
            <a:off x="5522913" y="4592638"/>
            <a:ext cx="623887" cy="631825"/>
          </a:xfrm>
          <a:custGeom>
            <a:avLst/>
            <a:gdLst>
              <a:gd name="T0" fmla="*/ 1 w 393"/>
              <a:gd name="T1" fmla="*/ 398 h 398"/>
              <a:gd name="T2" fmla="*/ 7 w 393"/>
              <a:gd name="T3" fmla="*/ 299 h 398"/>
              <a:gd name="T4" fmla="*/ 43 w 393"/>
              <a:gd name="T5" fmla="*/ 201 h 398"/>
              <a:gd name="T6" fmla="*/ 109 w 393"/>
              <a:gd name="T7" fmla="*/ 115 h 398"/>
              <a:gd name="T8" fmla="*/ 206 w 393"/>
              <a:gd name="T9" fmla="*/ 43 h 398"/>
              <a:gd name="T10" fmla="*/ 319 w 393"/>
              <a:gd name="T11" fmla="*/ 7 h 398"/>
              <a:gd name="T12" fmla="*/ 393 w 393"/>
              <a:gd name="T13" fmla="*/ 1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3" h="398">
                <a:moveTo>
                  <a:pt x="1" y="398"/>
                </a:moveTo>
                <a:cubicBezTo>
                  <a:pt x="2" y="382"/>
                  <a:pt x="0" y="332"/>
                  <a:pt x="7" y="299"/>
                </a:cubicBezTo>
                <a:cubicBezTo>
                  <a:pt x="14" y="266"/>
                  <a:pt x="26" y="232"/>
                  <a:pt x="43" y="201"/>
                </a:cubicBezTo>
                <a:cubicBezTo>
                  <a:pt x="60" y="170"/>
                  <a:pt x="82" y="141"/>
                  <a:pt x="109" y="115"/>
                </a:cubicBezTo>
                <a:cubicBezTo>
                  <a:pt x="136" y="89"/>
                  <a:pt x="171" y="61"/>
                  <a:pt x="206" y="43"/>
                </a:cubicBezTo>
                <a:cubicBezTo>
                  <a:pt x="241" y="25"/>
                  <a:pt x="288" y="14"/>
                  <a:pt x="319" y="7"/>
                </a:cubicBezTo>
                <a:cubicBezTo>
                  <a:pt x="350" y="0"/>
                  <a:pt x="378" y="2"/>
                  <a:pt x="393" y="1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1" name="Freeform 47"/>
          <p:cNvSpPr>
            <a:spLocks/>
          </p:cNvSpPr>
          <p:nvPr/>
        </p:nvSpPr>
        <p:spPr bwMode="auto">
          <a:xfrm>
            <a:off x="6134100" y="4595813"/>
            <a:ext cx="371475" cy="342900"/>
          </a:xfrm>
          <a:custGeom>
            <a:avLst/>
            <a:gdLst>
              <a:gd name="T0" fmla="*/ 0 w 234"/>
              <a:gd name="T1" fmla="*/ 0 h 216"/>
              <a:gd name="T2" fmla="*/ 83 w 234"/>
              <a:gd name="T3" fmla="*/ 8 h 216"/>
              <a:gd name="T4" fmla="*/ 143 w 234"/>
              <a:gd name="T5" fmla="*/ 30 h 216"/>
              <a:gd name="T6" fmla="*/ 185 w 234"/>
              <a:gd name="T7" fmla="*/ 60 h 216"/>
              <a:gd name="T8" fmla="*/ 215 w 234"/>
              <a:gd name="T9" fmla="*/ 107 h 216"/>
              <a:gd name="T10" fmla="*/ 231 w 234"/>
              <a:gd name="T11" fmla="*/ 164 h 216"/>
              <a:gd name="T12" fmla="*/ 234 w 234"/>
              <a:gd name="T13" fmla="*/ 216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4" h="216">
                <a:moveTo>
                  <a:pt x="0" y="0"/>
                </a:moveTo>
                <a:cubicBezTo>
                  <a:pt x="13" y="1"/>
                  <a:pt x="59" y="3"/>
                  <a:pt x="83" y="8"/>
                </a:cubicBezTo>
                <a:cubicBezTo>
                  <a:pt x="107" y="13"/>
                  <a:pt x="126" y="21"/>
                  <a:pt x="143" y="30"/>
                </a:cubicBezTo>
                <a:cubicBezTo>
                  <a:pt x="160" y="39"/>
                  <a:pt x="173" y="47"/>
                  <a:pt x="185" y="60"/>
                </a:cubicBezTo>
                <a:cubicBezTo>
                  <a:pt x="197" y="73"/>
                  <a:pt x="207" y="90"/>
                  <a:pt x="215" y="107"/>
                </a:cubicBezTo>
                <a:cubicBezTo>
                  <a:pt x="223" y="124"/>
                  <a:pt x="228" y="146"/>
                  <a:pt x="231" y="164"/>
                </a:cubicBezTo>
                <a:cubicBezTo>
                  <a:pt x="234" y="182"/>
                  <a:pt x="234" y="205"/>
                  <a:pt x="234" y="216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2" name="Freeform 48"/>
          <p:cNvSpPr>
            <a:spLocks/>
          </p:cNvSpPr>
          <p:nvPr/>
        </p:nvSpPr>
        <p:spPr bwMode="auto">
          <a:xfrm>
            <a:off x="6294438" y="4933950"/>
            <a:ext cx="212725" cy="255588"/>
          </a:xfrm>
          <a:custGeom>
            <a:avLst/>
            <a:gdLst>
              <a:gd name="T0" fmla="*/ 132 w 134"/>
              <a:gd name="T1" fmla="*/ 0 h 161"/>
              <a:gd name="T2" fmla="*/ 130 w 134"/>
              <a:gd name="T3" fmla="*/ 63 h 161"/>
              <a:gd name="T4" fmla="*/ 108 w 134"/>
              <a:gd name="T5" fmla="*/ 117 h 161"/>
              <a:gd name="T6" fmla="*/ 73 w 134"/>
              <a:gd name="T7" fmla="*/ 150 h 161"/>
              <a:gd name="T8" fmla="*/ 36 w 134"/>
              <a:gd name="T9" fmla="*/ 159 h 161"/>
              <a:gd name="T10" fmla="*/ 0 w 134"/>
              <a:gd name="T11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161">
                <a:moveTo>
                  <a:pt x="132" y="0"/>
                </a:moveTo>
                <a:cubicBezTo>
                  <a:pt x="132" y="10"/>
                  <a:pt x="134" y="44"/>
                  <a:pt x="130" y="63"/>
                </a:cubicBezTo>
                <a:cubicBezTo>
                  <a:pt x="126" y="82"/>
                  <a:pt x="117" y="103"/>
                  <a:pt x="108" y="117"/>
                </a:cubicBezTo>
                <a:cubicBezTo>
                  <a:pt x="99" y="131"/>
                  <a:pt x="85" y="143"/>
                  <a:pt x="73" y="150"/>
                </a:cubicBezTo>
                <a:cubicBezTo>
                  <a:pt x="61" y="157"/>
                  <a:pt x="48" y="157"/>
                  <a:pt x="36" y="159"/>
                </a:cubicBezTo>
                <a:cubicBezTo>
                  <a:pt x="24" y="161"/>
                  <a:pt x="7" y="161"/>
                  <a:pt x="0" y="161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3" name="Freeform 49"/>
          <p:cNvSpPr>
            <a:spLocks/>
          </p:cNvSpPr>
          <p:nvPr/>
        </p:nvSpPr>
        <p:spPr bwMode="auto">
          <a:xfrm>
            <a:off x="6167438" y="5067300"/>
            <a:ext cx="131762" cy="123825"/>
          </a:xfrm>
          <a:custGeom>
            <a:avLst/>
            <a:gdLst>
              <a:gd name="T0" fmla="*/ 83 w 83"/>
              <a:gd name="T1" fmla="*/ 78 h 78"/>
              <a:gd name="T2" fmla="*/ 38 w 83"/>
              <a:gd name="T3" fmla="*/ 74 h 78"/>
              <a:gd name="T4" fmla="*/ 8 w 83"/>
              <a:gd name="T5" fmla="*/ 51 h 78"/>
              <a:gd name="T6" fmla="*/ 0 w 83"/>
              <a:gd name="T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" h="78">
                <a:moveTo>
                  <a:pt x="83" y="78"/>
                </a:moveTo>
                <a:cubicBezTo>
                  <a:pt x="76" y="77"/>
                  <a:pt x="50" y="78"/>
                  <a:pt x="38" y="74"/>
                </a:cubicBezTo>
                <a:cubicBezTo>
                  <a:pt x="26" y="70"/>
                  <a:pt x="14" y="63"/>
                  <a:pt x="8" y="51"/>
                </a:cubicBezTo>
                <a:cubicBezTo>
                  <a:pt x="2" y="39"/>
                  <a:pt x="2" y="11"/>
                  <a:pt x="0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5" name="Line 51"/>
          <p:cNvSpPr>
            <a:spLocks noChangeShapeType="1"/>
          </p:cNvSpPr>
          <p:nvPr/>
        </p:nvSpPr>
        <p:spPr bwMode="auto">
          <a:xfrm>
            <a:off x="6227763" y="5013325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4" name="Freeform 50"/>
          <p:cNvSpPr>
            <a:spLocks/>
          </p:cNvSpPr>
          <p:nvPr/>
        </p:nvSpPr>
        <p:spPr bwMode="auto">
          <a:xfrm>
            <a:off x="6167438" y="4954588"/>
            <a:ext cx="138112" cy="122237"/>
          </a:xfrm>
          <a:custGeom>
            <a:avLst/>
            <a:gdLst>
              <a:gd name="T0" fmla="*/ 0 w 87"/>
              <a:gd name="T1" fmla="*/ 77 h 77"/>
              <a:gd name="T2" fmla="*/ 6 w 87"/>
              <a:gd name="T3" fmla="*/ 25 h 77"/>
              <a:gd name="T4" fmla="*/ 38 w 87"/>
              <a:gd name="T5" fmla="*/ 2 h 77"/>
              <a:gd name="T6" fmla="*/ 80 w 87"/>
              <a:gd name="T7" fmla="*/ 11 h 77"/>
              <a:gd name="T8" fmla="*/ 78 w 87"/>
              <a:gd name="T9" fmla="*/ 55 h 77"/>
              <a:gd name="T10" fmla="*/ 42 w 87"/>
              <a:gd name="T11" fmla="*/ 7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77">
                <a:moveTo>
                  <a:pt x="0" y="77"/>
                </a:moveTo>
                <a:cubicBezTo>
                  <a:pt x="1" y="68"/>
                  <a:pt x="0" y="37"/>
                  <a:pt x="6" y="25"/>
                </a:cubicBezTo>
                <a:cubicBezTo>
                  <a:pt x="12" y="13"/>
                  <a:pt x="26" y="4"/>
                  <a:pt x="38" y="2"/>
                </a:cubicBezTo>
                <a:cubicBezTo>
                  <a:pt x="50" y="0"/>
                  <a:pt x="73" y="2"/>
                  <a:pt x="80" y="11"/>
                </a:cubicBezTo>
                <a:cubicBezTo>
                  <a:pt x="87" y="20"/>
                  <a:pt x="84" y="45"/>
                  <a:pt x="78" y="55"/>
                </a:cubicBezTo>
                <a:cubicBezTo>
                  <a:pt x="72" y="65"/>
                  <a:pt x="49" y="67"/>
                  <a:pt x="42" y="7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6" name="Rectangle 52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/>
          <a:p>
            <a:r>
              <a:rPr lang="ru-RU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Спираль.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3" grpId="0" animBg="1"/>
      <p:bldP spid="11273" grpId="1" animBg="1"/>
      <p:bldP spid="11274" grpId="0"/>
      <p:bldP spid="11276" grpId="0" animBg="1"/>
      <p:bldP spid="11277" grpId="0" animBg="1"/>
      <p:bldP spid="11277" grpId="1" animBg="1"/>
      <p:bldP spid="11279" grpId="0" animBg="1"/>
      <p:bldP spid="11280" grpId="0" animBg="1"/>
      <p:bldP spid="11280" grpId="1" animBg="1"/>
      <p:bldP spid="11282" grpId="0" animBg="1"/>
      <p:bldP spid="11283" grpId="0" animBg="1"/>
      <p:bldP spid="11283" grpId="1" animBg="1"/>
      <p:bldP spid="11285" grpId="0" animBg="1"/>
      <p:bldP spid="11287" grpId="0" animBg="1"/>
      <p:bldP spid="11287" grpId="1" animBg="1"/>
      <p:bldP spid="11288" grpId="0"/>
      <p:bldP spid="11289" grpId="0"/>
      <p:bldP spid="11290" grpId="0"/>
      <p:bldP spid="11296" grpId="0" animBg="1"/>
      <p:bldP spid="11297" grpId="0" animBg="1"/>
      <p:bldP spid="11298" grpId="0" animBg="1"/>
      <p:bldP spid="11299" grpId="0" animBg="1"/>
      <p:bldP spid="11300" grpId="0" animBg="1"/>
      <p:bldP spid="11300" grpId="1" animBg="1"/>
      <p:bldP spid="11301" grpId="0"/>
      <p:bldP spid="11306" grpId="0" animBg="1"/>
      <p:bldP spid="11307" grpId="0" animBg="1"/>
      <p:bldP spid="11308" grpId="0" animBg="1"/>
      <p:bldP spid="11309" grpId="0" animBg="1"/>
      <p:bldP spid="11310" grpId="0" animBg="1"/>
      <p:bldP spid="11311" grpId="0" animBg="1"/>
      <p:bldP spid="11312" grpId="0" animBg="1"/>
      <p:bldP spid="11313" grpId="0" animBg="1"/>
      <p:bldP spid="11315" grpId="0" animBg="1"/>
      <p:bldP spid="113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7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9" name="Picture 11" descr="359335040_893d6bf9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Freeform 13"/>
          <p:cNvSpPr>
            <a:spLocks/>
          </p:cNvSpPr>
          <p:nvPr/>
        </p:nvSpPr>
        <p:spPr bwMode="auto">
          <a:xfrm>
            <a:off x="4500563" y="1576388"/>
            <a:ext cx="1966912" cy="2884487"/>
          </a:xfrm>
          <a:custGeom>
            <a:avLst/>
            <a:gdLst>
              <a:gd name="T0" fmla="*/ 0 w 1239"/>
              <a:gd name="T1" fmla="*/ 1509 h 1817"/>
              <a:gd name="T2" fmla="*/ 42 w 1239"/>
              <a:gd name="T3" fmla="*/ 1611 h 1817"/>
              <a:gd name="T4" fmla="*/ 99 w 1239"/>
              <a:gd name="T5" fmla="*/ 1683 h 1817"/>
              <a:gd name="T6" fmla="*/ 186 w 1239"/>
              <a:gd name="T7" fmla="*/ 1752 h 1817"/>
              <a:gd name="T8" fmla="*/ 289 w 1239"/>
              <a:gd name="T9" fmla="*/ 1782 h 1817"/>
              <a:gd name="T10" fmla="*/ 445 w 1239"/>
              <a:gd name="T11" fmla="*/ 1807 h 1817"/>
              <a:gd name="T12" fmla="*/ 549 w 1239"/>
              <a:gd name="T13" fmla="*/ 1807 h 1817"/>
              <a:gd name="T14" fmla="*/ 753 w 1239"/>
              <a:gd name="T15" fmla="*/ 1749 h 1817"/>
              <a:gd name="T16" fmla="*/ 855 w 1239"/>
              <a:gd name="T17" fmla="*/ 1689 h 1817"/>
              <a:gd name="T18" fmla="*/ 963 w 1239"/>
              <a:gd name="T19" fmla="*/ 1600 h 1817"/>
              <a:gd name="T20" fmla="*/ 1102 w 1239"/>
              <a:gd name="T21" fmla="*/ 1401 h 1817"/>
              <a:gd name="T22" fmla="*/ 1209 w 1239"/>
              <a:gd name="T23" fmla="*/ 1095 h 1817"/>
              <a:gd name="T24" fmla="*/ 1233 w 1239"/>
              <a:gd name="T25" fmla="*/ 819 h 1817"/>
              <a:gd name="T26" fmla="*/ 1233 w 1239"/>
              <a:gd name="T27" fmla="*/ 621 h 1817"/>
              <a:gd name="T28" fmla="*/ 1197 w 1239"/>
              <a:gd name="T29" fmla="*/ 411 h 1817"/>
              <a:gd name="T30" fmla="*/ 981 w 1239"/>
              <a:gd name="T31" fmla="*/ 0 h 1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39" h="1817">
                <a:moveTo>
                  <a:pt x="0" y="1509"/>
                </a:moveTo>
                <a:cubicBezTo>
                  <a:pt x="7" y="1526"/>
                  <a:pt x="25" y="1582"/>
                  <a:pt x="42" y="1611"/>
                </a:cubicBezTo>
                <a:cubicBezTo>
                  <a:pt x="59" y="1640"/>
                  <a:pt x="75" y="1660"/>
                  <a:pt x="99" y="1683"/>
                </a:cubicBezTo>
                <a:cubicBezTo>
                  <a:pt x="123" y="1706"/>
                  <a:pt x="154" y="1736"/>
                  <a:pt x="186" y="1752"/>
                </a:cubicBezTo>
                <a:cubicBezTo>
                  <a:pt x="218" y="1768"/>
                  <a:pt x="246" y="1773"/>
                  <a:pt x="289" y="1782"/>
                </a:cubicBezTo>
                <a:cubicBezTo>
                  <a:pt x="332" y="1791"/>
                  <a:pt x="402" y="1803"/>
                  <a:pt x="445" y="1807"/>
                </a:cubicBezTo>
                <a:cubicBezTo>
                  <a:pt x="488" y="1811"/>
                  <a:pt x="498" y="1817"/>
                  <a:pt x="549" y="1807"/>
                </a:cubicBezTo>
                <a:cubicBezTo>
                  <a:pt x="600" y="1797"/>
                  <a:pt x="702" y="1769"/>
                  <a:pt x="753" y="1749"/>
                </a:cubicBezTo>
                <a:cubicBezTo>
                  <a:pt x="804" y="1729"/>
                  <a:pt x="820" y="1714"/>
                  <a:pt x="855" y="1689"/>
                </a:cubicBezTo>
                <a:cubicBezTo>
                  <a:pt x="890" y="1664"/>
                  <a:pt x="922" y="1648"/>
                  <a:pt x="963" y="1600"/>
                </a:cubicBezTo>
                <a:cubicBezTo>
                  <a:pt x="1004" y="1552"/>
                  <a:pt x="1061" y="1485"/>
                  <a:pt x="1102" y="1401"/>
                </a:cubicBezTo>
                <a:cubicBezTo>
                  <a:pt x="1143" y="1317"/>
                  <a:pt x="1187" y="1192"/>
                  <a:pt x="1209" y="1095"/>
                </a:cubicBezTo>
                <a:cubicBezTo>
                  <a:pt x="1231" y="998"/>
                  <a:pt x="1229" y="898"/>
                  <a:pt x="1233" y="819"/>
                </a:cubicBezTo>
                <a:cubicBezTo>
                  <a:pt x="1237" y="740"/>
                  <a:pt x="1239" y="689"/>
                  <a:pt x="1233" y="621"/>
                </a:cubicBezTo>
                <a:cubicBezTo>
                  <a:pt x="1227" y="553"/>
                  <a:pt x="1239" y="514"/>
                  <a:pt x="1197" y="411"/>
                </a:cubicBezTo>
                <a:cubicBezTo>
                  <a:pt x="1155" y="308"/>
                  <a:pt x="1026" y="86"/>
                  <a:pt x="981" y="0"/>
                </a:cubicBezTo>
              </a:path>
            </a:pathLst>
          </a:custGeom>
          <a:noFill/>
          <a:ln w="76200" cmpd="sng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3" name="Freeform 15"/>
          <p:cNvSpPr>
            <a:spLocks/>
          </p:cNvSpPr>
          <p:nvPr/>
        </p:nvSpPr>
        <p:spPr bwMode="auto">
          <a:xfrm>
            <a:off x="1776413" y="3587750"/>
            <a:ext cx="2660650" cy="1222375"/>
          </a:xfrm>
          <a:custGeom>
            <a:avLst/>
            <a:gdLst>
              <a:gd name="T0" fmla="*/ 1671 w 1676"/>
              <a:gd name="T1" fmla="*/ 148 h 770"/>
              <a:gd name="T2" fmla="*/ 1675 w 1676"/>
              <a:gd name="T3" fmla="*/ 194 h 770"/>
              <a:gd name="T4" fmla="*/ 1667 w 1676"/>
              <a:gd name="T5" fmla="*/ 302 h 770"/>
              <a:gd name="T6" fmla="*/ 1637 w 1676"/>
              <a:gd name="T7" fmla="*/ 392 h 770"/>
              <a:gd name="T8" fmla="*/ 1585 w 1676"/>
              <a:gd name="T9" fmla="*/ 472 h 770"/>
              <a:gd name="T10" fmla="*/ 1434 w 1676"/>
              <a:gd name="T11" fmla="*/ 605 h 770"/>
              <a:gd name="T12" fmla="*/ 1201 w 1676"/>
              <a:gd name="T13" fmla="*/ 726 h 770"/>
              <a:gd name="T14" fmla="*/ 916 w 1676"/>
              <a:gd name="T15" fmla="*/ 760 h 770"/>
              <a:gd name="T16" fmla="*/ 562 w 1676"/>
              <a:gd name="T17" fmla="*/ 665 h 770"/>
              <a:gd name="T18" fmla="*/ 265 w 1676"/>
              <a:gd name="T19" fmla="*/ 422 h 770"/>
              <a:gd name="T20" fmla="*/ 95 w 1676"/>
              <a:gd name="T21" fmla="*/ 199 h 770"/>
              <a:gd name="T22" fmla="*/ 0 w 1676"/>
              <a:gd name="T23" fmla="*/ 0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76" h="770">
                <a:moveTo>
                  <a:pt x="1671" y="148"/>
                </a:moveTo>
                <a:cubicBezTo>
                  <a:pt x="1672" y="156"/>
                  <a:pt x="1676" y="168"/>
                  <a:pt x="1675" y="194"/>
                </a:cubicBezTo>
                <a:cubicBezTo>
                  <a:pt x="1674" y="220"/>
                  <a:pt x="1673" y="269"/>
                  <a:pt x="1667" y="302"/>
                </a:cubicBezTo>
                <a:cubicBezTo>
                  <a:pt x="1661" y="335"/>
                  <a:pt x="1651" y="364"/>
                  <a:pt x="1637" y="392"/>
                </a:cubicBezTo>
                <a:cubicBezTo>
                  <a:pt x="1623" y="420"/>
                  <a:pt x="1619" y="436"/>
                  <a:pt x="1585" y="472"/>
                </a:cubicBezTo>
                <a:cubicBezTo>
                  <a:pt x="1551" y="508"/>
                  <a:pt x="1498" y="563"/>
                  <a:pt x="1434" y="605"/>
                </a:cubicBezTo>
                <a:cubicBezTo>
                  <a:pt x="1370" y="647"/>
                  <a:pt x="1287" y="700"/>
                  <a:pt x="1201" y="726"/>
                </a:cubicBezTo>
                <a:cubicBezTo>
                  <a:pt x="1114" y="752"/>
                  <a:pt x="1022" y="770"/>
                  <a:pt x="916" y="760"/>
                </a:cubicBezTo>
                <a:cubicBezTo>
                  <a:pt x="809" y="750"/>
                  <a:pt x="670" y="721"/>
                  <a:pt x="562" y="665"/>
                </a:cubicBezTo>
                <a:cubicBezTo>
                  <a:pt x="454" y="609"/>
                  <a:pt x="343" y="500"/>
                  <a:pt x="265" y="422"/>
                </a:cubicBezTo>
                <a:cubicBezTo>
                  <a:pt x="187" y="344"/>
                  <a:pt x="139" y="269"/>
                  <a:pt x="95" y="199"/>
                </a:cubicBezTo>
                <a:cubicBezTo>
                  <a:pt x="51" y="129"/>
                  <a:pt x="16" y="33"/>
                  <a:pt x="0" y="0"/>
                </a:cubicBezTo>
              </a:path>
            </a:pathLst>
          </a:custGeom>
          <a:noFill/>
          <a:ln w="76200" cmpd="sng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4" name="Freeform 16"/>
          <p:cNvSpPr>
            <a:spLocks/>
          </p:cNvSpPr>
          <p:nvPr/>
        </p:nvSpPr>
        <p:spPr bwMode="auto">
          <a:xfrm>
            <a:off x="1873250" y="2282825"/>
            <a:ext cx="2411413" cy="2122488"/>
          </a:xfrm>
          <a:custGeom>
            <a:avLst/>
            <a:gdLst>
              <a:gd name="T0" fmla="*/ 1510 w 1519"/>
              <a:gd name="T1" fmla="*/ 952 h 1337"/>
              <a:gd name="T2" fmla="*/ 1508 w 1519"/>
              <a:gd name="T3" fmla="*/ 966 h 1337"/>
              <a:gd name="T4" fmla="*/ 1442 w 1519"/>
              <a:gd name="T5" fmla="*/ 1104 h 1337"/>
              <a:gd name="T6" fmla="*/ 1346 w 1519"/>
              <a:gd name="T7" fmla="*/ 1194 h 1337"/>
              <a:gd name="T8" fmla="*/ 1184 w 1519"/>
              <a:gd name="T9" fmla="*/ 1282 h 1337"/>
              <a:gd name="T10" fmla="*/ 964 w 1519"/>
              <a:gd name="T11" fmla="*/ 1336 h 1337"/>
              <a:gd name="T12" fmla="*/ 696 w 1519"/>
              <a:gd name="T13" fmla="*/ 1286 h 1337"/>
              <a:gd name="T14" fmla="*/ 454 w 1519"/>
              <a:gd name="T15" fmla="*/ 1106 h 1337"/>
              <a:gd name="T16" fmla="*/ 268 w 1519"/>
              <a:gd name="T17" fmla="*/ 914 h 1337"/>
              <a:gd name="T18" fmla="*/ 162 w 1519"/>
              <a:gd name="T19" fmla="*/ 744 h 1337"/>
              <a:gd name="T20" fmla="*/ 48 w 1519"/>
              <a:gd name="T21" fmla="*/ 420 h 1337"/>
              <a:gd name="T22" fmla="*/ 0 w 1519"/>
              <a:gd name="T23" fmla="*/ 0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19" h="1337">
                <a:moveTo>
                  <a:pt x="1510" y="952"/>
                </a:moveTo>
                <a:cubicBezTo>
                  <a:pt x="1510" y="954"/>
                  <a:pt x="1519" y="941"/>
                  <a:pt x="1508" y="966"/>
                </a:cubicBezTo>
                <a:cubicBezTo>
                  <a:pt x="1497" y="991"/>
                  <a:pt x="1469" y="1066"/>
                  <a:pt x="1442" y="1104"/>
                </a:cubicBezTo>
                <a:cubicBezTo>
                  <a:pt x="1415" y="1142"/>
                  <a:pt x="1389" y="1164"/>
                  <a:pt x="1346" y="1194"/>
                </a:cubicBezTo>
                <a:cubicBezTo>
                  <a:pt x="1303" y="1224"/>
                  <a:pt x="1248" y="1258"/>
                  <a:pt x="1184" y="1282"/>
                </a:cubicBezTo>
                <a:cubicBezTo>
                  <a:pt x="1120" y="1306"/>
                  <a:pt x="1045" y="1335"/>
                  <a:pt x="964" y="1336"/>
                </a:cubicBezTo>
                <a:cubicBezTo>
                  <a:pt x="883" y="1337"/>
                  <a:pt x="781" y="1324"/>
                  <a:pt x="696" y="1286"/>
                </a:cubicBezTo>
                <a:cubicBezTo>
                  <a:pt x="611" y="1248"/>
                  <a:pt x="525" y="1168"/>
                  <a:pt x="454" y="1106"/>
                </a:cubicBezTo>
                <a:cubicBezTo>
                  <a:pt x="383" y="1044"/>
                  <a:pt x="317" y="974"/>
                  <a:pt x="268" y="914"/>
                </a:cubicBezTo>
                <a:cubicBezTo>
                  <a:pt x="219" y="854"/>
                  <a:pt x="199" y="826"/>
                  <a:pt x="162" y="744"/>
                </a:cubicBezTo>
                <a:cubicBezTo>
                  <a:pt x="125" y="662"/>
                  <a:pt x="75" y="544"/>
                  <a:pt x="48" y="420"/>
                </a:cubicBezTo>
                <a:cubicBezTo>
                  <a:pt x="21" y="296"/>
                  <a:pt x="10" y="87"/>
                  <a:pt x="0" y="0"/>
                </a:cubicBezTo>
              </a:path>
            </a:pathLst>
          </a:custGeom>
          <a:noFill/>
          <a:ln w="76200" cmpd="sng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5" name="Freeform 17"/>
          <p:cNvSpPr>
            <a:spLocks/>
          </p:cNvSpPr>
          <p:nvPr/>
        </p:nvSpPr>
        <p:spPr bwMode="auto">
          <a:xfrm>
            <a:off x="2341563" y="1657350"/>
            <a:ext cx="1878012" cy="2370138"/>
          </a:xfrm>
          <a:custGeom>
            <a:avLst/>
            <a:gdLst>
              <a:gd name="T0" fmla="*/ 1183 w 1183"/>
              <a:gd name="T1" fmla="*/ 1290 h 1493"/>
              <a:gd name="T2" fmla="*/ 1021 w 1183"/>
              <a:gd name="T3" fmla="*/ 1396 h 1493"/>
              <a:gd name="T4" fmla="*/ 883 w 1183"/>
              <a:gd name="T5" fmla="*/ 1452 h 1493"/>
              <a:gd name="T6" fmla="*/ 683 w 1183"/>
              <a:gd name="T7" fmla="*/ 1478 h 1493"/>
              <a:gd name="T8" fmla="*/ 439 w 1183"/>
              <a:gd name="T9" fmla="*/ 1360 h 1493"/>
              <a:gd name="T10" fmla="*/ 261 w 1183"/>
              <a:gd name="T11" fmla="*/ 1174 h 1493"/>
              <a:gd name="T12" fmla="*/ 163 w 1183"/>
              <a:gd name="T13" fmla="*/ 1030 h 1493"/>
              <a:gd name="T14" fmla="*/ 57 w 1183"/>
              <a:gd name="T15" fmla="*/ 830 h 1493"/>
              <a:gd name="T16" fmla="*/ 7 w 1183"/>
              <a:gd name="T17" fmla="*/ 640 h 1493"/>
              <a:gd name="T18" fmla="*/ 15 w 1183"/>
              <a:gd name="T19" fmla="*/ 332 h 1493"/>
              <a:gd name="T20" fmla="*/ 91 w 1183"/>
              <a:gd name="T21" fmla="*/ 0 h 1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83" h="1493">
                <a:moveTo>
                  <a:pt x="1183" y="1290"/>
                </a:moveTo>
                <a:cubicBezTo>
                  <a:pt x="1156" y="1308"/>
                  <a:pt x="1071" y="1369"/>
                  <a:pt x="1021" y="1396"/>
                </a:cubicBezTo>
                <a:cubicBezTo>
                  <a:pt x="971" y="1423"/>
                  <a:pt x="939" y="1438"/>
                  <a:pt x="883" y="1452"/>
                </a:cubicBezTo>
                <a:cubicBezTo>
                  <a:pt x="827" y="1466"/>
                  <a:pt x="757" y="1493"/>
                  <a:pt x="683" y="1478"/>
                </a:cubicBezTo>
                <a:cubicBezTo>
                  <a:pt x="609" y="1463"/>
                  <a:pt x="509" y="1411"/>
                  <a:pt x="439" y="1360"/>
                </a:cubicBezTo>
                <a:cubicBezTo>
                  <a:pt x="369" y="1309"/>
                  <a:pt x="307" y="1229"/>
                  <a:pt x="261" y="1174"/>
                </a:cubicBezTo>
                <a:cubicBezTo>
                  <a:pt x="215" y="1119"/>
                  <a:pt x="197" y="1087"/>
                  <a:pt x="163" y="1030"/>
                </a:cubicBezTo>
                <a:cubicBezTo>
                  <a:pt x="129" y="973"/>
                  <a:pt x="83" y="895"/>
                  <a:pt x="57" y="830"/>
                </a:cubicBezTo>
                <a:cubicBezTo>
                  <a:pt x="31" y="765"/>
                  <a:pt x="14" y="723"/>
                  <a:pt x="7" y="640"/>
                </a:cubicBezTo>
                <a:cubicBezTo>
                  <a:pt x="0" y="557"/>
                  <a:pt x="1" y="439"/>
                  <a:pt x="15" y="332"/>
                </a:cubicBezTo>
                <a:cubicBezTo>
                  <a:pt x="29" y="225"/>
                  <a:pt x="75" y="69"/>
                  <a:pt x="91" y="0"/>
                </a:cubicBezTo>
              </a:path>
            </a:pathLst>
          </a:custGeom>
          <a:noFill/>
          <a:ln w="76200" cmpd="sng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6" name="Freeform 18"/>
          <p:cNvSpPr>
            <a:spLocks/>
          </p:cNvSpPr>
          <p:nvPr/>
        </p:nvSpPr>
        <p:spPr bwMode="auto">
          <a:xfrm>
            <a:off x="4733925" y="1338263"/>
            <a:ext cx="1374775" cy="2719387"/>
          </a:xfrm>
          <a:custGeom>
            <a:avLst/>
            <a:gdLst>
              <a:gd name="T0" fmla="*/ 0 w 866"/>
              <a:gd name="T1" fmla="*/ 1575 h 1713"/>
              <a:gd name="T2" fmla="*/ 102 w 866"/>
              <a:gd name="T3" fmla="*/ 1665 h 1713"/>
              <a:gd name="T4" fmla="*/ 237 w 866"/>
              <a:gd name="T5" fmla="*/ 1707 h 1713"/>
              <a:gd name="T6" fmla="*/ 387 w 866"/>
              <a:gd name="T7" fmla="*/ 1701 h 1713"/>
              <a:gd name="T8" fmla="*/ 523 w 866"/>
              <a:gd name="T9" fmla="*/ 1645 h 1713"/>
              <a:gd name="T10" fmla="*/ 654 w 866"/>
              <a:gd name="T11" fmla="*/ 1530 h 1713"/>
              <a:gd name="T12" fmla="*/ 770 w 866"/>
              <a:gd name="T13" fmla="*/ 1357 h 1713"/>
              <a:gd name="T14" fmla="*/ 852 w 866"/>
              <a:gd name="T15" fmla="*/ 1038 h 1713"/>
              <a:gd name="T16" fmla="*/ 852 w 866"/>
              <a:gd name="T17" fmla="*/ 765 h 1713"/>
              <a:gd name="T18" fmla="*/ 801 w 866"/>
              <a:gd name="T19" fmla="*/ 561 h 1713"/>
              <a:gd name="T20" fmla="*/ 690 w 866"/>
              <a:gd name="T21" fmla="*/ 339 h 1713"/>
              <a:gd name="T22" fmla="*/ 426 w 866"/>
              <a:gd name="T23" fmla="*/ 0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6" h="1713">
                <a:moveTo>
                  <a:pt x="0" y="1575"/>
                </a:moveTo>
                <a:cubicBezTo>
                  <a:pt x="18" y="1590"/>
                  <a:pt x="62" y="1643"/>
                  <a:pt x="102" y="1665"/>
                </a:cubicBezTo>
                <a:cubicBezTo>
                  <a:pt x="142" y="1687"/>
                  <a:pt x="190" y="1701"/>
                  <a:pt x="237" y="1707"/>
                </a:cubicBezTo>
                <a:cubicBezTo>
                  <a:pt x="284" y="1713"/>
                  <a:pt x="339" y="1711"/>
                  <a:pt x="387" y="1701"/>
                </a:cubicBezTo>
                <a:cubicBezTo>
                  <a:pt x="435" y="1691"/>
                  <a:pt x="479" y="1673"/>
                  <a:pt x="523" y="1645"/>
                </a:cubicBezTo>
                <a:cubicBezTo>
                  <a:pt x="567" y="1617"/>
                  <a:pt x="613" y="1578"/>
                  <a:pt x="654" y="1530"/>
                </a:cubicBezTo>
                <a:cubicBezTo>
                  <a:pt x="695" y="1482"/>
                  <a:pt x="737" y="1439"/>
                  <a:pt x="770" y="1357"/>
                </a:cubicBezTo>
                <a:cubicBezTo>
                  <a:pt x="803" y="1275"/>
                  <a:pt x="838" y="1137"/>
                  <a:pt x="852" y="1038"/>
                </a:cubicBezTo>
                <a:cubicBezTo>
                  <a:pt x="866" y="939"/>
                  <a:pt x="860" y="844"/>
                  <a:pt x="852" y="765"/>
                </a:cubicBezTo>
                <a:cubicBezTo>
                  <a:pt x="844" y="686"/>
                  <a:pt x="828" y="632"/>
                  <a:pt x="801" y="561"/>
                </a:cubicBezTo>
                <a:cubicBezTo>
                  <a:pt x="774" y="490"/>
                  <a:pt x="752" y="432"/>
                  <a:pt x="690" y="339"/>
                </a:cubicBezTo>
                <a:cubicBezTo>
                  <a:pt x="628" y="246"/>
                  <a:pt x="481" y="71"/>
                  <a:pt x="426" y="0"/>
                </a:cubicBezTo>
              </a:path>
            </a:pathLst>
          </a:custGeom>
          <a:noFill/>
          <a:ln w="76200" cmpd="sng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7" name="Freeform 19"/>
          <p:cNvSpPr>
            <a:spLocks/>
          </p:cNvSpPr>
          <p:nvPr/>
        </p:nvSpPr>
        <p:spPr bwMode="auto">
          <a:xfrm>
            <a:off x="4767263" y="1409700"/>
            <a:ext cx="981075" cy="2278063"/>
          </a:xfrm>
          <a:custGeom>
            <a:avLst/>
            <a:gdLst>
              <a:gd name="T0" fmla="*/ 60 w 618"/>
              <a:gd name="T1" fmla="*/ 1401 h 1435"/>
              <a:gd name="T2" fmla="*/ 219 w 618"/>
              <a:gd name="T3" fmla="*/ 1431 h 1435"/>
              <a:gd name="T4" fmla="*/ 355 w 618"/>
              <a:gd name="T5" fmla="*/ 1375 h 1435"/>
              <a:gd name="T6" fmla="*/ 501 w 618"/>
              <a:gd name="T7" fmla="*/ 1260 h 1435"/>
              <a:gd name="T8" fmla="*/ 591 w 618"/>
              <a:gd name="T9" fmla="*/ 1053 h 1435"/>
              <a:gd name="T10" fmla="*/ 606 w 618"/>
              <a:gd name="T11" fmla="*/ 738 h 1435"/>
              <a:gd name="T12" fmla="*/ 516 w 618"/>
              <a:gd name="T13" fmla="*/ 486 h 1435"/>
              <a:gd name="T14" fmla="*/ 342 w 618"/>
              <a:gd name="T15" fmla="*/ 270 h 1435"/>
              <a:gd name="T16" fmla="*/ 168 w 618"/>
              <a:gd name="T17" fmla="*/ 105 h 1435"/>
              <a:gd name="T18" fmla="*/ 0 w 618"/>
              <a:gd name="T19" fmla="*/ 0 h 1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8" h="1435">
                <a:moveTo>
                  <a:pt x="60" y="1401"/>
                </a:moveTo>
                <a:cubicBezTo>
                  <a:pt x="86" y="1405"/>
                  <a:pt x="170" y="1435"/>
                  <a:pt x="219" y="1431"/>
                </a:cubicBezTo>
                <a:cubicBezTo>
                  <a:pt x="268" y="1427"/>
                  <a:pt x="308" y="1404"/>
                  <a:pt x="355" y="1375"/>
                </a:cubicBezTo>
                <a:cubicBezTo>
                  <a:pt x="402" y="1346"/>
                  <a:pt x="462" y="1314"/>
                  <a:pt x="501" y="1260"/>
                </a:cubicBezTo>
                <a:cubicBezTo>
                  <a:pt x="540" y="1206"/>
                  <a:pt x="573" y="1140"/>
                  <a:pt x="591" y="1053"/>
                </a:cubicBezTo>
                <a:cubicBezTo>
                  <a:pt x="609" y="966"/>
                  <a:pt x="618" y="832"/>
                  <a:pt x="606" y="738"/>
                </a:cubicBezTo>
                <a:cubicBezTo>
                  <a:pt x="594" y="644"/>
                  <a:pt x="560" y="564"/>
                  <a:pt x="516" y="486"/>
                </a:cubicBezTo>
                <a:cubicBezTo>
                  <a:pt x="472" y="408"/>
                  <a:pt x="400" y="333"/>
                  <a:pt x="342" y="270"/>
                </a:cubicBezTo>
                <a:cubicBezTo>
                  <a:pt x="284" y="207"/>
                  <a:pt x="225" y="150"/>
                  <a:pt x="168" y="105"/>
                </a:cubicBezTo>
                <a:cubicBezTo>
                  <a:pt x="111" y="60"/>
                  <a:pt x="35" y="22"/>
                  <a:pt x="0" y="0"/>
                </a:cubicBezTo>
              </a:path>
            </a:pathLst>
          </a:custGeom>
          <a:noFill/>
          <a:ln w="76200" cmpd="sng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 animBg="1"/>
      <p:bldP spid="7183" grpId="0" animBg="1"/>
      <p:bldP spid="7184" grpId="0" animBg="1"/>
      <p:bldP spid="7185" grpId="0" animBg="1"/>
      <p:bldP spid="7186" grpId="0" animBg="1"/>
      <p:bldP spid="718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Rectangle 30"/>
          <p:cNvSpPr>
            <a:spLocks noGrp="1" noChangeArrowheads="1"/>
          </p:cNvSpPr>
          <p:nvPr>
            <p:ph type="body" sz="half" idx="1"/>
          </p:nvPr>
        </p:nvSpPr>
        <p:spPr>
          <a:xfrm>
            <a:off x="3059832" y="0"/>
            <a:ext cx="6084169" cy="1700213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На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многих шишках «чешуйки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» расположены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 трех спиралях, полого навивающихся на стержень шишки.</a:t>
            </a:r>
          </a:p>
        </p:txBody>
      </p:sp>
      <p:sp>
        <p:nvSpPr>
          <p:cNvPr id="9252" name="Rectangle 36"/>
          <p:cNvSpPr>
            <a:spLocks noGrp="1" noChangeArrowheads="1"/>
          </p:cNvSpPr>
          <p:nvPr>
            <p:ph type="body" sz="half" idx="2"/>
          </p:nvPr>
        </p:nvSpPr>
        <p:spPr>
          <a:xfrm>
            <a:off x="3492500" y="5661248"/>
            <a:ext cx="5651500" cy="1052512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Хорошо видны эти же спирали и на ананасах: обычно их бывает 8 и 13</a:t>
            </a:r>
          </a:p>
        </p:txBody>
      </p:sp>
      <p:pic>
        <p:nvPicPr>
          <p:cNvPr id="9223" name="Picture 7" descr="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" t="5666" r="5919" b="3986"/>
          <a:stretch>
            <a:fillRect/>
          </a:stretch>
        </p:blipFill>
        <p:spPr>
          <a:xfrm>
            <a:off x="5222429" y="1700808"/>
            <a:ext cx="3889375" cy="388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228" name="Picture 12" descr="15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346868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Line 13"/>
          <p:cNvSpPr>
            <a:spLocks noChangeShapeType="1"/>
          </p:cNvSpPr>
          <p:nvPr/>
        </p:nvSpPr>
        <p:spPr bwMode="auto">
          <a:xfrm flipV="1">
            <a:off x="1704975" y="5472113"/>
            <a:ext cx="1457325" cy="7889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V="1">
            <a:off x="1414463" y="5210175"/>
            <a:ext cx="1455737" cy="7889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 flipV="1">
            <a:off x="1414463" y="5210175"/>
            <a:ext cx="582612" cy="105092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H="1" flipV="1">
            <a:off x="1704975" y="4946650"/>
            <a:ext cx="874713" cy="131445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H="1" flipV="1">
            <a:off x="2287588" y="4946650"/>
            <a:ext cx="582612" cy="105251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 flipV="1">
            <a:off x="2579688" y="5735638"/>
            <a:ext cx="873125" cy="5254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6" name="Freeform 20"/>
          <p:cNvSpPr>
            <a:spLocks/>
          </p:cNvSpPr>
          <p:nvPr/>
        </p:nvSpPr>
        <p:spPr bwMode="auto">
          <a:xfrm>
            <a:off x="5730875" y="2101850"/>
            <a:ext cx="1400175" cy="2060575"/>
          </a:xfrm>
          <a:custGeom>
            <a:avLst/>
            <a:gdLst>
              <a:gd name="T0" fmla="*/ 882 w 882"/>
              <a:gd name="T1" fmla="*/ 1152 h 1298"/>
              <a:gd name="T2" fmla="*/ 822 w 882"/>
              <a:gd name="T3" fmla="*/ 1224 h 1298"/>
              <a:gd name="T4" fmla="*/ 710 w 882"/>
              <a:gd name="T5" fmla="*/ 1276 h 1298"/>
              <a:gd name="T6" fmla="*/ 540 w 882"/>
              <a:gd name="T7" fmla="*/ 1290 h 1298"/>
              <a:gd name="T8" fmla="*/ 302 w 882"/>
              <a:gd name="T9" fmla="*/ 1228 h 1298"/>
              <a:gd name="T10" fmla="*/ 132 w 882"/>
              <a:gd name="T11" fmla="*/ 1063 h 1298"/>
              <a:gd name="T12" fmla="*/ 42 w 882"/>
              <a:gd name="T13" fmla="*/ 880 h 1298"/>
              <a:gd name="T14" fmla="*/ 2 w 882"/>
              <a:gd name="T15" fmla="*/ 664 h 1298"/>
              <a:gd name="T16" fmla="*/ 30 w 882"/>
              <a:gd name="T17" fmla="*/ 400 h 1298"/>
              <a:gd name="T18" fmla="*/ 138 w 882"/>
              <a:gd name="T19" fmla="*/ 172 h 1298"/>
              <a:gd name="T20" fmla="*/ 318 w 882"/>
              <a:gd name="T21" fmla="*/ 0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82" h="1298">
                <a:moveTo>
                  <a:pt x="882" y="1152"/>
                </a:moveTo>
                <a:cubicBezTo>
                  <a:pt x="872" y="1164"/>
                  <a:pt x="851" y="1203"/>
                  <a:pt x="822" y="1224"/>
                </a:cubicBezTo>
                <a:cubicBezTo>
                  <a:pt x="793" y="1245"/>
                  <a:pt x="757" y="1265"/>
                  <a:pt x="710" y="1276"/>
                </a:cubicBezTo>
                <a:cubicBezTo>
                  <a:pt x="663" y="1287"/>
                  <a:pt x="608" y="1298"/>
                  <a:pt x="540" y="1290"/>
                </a:cubicBezTo>
                <a:cubicBezTo>
                  <a:pt x="472" y="1282"/>
                  <a:pt x="370" y="1266"/>
                  <a:pt x="302" y="1228"/>
                </a:cubicBezTo>
                <a:cubicBezTo>
                  <a:pt x="234" y="1190"/>
                  <a:pt x="175" y="1121"/>
                  <a:pt x="132" y="1063"/>
                </a:cubicBezTo>
                <a:cubicBezTo>
                  <a:pt x="89" y="1005"/>
                  <a:pt x="64" y="946"/>
                  <a:pt x="42" y="880"/>
                </a:cubicBezTo>
                <a:cubicBezTo>
                  <a:pt x="20" y="814"/>
                  <a:pt x="4" y="744"/>
                  <a:pt x="2" y="664"/>
                </a:cubicBezTo>
                <a:cubicBezTo>
                  <a:pt x="0" y="584"/>
                  <a:pt x="7" y="482"/>
                  <a:pt x="30" y="400"/>
                </a:cubicBezTo>
                <a:cubicBezTo>
                  <a:pt x="53" y="318"/>
                  <a:pt x="90" y="239"/>
                  <a:pt x="138" y="172"/>
                </a:cubicBezTo>
                <a:cubicBezTo>
                  <a:pt x="186" y="105"/>
                  <a:pt x="280" y="36"/>
                  <a:pt x="318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7" name="Freeform 21"/>
          <p:cNvSpPr>
            <a:spLocks/>
          </p:cNvSpPr>
          <p:nvPr/>
        </p:nvSpPr>
        <p:spPr bwMode="auto">
          <a:xfrm>
            <a:off x="5405438" y="2852738"/>
            <a:ext cx="2011362" cy="1812925"/>
          </a:xfrm>
          <a:custGeom>
            <a:avLst/>
            <a:gdLst>
              <a:gd name="T0" fmla="*/ 1244 w 1267"/>
              <a:gd name="T1" fmla="*/ 681 h 1142"/>
              <a:gd name="T2" fmla="*/ 1244 w 1267"/>
              <a:gd name="T3" fmla="*/ 862 h 1142"/>
              <a:gd name="T4" fmla="*/ 1108 w 1267"/>
              <a:gd name="T5" fmla="*/ 1043 h 1142"/>
              <a:gd name="T6" fmla="*/ 700 w 1267"/>
              <a:gd name="T7" fmla="*/ 1134 h 1142"/>
              <a:gd name="T8" fmla="*/ 323 w 1267"/>
              <a:gd name="T9" fmla="*/ 995 h 1142"/>
              <a:gd name="T10" fmla="*/ 87 w 1267"/>
              <a:gd name="T11" fmla="*/ 671 h 1142"/>
              <a:gd name="T12" fmla="*/ 11 w 1267"/>
              <a:gd name="T13" fmla="*/ 275 h 1142"/>
              <a:gd name="T14" fmla="*/ 19 w 1267"/>
              <a:gd name="T15" fmla="*/ 0 h 1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7" h="1142">
                <a:moveTo>
                  <a:pt x="1244" y="681"/>
                </a:moveTo>
                <a:cubicBezTo>
                  <a:pt x="1255" y="741"/>
                  <a:pt x="1267" y="802"/>
                  <a:pt x="1244" y="862"/>
                </a:cubicBezTo>
                <a:cubicBezTo>
                  <a:pt x="1221" y="922"/>
                  <a:pt x="1199" y="998"/>
                  <a:pt x="1108" y="1043"/>
                </a:cubicBezTo>
                <a:cubicBezTo>
                  <a:pt x="1017" y="1088"/>
                  <a:pt x="831" y="1142"/>
                  <a:pt x="700" y="1134"/>
                </a:cubicBezTo>
                <a:cubicBezTo>
                  <a:pt x="569" y="1126"/>
                  <a:pt x="425" y="1072"/>
                  <a:pt x="323" y="995"/>
                </a:cubicBezTo>
                <a:cubicBezTo>
                  <a:pt x="221" y="918"/>
                  <a:pt x="139" y="791"/>
                  <a:pt x="87" y="671"/>
                </a:cubicBezTo>
                <a:cubicBezTo>
                  <a:pt x="35" y="551"/>
                  <a:pt x="22" y="387"/>
                  <a:pt x="11" y="275"/>
                </a:cubicBezTo>
                <a:cubicBezTo>
                  <a:pt x="0" y="163"/>
                  <a:pt x="17" y="57"/>
                  <a:pt x="19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8" name="Freeform 22"/>
          <p:cNvSpPr>
            <a:spLocks/>
          </p:cNvSpPr>
          <p:nvPr/>
        </p:nvSpPr>
        <p:spPr bwMode="auto">
          <a:xfrm>
            <a:off x="5219700" y="3716338"/>
            <a:ext cx="2589213" cy="1354137"/>
          </a:xfrm>
          <a:custGeom>
            <a:avLst/>
            <a:gdLst>
              <a:gd name="T0" fmla="*/ 1497 w 1631"/>
              <a:gd name="T1" fmla="*/ 0 h 853"/>
              <a:gd name="T2" fmla="*/ 1588 w 1631"/>
              <a:gd name="T3" fmla="*/ 137 h 853"/>
              <a:gd name="T4" fmla="*/ 1620 w 1631"/>
              <a:gd name="T5" fmla="*/ 383 h 853"/>
              <a:gd name="T6" fmla="*/ 1524 w 1631"/>
              <a:gd name="T7" fmla="*/ 619 h 853"/>
              <a:gd name="T8" fmla="*/ 1225 w 1631"/>
              <a:gd name="T9" fmla="*/ 817 h 853"/>
              <a:gd name="T10" fmla="*/ 904 w 1631"/>
              <a:gd name="T11" fmla="*/ 835 h 853"/>
              <a:gd name="T12" fmla="*/ 590 w 1631"/>
              <a:gd name="T13" fmla="*/ 772 h 853"/>
              <a:gd name="T14" fmla="*/ 356 w 1631"/>
              <a:gd name="T15" fmla="*/ 651 h 853"/>
              <a:gd name="T16" fmla="*/ 120 w 1631"/>
              <a:gd name="T17" fmla="*/ 399 h 853"/>
              <a:gd name="T18" fmla="*/ 0 w 1631"/>
              <a:gd name="T19" fmla="*/ 91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1" h="853">
                <a:moveTo>
                  <a:pt x="1497" y="0"/>
                </a:moveTo>
                <a:cubicBezTo>
                  <a:pt x="1535" y="38"/>
                  <a:pt x="1567" y="73"/>
                  <a:pt x="1588" y="137"/>
                </a:cubicBezTo>
                <a:cubicBezTo>
                  <a:pt x="1609" y="201"/>
                  <a:pt x="1631" y="303"/>
                  <a:pt x="1620" y="383"/>
                </a:cubicBezTo>
                <a:cubicBezTo>
                  <a:pt x="1609" y="463"/>
                  <a:pt x="1590" y="547"/>
                  <a:pt x="1524" y="619"/>
                </a:cubicBezTo>
                <a:cubicBezTo>
                  <a:pt x="1458" y="691"/>
                  <a:pt x="1328" y="781"/>
                  <a:pt x="1225" y="817"/>
                </a:cubicBezTo>
                <a:cubicBezTo>
                  <a:pt x="1122" y="853"/>
                  <a:pt x="1010" y="842"/>
                  <a:pt x="904" y="835"/>
                </a:cubicBezTo>
                <a:cubicBezTo>
                  <a:pt x="798" y="828"/>
                  <a:pt x="681" y="803"/>
                  <a:pt x="590" y="772"/>
                </a:cubicBezTo>
                <a:cubicBezTo>
                  <a:pt x="499" y="741"/>
                  <a:pt x="434" y="713"/>
                  <a:pt x="356" y="651"/>
                </a:cubicBezTo>
                <a:cubicBezTo>
                  <a:pt x="278" y="589"/>
                  <a:pt x="179" y="492"/>
                  <a:pt x="120" y="399"/>
                </a:cubicBezTo>
                <a:cubicBezTo>
                  <a:pt x="61" y="306"/>
                  <a:pt x="25" y="155"/>
                  <a:pt x="0" y="91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9" name="Freeform 23"/>
          <p:cNvSpPr>
            <a:spLocks/>
          </p:cNvSpPr>
          <p:nvPr/>
        </p:nvSpPr>
        <p:spPr bwMode="auto">
          <a:xfrm>
            <a:off x="5848350" y="3213100"/>
            <a:ext cx="2336800" cy="2174875"/>
          </a:xfrm>
          <a:custGeom>
            <a:avLst/>
            <a:gdLst>
              <a:gd name="T0" fmla="*/ 852 w 1472"/>
              <a:gd name="T1" fmla="*/ 0 h 1370"/>
              <a:gd name="T2" fmla="*/ 1080 w 1472"/>
              <a:gd name="T3" fmla="*/ 40 h 1370"/>
              <a:gd name="T4" fmla="*/ 1237 w 1472"/>
              <a:gd name="T5" fmla="*/ 136 h 1370"/>
              <a:gd name="T6" fmla="*/ 1373 w 1472"/>
              <a:gd name="T7" fmla="*/ 272 h 1370"/>
              <a:gd name="T8" fmla="*/ 1464 w 1472"/>
              <a:gd name="T9" fmla="*/ 499 h 1370"/>
              <a:gd name="T10" fmla="*/ 1419 w 1472"/>
              <a:gd name="T11" fmla="*/ 816 h 1370"/>
              <a:gd name="T12" fmla="*/ 1237 w 1472"/>
              <a:gd name="T13" fmla="*/ 1089 h 1370"/>
              <a:gd name="T14" fmla="*/ 874 w 1472"/>
              <a:gd name="T15" fmla="*/ 1315 h 1370"/>
              <a:gd name="T16" fmla="*/ 602 w 1472"/>
              <a:gd name="T17" fmla="*/ 1361 h 1370"/>
              <a:gd name="T18" fmla="*/ 194 w 1472"/>
              <a:gd name="T19" fmla="*/ 1361 h 1370"/>
              <a:gd name="T20" fmla="*/ 0 w 1472"/>
              <a:gd name="T21" fmla="*/ 1308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72" h="1370">
                <a:moveTo>
                  <a:pt x="852" y="0"/>
                </a:moveTo>
                <a:cubicBezTo>
                  <a:pt x="890" y="7"/>
                  <a:pt x="1016" y="17"/>
                  <a:pt x="1080" y="40"/>
                </a:cubicBezTo>
                <a:cubicBezTo>
                  <a:pt x="1144" y="63"/>
                  <a:pt x="1188" y="97"/>
                  <a:pt x="1237" y="136"/>
                </a:cubicBezTo>
                <a:cubicBezTo>
                  <a:pt x="1286" y="175"/>
                  <a:pt x="1335" y="212"/>
                  <a:pt x="1373" y="272"/>
                </a:cubicBezTo>
                <a:cubicBezTo>
                  <a:pt x="1411" y="332"/>
                  <a:pt x="1456" y="408"/>
                  <a:pt x="1464" y="499"/>
                </a:cubicBezTo>
                <a:cubicBezTo>
                  <a:pt x="1472" y="590"/>
                  <a:pt x="1457" y="718"/>
                  <a:pt x="1419" y="816"/>
                </a:cubicBezTo>
                <a:cubicBezTo>
                  <a:pt x="1381" y="914"/>
                  <a:pt x="1328" y="1006"/>
                  <a:pt x="1237" y="1089"/>
                </a:cubicBezTo>
                <a:cubicBezTo>
                  <a:pt x="1146" y="1172"/>
                  <a:pt x="980" y="1270"/>
                  <a:pt x="874" y="1315"/>
                </a:cubicBezTo>
                <a:cubicBezTo>
                  <a:pt x="768" y="1360"/>
                  <a:pt x="715" y="1353"/>
                  <a:pt x="602" y="1361"/>
                </a:cubicBezTo>
                <a:cubicBezTo>
                  <a:pt x="489" y="1369"/>
                  <a:pt x="294" y="1370"/>
                  <a:pt x="194" y="1361"/>
                </a:cubicBezTo>
                <a:cubicBezTo>
                  <a:pt x="94" y="1352"/>
                  <a:pt x="40" y="1319"/>
                  <a:pt x="0" y="1308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0" name="Freeform 24"/>
          <p:cNvSpPr>
            <a:spLocks/>
          </p:cNvSpPr>
          <p:nvPr/>
        </p:nvSpPr>
        <p:spPr bwMode="auto">
          <a:xfrm>
            <a:off x="6075363" y="2019300"/>
            <a:ext cx="1081087" cy="1789113"/>
          </a:xfrm>
          <a:custGeom>
            <a:avLst/>
            <a:gdLst>
              <a:gd name="T0" fmla="*/ 553 w 681"/>
              <a:gd name="T1" fmla="*/ 1112 h 1127"/>
              <a:gd name="T2" fmla="*/ 325 w 681"/>
              <a:gd name="T3" fmla="*/ 1100 h 1127"/>
              <a:gd name="T4" fmla="*/ 89 w 681"/>
              <a:gd name="T5" fmla="*/ 952 h 1127"/>
              <a:gd name="T6" fmla="*/ 6 w 681"/>
              <a:gd name="T7" fmla="*/ 661 h 1127"/>
              <a:gd name="T8" fmla="*/ 51 w 681"/>
              <a:gd name="T9" fmla="*/ 389 h 1127"/>
              <a:gd name="T10" fmla="*/ 281 w 681"/>
              <a:gd name="T11" fmla="*/ 144 h 1127"/>
              <a:gd name="T12" fmla="*/ 681 w 681"/>
              <a:gd name="T13" fmla="*/ 0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1127">
                <a:moveTo>
                  <a:pt x="553" y="1112"/>
                </a:moveTo>
                <a:cubicBezTo>
                  <a:pt x="516" y="1110"/>
                  <a:pt x="402" y="1127"/>
                  <a:pt x="325" y="1100"/>
                </a:cubicBezTo>
                <a:cubicBezTo>
                  <a:pt x="248" y="1073"/>
                  <a:pt x="142" y="1025"/>
                  <a:pt x="89" y="952"/>
                </a:cubicBezTo>
                <a:cubicBezTo>
                  <a:pt x="36" y="879"/>
                  <a:pt x="12" y="755"/>
                  <a:pt x="6" y="661"/>
                </a:cubicBezTo>
                <a:cubicBezTo>
                  <a:pt x="0" y="567"/>
                  <a:pt x="5" y="475"/>
                  <a:pt x="51" y="389"/>
                </a:cubicBezTo>
                <a:cubicBezTo>
                  <a:pt x="97" y="303"/>
                  <a:pt x="176" y="209"/>
                  <a:pt x="281" y="144"/>
                </a:cubicBezTo>
                <a:cubicBezTo>
                  <a:pt x="386" y="79"/>
                  <a:pt x="598" y="30"/>
                  <a:pt x="681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1" name="Freeform 25"/>
          <p:cNvSpPr>
            <a:spLocks/>
          </p:cNvSpPr>
          <p:nvPr/>
        </p:nvSpPr>
        <p:spPr bwMode="auto">
          <a:xfrm>
            <a:off x="6450013" y="2193925"/>
            <a:ext cx="1570037" cy="1311275"/>
          </a:xfrm>
          <a:custGeom>
            <a:avLst/>
            <a:gdLst>
              <a:gd name="T0" fmla="*/ 181 w 989"/>
              <a:gd name="T1" fmla="*/ 826 h 826"/>
              <a:gd name="T2" fmla="*/ 49 w 989"/>
              <a:gd name="T3" fmla="*/ 718 h 826"/>
              <a:gd name="T4" fmla="*/ 1 w 989"/>
              <a:gd name="T5" fmla="*/ 514 h 826"/>
              <a:gd name="T6" fmla="*/ 53 w 989"/>
              <a:gd name="T7" fmla="*/ 250 h 826"/>
              <a:gd name="T8" fmla="*/ 305 w 989"/>
              <a:gd name="T9" fmla="*/ 78 h 826"/>
              <a:gd name="T10" fmla="*/ 585 w 989"/>
              <a:gd name="T11" fmla="*/ 10 h 826"/>
              <a:gd name="T12" fmla="*/ 837 w 989"/>
              <a:gd name="T13" fmla="*/ 18 h 826"/>
              <a:gd name="T14" fmla="*/ 989 w 989"/>
              <a:gd name="T15" fmla="*/ 66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9" h="826">
                <a:moveTo>
                  <a:pt x="181" y="826"/>
                </a:moveTo>
                <a:cubicBezTo>
                  <a:pt x="159" y="808"/>
                  <a:pt x="79" y="770"/>
                  <a:pt x="49" y="718"/>
                </a:cubicBezTo>
                <a:cubicBezTo>
                  <a:pt x="19" y="666"/>
                  <a:pt x="0" y="592"/>
                  <a:pt x="1" y="514"/>
                </a:cubicBezTo>
                <a:cubicBezTo>
                  <a:pt x="2" y="436"/>
                  <a:pt x="2" y="323"/>
                  <a:pt x="53" y="250"/>
                </a:cubicBezTo>
                <a:cubicBezTo>
                  <a:pt x="104" y="177"/>
                  <a:pt x="216" y="118"/>
                  <a:pt x="305" y="78"/>
                </a:cubicBezTo>
                <a:cubicBezTo>
                  <a:pt x="394" y="38"/>
                  <a:pt x="496" y="20"/>
                  <a:pt x="585" y="10"/>
                </a:cubicBezTo>
                <a:cubicBezTo>
                  <a:pt x="674" y="0"/>
                  <a:pt x="770" y="9"/>
                  <a:pt x="837" y="18"/>
                </a:cubicBezTo>
                <a:cubicBezTo>
                  <a:pt x="904" y="27"/>
                  <a:pt x="957" y="56"/>
                  <a:pt x="989" y="66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6861175" y="2466975"/>
            <a:ext cx="1887538" cy="1609725"/>
          </a:xfrm>
          <a:custGeom>
            <a:avLst/>
            <a:gdLst>
              <a:gd name="T0" fmla="*/ 58 w 1189"/>
              <a:gd name="T1" fmla="*/ 490 h 1014"/>
              <a:gd name="T2" fmla="*/ 22 w 1189"/>
              <a:gd name="T3" fmla="*/ 254 h 1014"/>
              <a:gd name="T4" fmla="*/ 191 w 1189"/>
              <a:gd name="T5" fmla="*/ 62 h 1014"/>
              <a:gd name="T6" fmla="*/ 446 w 1189"/>
              <a:gd name="T7" fmla="*/ 2 h 1014"/>
              <a:gd name="T8" fmla="*/ 718 w 1189"/>
              <a:gd name="T9" fmla="*/ 74 h 1014"/>
              <a:gd name="T10" fmla="*/ 978 w 1189"/>
              <a:gd name="T11" fmla="*/ 314 h 1014"/>
              <a:gd name="T12" fmla="*/ 1142 w 1189"/>
              <a:gd name="T13" fmla="*/ 646 h 1014"/>
              <a:gd name="T14" fmla="*/ 1189 w 1189"/>
              <a:gd name="T15" fmla="*/ 1014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9" h="1014">
                <a:moveTo>
                  <a:pt x="58" y="490"/>
                </a:moveTo>
                <a:cubicBezTo>
                  <a:pt x="51" y="451"/>
                  <a:pt x="0" y="325"/>
                  <a:pt x="22" y="254"/>
                </a:cubicBezTo>
                <a:cubicBezTo>
                  <a:pt x="44" y="183"/>
                  <a:pt x="120" y="104"/>
                  <a:pt x="191" y="62"/>
                </a:cubicBezTo>
                <a:cubicBezTo>
                  <a:pt x="262" y="20"/>
                  <a:pt x="358" y="0"/>
                  <a:pt x="446" y="2"/>
                </a:cubicBezTo>
                <a:cubicBezTo>
                  <a:pt x="534" y="4"/>
                  <a:pt x="629" y="22"/>
                  <a:pt x="718" y="74"/>
                </a:cubicBezTo>
                <a:cubicBezTo>
                  <a:pt x="807" y="126"/>
                  <a:pt x="907" y="219"/>
                  <a:pt x="978" y="314"/>
                </a:cubicBezTo>
                <a:cubicBezTo>
                  <a:pt x="1049" y="409"/>
                  <a:pt x="1107" y="529"/>
                  <a:pt x="1142" y="646"/>
                </a:cubicBezTo>
                <a:cubicBezTo>
                  <a:pt x="1177" y="763"/>
                  <a:pt x="1179" y="937"/>
                  <a:pt x="1189" y="1014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7200900" y="2859088"/>
            <a:ext cx="1292225" cy="2487612"/>
          </a:xfrm>
          <a:custGeom>
            <a:avLst/>
            <a:gdLst>
              <a:gd name="T0" fmla="*/ 0 w 814"/>
              <a:gd name="T1" fmla="*/ 179 h 1567"/>
              <a:gd name="T2" fmla="*/ 60 w 814"/>
              <a:gd name="T3" fmla="*/ 87 h 1567"/>
              <a:gd name="T4" fmla="*/ 200 w 814"/>
              <a:gd name="T5" fmla="*/ 3 h 1567"/>
              <a:gd name="T6" fmla="*/ 432 w 814"/>
              <a:gd name="T7" fmla="*/ 71 h 1567"/>
              <a:gd name="T8" fmla="*/ 608 w 814"/>
              <a:gd name="T9" fmla="*/ 231 h 1567"/>
              <a:gd name="T10" fmla="*/ 776 w 814"/>
              <a:gd name="T11" fmla="*/ 547 h 1567"/>
              <a:gd name="T12" fmla="*/ 793 w 814"/>
              <a:gd name="T13" fmla="*/ 903 h 1567"/>
              <a:gd name="T14" fmla="*/ 652 w 814"/>
              <a:gd name="T15" fmla="*/ 1259 h 1567"/>
              <a:gd name="T16" fmla="*/ 420 w 814"/>
              <a:gd name="T17" fmla="*/ 1567 h 1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4" h="1567">
                <a:moveTo>
                  <a:pt x="0" y="179"/>
                </a:moveTo>
                <a:cubicBezTo>
                  <a:pt x="10" y="164"/>
                  <a:pt x="27" y="116"/>
                  <a:pt x="60" y="87"/>
                </a:cubicBezTo>
                <a:cubicBezTo>
                  <a:pt x="93" y="58"/>
                  <a:pt x="138" y="6"/>
                  <a:pt x="200" y="3"/>
                </a:cubicBezTo>
                <a:cubicBezTo>
                  <a:pt x="262" y="0"/>
                  <a:pt x="364" y="33"/>
                  <a:pt x="432" y="71"/>
                </a:cubicBezTo>
                <a:cubicBezTo>
                  <a:pt x="500" y="109"/>
                  <a:pt x="551" y="152"/>
                  <a:pt x="608" y="231"/>
                </a:cubicBezTo>
                <a:cubicBezTo>
                  <a:pt x="665" y="310"/>
                  <a:pt x="745" y="435"/>
                  <a:pt x="776" y="547"/>
                </a:cubicBezTo>
                <a:cubicBezTo>
                  <a:pt x="807" y="659"/>
                  <a:pt x="814" y="784"/>
                  <a:pt x="793" y="903"/>
                </a:cubicBezTo>
                <a:cubicBezTo>
                  <a:pt x="772" y="1022"/>
                  <a:pt x="714" y="1148"/>
                  <a:pt x="652" y="1259"/>
                </a:cubicBezTo>
                <a:cubicBezTo>
                  <a:pt x="590" y="1370"/>
                  <a:pt x="468" y="1503"/>
                  <a:pt x="420" y="1567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 animBg="1"/>
      <p:bldP spid="9230" grpId="0" animBg="1"/>
      <p:bldP spid="9231" grpId="0" animBg="1"/>
      <p:bldP spid="9232" grpId="0" animBg="1"/>
      <p:bldP spid="9233" grpId="0" animBg="1"/>
      <p:bldP spid="9234" grpId="0" animBg="1"/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2" grpId="0" animBg="1"/>
      <p:bldP spid="92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паук и паутина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549275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5229200"/>
            <a:ext cx="8280400" cy="1152128"/>
          </a:xfrm>
        </p:spPr>
        <p:txBody>
          <a:bodyPr/>
          <a:lstStyle/>
          <a:p>
            <a:pPr algn="just"/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Рассмотреть спираль так же можно в паутине или в том, как свернулась сороконожка .</a:t>
            </a:r>
          </a:p>
        </p:txBody>
      </p:sp>
      <p:pic>
        <p:nvPicPr>
          <p:cNvPr id="33797" name="Picture 5" descr="сороконож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84200"/>
            <a:ext cx="3960812" cy="2971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332" y="188640"/>
            <a:ext cx="8837164" cy="1800225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800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Если </a:t>
            </a:r>
            <a:r>
              <a:rPr lang="ru-RU" sz="2800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посмотреть на многие кактусы сверху, то можно и здесь обнаружить ту же спираль, усики огурца или свернувшийся лист также демонстрируют спиралеобразное строение.</a:t>
            </a:r>
            <a:r>
              <a:rPr lang="ru-RU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32772" name="Picture 4" descr="какту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5653087" cy="3927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5" descr="усики расте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37112"/>
            <a:ext cx="2314575" cy="1489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листок в спирал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276475"/>
            <a:ext cx="2519362" cy="1735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улитка роза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" t="20694" b="-246"/>
          <a:stretch>
            <a:fillRect/>
          </a:stretch>
        </p:blipFill>
        <p:spPr>
          <a:xfrm>
            <a:off x="0" y="2133600"/>
            <a:ext cx="2725738" cy="3240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68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24756"/>
            <a:ext cx="8784976" cy="1871663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6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 </a:t>
            </a:r>
            <a:r>
              <a:rPr lang="ru-RU" sz="2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многих сложноцветных (розы, маргаритки, ромашки) заметно, спиральное расположение  отдельных цветков. Молодые побеги папоротника, закручены в спираль . Хорошо виден винтообразный рост веток дерева.</a:t>
            </a:r>
          </a:p>
        </p:txBody>
      </p:sp>
      <p:pic>
        <p:nvPicPr>
          <p:cNvPr id="28677" name="Picture 5" descr="спираль развит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663825" cy="2349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спираль осе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565400"/>
            <a:ext cx="2663825" cy="403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4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5" y="188640"/>
            <a:ext cx="8928991" cy="1152798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Можно </a:t>
            </a: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увидеть спираль и в разных явлениях природы, например таких как: смерч, ураган, облака, морские волны. Наша галактика – это спираль. </a:t>
            </a:r>
          </a:p>
        </p:txBody>
      </p:sp>
      <p:pic>
        <p:nvPicPr>
          <p:cNvPr id="27652" name="Picture 4" descr="ураган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1341438"/>
            <a:ext cx="2881312" cy="2251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со спутника урага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5"/>
          <a:stretch>
            <a:fillRect/>
          </a:stretch>
        </p:blipFill>
        <p:spPr bwMode="auto">
          <a:xfrm>
            <a:off x="4859338" y="3716338"/>
            <a:ext cx="3390900" cy="2736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облака в спирал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" r="2834"/>
          <a:stretch>
            <a:fillRect/>
          </a:stretch>
        </p:blipFill>
        <p:spPr bwMode="auto">
          <a:xfrm>
            <a:off x="179388" y="1341438"/>
            <a:ext cx="2736850" cy="2114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115_90330030251145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196975"/>
            <a:ext cx="3132137" cy="2422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 descr="cfb64f4f740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789363"/>
            <a:ext cx="3455987" cy="2763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075240" cy="5289451"/>
          </a:xfrm>
        </p:spPr>
        <p:txBody>
          <a:bodyPr/>
          <a:lstStyle/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Оказывается спираль Фибоначчи есть и на отпечатке пальца.</a:t>
            </a:r>
          </a:p>
          <a:p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848" y="2564904"/>
            <a:ext cx="2471738" cy="2773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3106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8641"/>
            <a:ext cx="8712968" cy="1512168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Даже ДНК человека это две свитые спирали. </a:t>
            </a:r>
          </a:p>
          <a:p>
            <a:pPr algn="just">
              <a:buFontTx/>
              <a:buNone/>
            </a:pPr>
            <a:r>
              <a:rPr lang="ru-RU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Винты и спирали действительно на каждом шагу окружают нас.</a:t>
            </a:r>
          </a:p>
          <a:p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9944" name="Picture 8" descr="1190008315_1125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2982912" cy="4176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8" name="Picture 12" descr="спираль дн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16832"/>
            <a:ext cx="5508625" cy="4090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27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70"/>
            <a:ext cx="8229600" cy="908050"/>
          </a:xfrm>
        </p:spPr>
        <p:txBody>
          <a:bodyPr/>
          <a:lstStyle/>
          <a:p>
            <a:r>
              <a:rPr lang="ru-RU" b="1" i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Треугольник Паскаля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-3725863" y="4457700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effectLst/>
            </a:endParaRPr>
          </a:p>
        </p:txBody>
      </p:sp>
      <p:graphicFrame>
        <p:nvGraphicFramePr>
          <p:cNvPr id="42176" name="Group 1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934389"/>
              </p:ext>
            </p:extLst>
          </p:nvPr>
        </p:nvGraphicFramePr>
        <p:xfrm>
          <a:off x="250825" y="1004819"/>
          <a:ext cx="8713663" cy="5161034"/>
        </p:xfrm>
        <a:graphic>
          <a:graphicData uri="http://schemas.openxmlformats.org/drawingml/2006/table">
            <a:tbl>
              <a:tblPr/>
              <a:tblGrid>
                <a:gridCol w="2904036"/>
                <a:gridCol w="1051488"/>
                <a:gridCol w="4758139"/>
              </a:tblGrid>
              <a:tr h="965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Arial" charset="0"/>
                          <a:cs typeface="Times New Roman" charset="0"/>
                        </a:rPr>
                        <a:t>Треугольник Паскаля</a:t>
                      </a:r>
                      <a:endParaRPr kumimoji="0" lang="ru-RU" sz="1600" b="1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Arial" charset="0"/>
                          <a:cs typeface="Times New Roman" charset="0"/>
                        </a:rPr>
                        <a:t>Номер строки</a:t>
                      </a:r>
                      <a:endParaRPr kumimoji="0" lang="ru-RU" sz="1600" b="1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Arial" charset="0"/>
                          <a:cs typeface="Times New Roman" charset="0"/>
                        </a:rPr>
                        <a:t>Возведение в степень двучлена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4B009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2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0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0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= 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2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1   1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= a + b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1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1   2   1 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=a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+ 2ab+ b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2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1   3   3   1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=a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+ 3a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b + 3b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a+b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2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1   4   6   4   1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=a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+4a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b+6a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b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+4ab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+b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1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1  5  10  10  5  1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5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(a +b)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5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=a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5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+5a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b+10a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b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+10a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b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 +5ab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4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+b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  <a:tr h="582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1  6  15  20  15  6  1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6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B0096"/>
                          </a:solidFill>
                          <a:effectLst/>
                          <a:latin typeface="Times New Roman" charset="0"/>
                          <a:ea typeface="Arial" charset="0"/>
                          <a:cs typeface="Times New Roman" charset="0"/>
                        </a:rPr>
                        <a:t>и т. д.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4B0096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66"/>
                        </a:gs>
                        <a:gs pos="100000">
                          <a:srgbClr val="FFFF66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sp>
        <p:nvSpPr>
          <p:cNvPr id="42158" name="Rectangle 174"/>
          <p:cNvSpPr>
            <a:spLocks noChangeArrowheads="1"/>
          </p:cNvSpPr>
          <p:nvPr/>
        </p:nvSpPr>
        <p:spPr bwMode="auto">
          <a:xfrm>
            <a:off x="-2628900" y="6021388"/>
            <a:ext cx="18415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900">
                <a:effectLst/>
              </a:rPr>
              <a:t/>
            </a:r>
            <a:br>
              <a:rPr lang="ru-RU" sz="900">
                <a:effectLst/>
              </a:rPr>
            </a:br>
            <a:endParaRPr lang="ru-RU">
              <a:effectLst/>
            </a:endParaRPr>
          </a:p>
        </p:txBody>
      </p:sp>
      <p:sp>
        <p:nvSpPr>
          <p:cNvPr id="42159" name="Rectangle 175"/>
          <p:cNvSpPr>
            <a:spLocks noChangeArrowheads="1"/>
          </p:cNvSpPr>
          <p:nvPr/>
        </p:nvSpPr>
        <p:spPr bwMode="auto">
          <a:xfrm>
            <a:off x="-4640263" y="-207963"/>
            <a:ext cx="9144001" cy="0"/>
          </a:xfrm>
          <a:prstGeom prst="rect">
            <a:avLst/>
          </a:prstGeom>
          <a:solidFill>
            <a:srgbClr val="B7B9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2160" name="Rectangle 176"/>
          <p:cNvSpPr>
            <a:spLocks noChangeArrowheads="1"/>
          </p:cNvSpPr>
          <p:nvPr/>
        </p:nvSpPr>
        <p:spPr bwMode="auto">
          <a:xfrm>
            <a:off x="-4640263" y="-207963"/>
            <a:ext cx="3725863" cy="0"/>
          </a:xfrm>
          <a:prstGeom prst="rect">
            <a:avLst/>
          </a:prstGeom>
          <a:solidFill>
            <a:srgbClr val="B7B9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r>
              <a:rPr lang="ru-RU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Треугольник Паскаля</a:t>
            </a:r>
          </a:p>
        </p:txBody>
      </p:sp>
      <p:sp>
        <p:nvSpPr>
          <p:cNvPr id="43061" name="Rectangle 53"/>
          <p:cNvSpPr>
            <a:spLocks noChangeArrowheads="1"/>
          </p:cNvSpPr>
          <p:nvPr/>
        </p:nvSpPr>
        <p:spPr bwMode="auto">
          <a:xfrm>
            <a:off x="0" y="2130425"/>
            <a:ext cx="9144000" cy="0"/>
          </a:xfrm>
          <a:prstGeom prst="rect">
            <a:avLst/>
          </a:prstGeom>
          <a:solidFill>
            <a:srgbClr val="B7B9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62" name="Rectangle 54"/>
          <p:cNvSpPr>
            <a:spLocks noChangeArrowheads="1"/>
          </p:cNvSpPr>
          <p:nvPr/>
        </p:nvSpPr>
        <p:spPr bwMode="auto">
          <a:xfrm>
            <a:off x="0" y="2130425"/>
            <a:ext cx="3725863" cy="0"/>
          </a:xfrm>
          <a:prstGeom prst="rect">
            <a:avLst/>
          </a:prstGeom>
          <a:solidFill>
            <a:srgbClr val="B7B9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60" name="Line 52"/>
          <p:cNvSpPr>
            <a:spLocks noChangeShapeType="1"/>
          </p:cNvSpPr>
          <p:nvPr/>
        </p:nvSpPr>
        <p:spPr bwMode="auto">
          <a:xfrm flipH="1">
            <a:off x="574675" y="2230438"/>
            <a:ext cx="0" cy="2286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3074" name="Group 66"/>
          <p:cNvGraphicFramePr>
            <a:graphicFrameLocks noGrp="1"/>
          </p:cNvGraphicFramePr>
          <p:nvPr/>
        </p:nvGraphicFramePr>
        <p:xfrm>
          <a:off x="539750" y="836613"/>
          <a:ext cx="8064500" cy="5761038"/>
        </p:xfrm>
        <a:graphic>
          <a:graphicData uri="http://schemas.openxmlformats.org/drawingml/2006/table">
            <a:tbl>
              <a:tblPr/>
              <a:tblGrid>
                <a:gridCol w="8064500"/>
              </a:tblGrid>
              <a:tr h="5761038">
                <a:tc>
                  <a:txBody>
                    <a:bodyPr/>
                    <a:lstStyle/>
                    <a:p>
                      <a:pPr marL="0" marR="0" lvl="0" indent="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0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1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1   2   1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3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1   3   3   1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4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1   4   6   4    1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5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1   5  10  10  5  1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6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1   6  15  20  15  6  1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7</a:t>
                      </a: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  1   7  21  35  35   21  7  1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Black" charset="0"/>
                          <a:ea typeface="Arial" charset="0"/>
                          <a:cs typeface="Times New Roman" charset="0"/>
                        </a:rPr>
                        <a:t>…………………………………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B9FB"/>
                    </a:solidFill>
                  </a:tcPr>
                </a:tc>
              </a:tr>
            </a:tbl>
          </a:graphicData>
        </a:graphic>
      </p:graphicFrame>
      <p:sp>
        <p:nvSpPr>
          <p:cNvPr id="43045" name="Text Box 37"/>
          <p:cNvSpPr txBox="1">
            <a:spLocks noChangeArrowheads="1"/>
          </p:cNvSpPr>
          <p:nvPr/>
        </p:nvSpPr>
        <p:spPr bwMode="auto">
          <a:xfrm>
            <a:off x="1979613" y="836613"/>
            <a:ext cx="750887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1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46" name="Text Box 38"/>
          <p:cNvSpPr txBox="1">
            <a:spLocks noChangeArrowheads="1"/>
          </p:cNvSpPr>
          <p:nvPr/>
        </p:nvSpPr>
        <p:spPr bwMode="auto">
          <a:xfrm>
            <a:off x="2411413" y="1125538"/>
            <a:ext cx="750887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1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47" name="Text Box 39"/>
          <p:cNvSpPr txBox="1">
            <a:spLocks noChangeArrowheads="1"/>
          </p:cNvSpPr>
          <p:nvPr/>
        </p:nvSpPr>
        <p:spPr bwMode="auto">
          <a:xfrm>
            <a:off x="3132138" y="1700213"/>
            <a:ext cx="750887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3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48" name="Text Box 40"/>
          <p:cNvSpPr txBox="1">
            <a:spLocks noChangeArrowheads="1"/>
          </p:cNvSpPr>
          <p:nvPr/>
        </p:nvSpPr>
        <p:spPr bwMode="auto">
          <a:xfrm>
            <a:off x="3851275" y="2205038"/>
            <a:ext cx="750888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8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 flipV="1">
            <a:off x="1476375" y="1628775"/>
            <a:ext cx="792163" cy="647700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 flipV="1">
            <a:off x="1476375" y="1773238"/>
            <a:ext cx="1301750" cy="1079500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 flipV="1">
            <a:off x="1547813" y="2060575"/>
            <a:ext cx="1584325" cy="1296988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3" name="Line 45"/>
          <p:cNvSpPr>
            <a:spLocks noChangeShapeType="1"/>
          </p:cNvSpPr>
          <p:nvPr/>
        </p:nvSpPr>
        <p:spPr bwMode="auto">
          <a:xfrm flipV="1">
            <a:off x="1476375" y="2349500"/>
            <a:ext cx="2087563" cy="1584325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4" name="Line 46"/>
          <p:cNvSpPr>
            <a:spLocks noChangeShapeType="1"/>
          </p:cNvSpPr>
          <p:nvPr/>
        </p:nvSpPr>
        <p:spPr bwMode="auto">
          <a:xfrm flipV="1">
            <a:off x="1476375" y="2636838"/>
            <a:ext cx="2374900" cy="1871662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5" name="Line 47"/>
          <p:cNvSpPr>
            <a:spLocks noChangeShapeType="1"/>
          </p:cNvSpPr>
          <p:nvPr/>
        </p:nvSpPr>
        <p:spPr bwMode="auto">
          <a:xfrm flipV="1">
            <a:off x="1476375" y="2852738"/>
            <a:ext cx="2736850" cy="2166937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6" name="Line 48"/>
          <p:cNvSpPr>
            <a:spLocks noChangeShapeType="1"/>
          </p:cNvSpPr>
          <p:nvPr/>
        </p:nvSpPr>
        <p:spPr bwMode="auto">
          <a:xfrm flipV="1">
            <a:off x="1547813" y="3284538"/>
            <a:ext cx="3024187" cy="2303462"/>
          </a:xfrm>
          <a:prstGeom prst="line">
            <a:avLst/>
          </a:prstGeom>
          <a:noFill/>
          <a:ln w="38100">
            <a:solidFill>
              <a:srgbClr val="FCFC3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57" name="Text Box 49"/>
          <p:cNvSpPr txBox="1">
            <a:spLocks noChangeArrowheads="1"/>
          </p:cNvSpPr>
          <p:nvPr/>
        </p:nvSpPr>
        <p:spPr bwMode="auto">
          <a:xfrm>
            <a:off x="2771775" y="1412875"/>
            <a:ext cx="750888" cy="6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2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58" name="Text Box 50"/>
          <p:cNvSpPr txBox="1">
            <a:spLocks noChangeArrowheads="1"/>
          </p:cNvSpPr>
          <p:nvPr/>
        </p:nvSpPr>
        <p:spPr bwMode="auto">
          <a:xfrm>
            <a:off x="3563938" y="1989138"/>
            <a:ext cx="750887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5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59" name="Text Box 51"/>
          <p:cNvSpPr txBox="1">
            <a:spLocks noChangeArrowheads="1"/>
          </p:cNvSpPr>
          <p:nvPr/>
        </p:nvSpPr>
        <p:spPr bwMode="auto">
          <a:xfrm>
            <a:off x="3995738" y="2492375"/>
            <a:ext cx="995362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13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3075" name="Line 67"/>
          <p:cNvSpPr>
            <a:spLocks noChangeShapeType="1"/>
          </p:cNvSpPr>
          <p:nvPr/>
        </p:nvSpPr>
        <p:spPr bwMode="auto">
          <a:xfrm>
            <a:off x="1476375" y="1125538"/>
            <a:ext cx="0" cy="4679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77" name="Text Box 69"/>
          <p:cNvSpPr txBox="1">
            <a:spLocks noChangeArrowheads="1"/>
          </p:cNvSpPr>
          <p:nvPr/>
        </p:nvSpPr>
        <p:spPr bwMode="auto">
          <a:xfrm>
            <a:off x="4500563" y="2852738"/>
            <a:ext cx="995362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400" b="1">
                <a:solidFill>
                  <a:srgbClr val="008000"/>
                </a:solidFill>
                <a:effectLst/>
                <a:latin typeface="Arial Black" charset="0"/>
              </a:rPr>
              <a:t>21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3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4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3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4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500"/>
                                        <p:tgtEl>
                                          <p:spTgt spid="4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45" grpId="0"/>
      <p:bldP spid="43046" grpId="0"/>
      <p:bldP spid="43047" grpId="0"/>
      <p:bldP spid="43048" grpId="0"/>
      <p:bldP spid="43050" grpId="0" animBg="1"/>
      <p:bldP spid="43051" grpId="0" animBg="1"/>
      <p:bldP spid="43052" grpId="0" animBg="1"/>
      <p:bldP spid="43053" grpId="0" animBg="1"/>
      <p:bldP spid="43054" grpId="0" animBg="1"/>
      <p:bldP spid="43055" grpId="0" animBg="1"/>
      <p:bldP spid="43056" grpId="0" animBg="1"/>
      <p:bldP spid="43057" grpId="0"/>
      <p:bldP spid="43058" grpId="0"/>
      <p:bldP spid="43059" grpId="0"/>
      <p:bldP spid="4307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Парадокс с площадью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5" name="Изображение 4" descr="Missing_Square_Anim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40386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1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3674368" cy="318384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692696"/>
            <a:ext cx="4997958" cy="19442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504" y="3356992"/>
            <a:ext cx="88924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Площади закрашенных фигур, разумеется, равны между собой (32 клетки), однако, то, что визуально наблюдается как треугольники 13×5, на самом деле таковым не является, и имеет разные площади (S13×5 = 32,5 клетки). То есть ошибка, замаскированная в условии задачи, состоит в том, что начальная фигура поименована треугольником (на самом деле это — вогнутый 4-угольник). Это отчётливо заметно на рисунках 1 и 2 — «гипотенузы» верхней и нижней фигур проходят через разные точки: (8,3) вверху и (5,2) — внизу. Секрет в свойствах синего и красного треугольников. Это легко проверить вычислениями.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9912" y="260648"/>
            <a:ext cx="4505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Можно заметить, что длины сторон фигур из данной задачи (2, 3, 5, 8, 13) являются последовательными числами Фибоначчи.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5958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Свойство чисел Фибоначчи, на котором основан парадокс с площадью</a:t>
            </a:r>
          </a:p>
        </p:txBody>
      </p:sp>
      <p:grpSp>
        <p:nvGrpSpPr>
          <p:cNvPr id="24625" name="Group 49"/>
          <p:cNvGrpSpPr>
            <a:grpSpLocks/>
          </p:cNvGrpSpPr>
          <p:nvPr/>
        </p:nvGrpSpPr>
        <p:grpSpPr bwMode="auto">
          <a:xfrm>
            <a:off x="1116013" y="1844675"/>
            <a:ext cx="6840537" cy="4248150"/>
            <a:chOff x="476" y="845"/>
            <a:chExt cx="4309" cy="2676"/>
          </a:xfrm>
        </p:grpSpPr>
        <p:grpSp>
          <p:nvGrpSpPr>
            <p:cNvPr id="24622" name="Group 46"/>
            <p:cNvGrpSpPr>
              <a:grpSpLocks/>
            </p:cNvGrpSpPr>
            <p:nvPr/>
          </p:nvGrpSpPr>
          <p:grpSpPr bwMode="auto">
            <a:xfrm>
              <a:off x="1247" y="1842"/>
              <a:ext cx="1905" cy="454"/>
              <a:chOff x="1247" y="1842"/>
              <a:chExt cx="1905" cy="454"/>
            </a:xfrm>
          </p:grpSpPr>
          <p:sp>
            <p:nvSpPr>
              <p:cNvPr id="24586" name="WordArt 10"/>
              <p:cNvSpPr>
                <a:spLocks noChangeArrowheads="1" noChangeShapeType="1" noTextEdit="1"/>
              </p:cNvSpPr>
              <p:nvPr/>
            </p:nvSpPr>
            <p:spPr bwMode="auto">
              <a:xfrm>
                <a:off x="1247" y="1932"/>
                <a:ext cx="150" cy="36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5</a:t>
                </a:r>
              </a:p>
            </p:txBody>
          </p:sp>
          <p:sp>
            <p:nvSpPr>
              <p:cNvPr id="24587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1428" y="1842"/>
                <a:ext cx="136" cy="13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2</a:t>
                </a:r>
              </a:p>
            </p:txBody>
          </p:sp>
          <p:grpSp>
            <p:nvGrpSpPr>
              <p:cNvPr id="24611" name="Group 35"/>
              <p:cNvGrpSpPr>
                <a:grpSpLocks/>
              </p:cNvGrpSpPr>
              <p:nvPr/>
            </p:nvGrpSpPr>
            <p:grpSpPr bwMode="auto">
              <a:xfrm>
                <a:off x="1701" y="1978"/>
                <a:ext cx="1451" cy="318"/>
                <a:chOff x="1701" y="1978"/>
                <a:chExt cx="1451" cy="318"/>
              </a:xfrm>
            </p:grpSpPr>
            <p:sp>
              <p:nvSpPr>
                <p:cNvPr id="24588" name="WordArt 1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701" y="1978"/>
                  <a:ext cx="1451" cy="318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= 3   8 + 1</a:t>
                  </a:r>
                </a:p>
              </p:txBody>
            </p:sp>
            <p:sp>
              <p:nvSpPr>
                <p:cNvPr id="24589" name="WordArt 1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290" y="2068"/>
                  <a:ext cx="136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1">
                        <a:gsLst>
                          <a:gs pos="0">
                            <a:srgbClr val="FFFFCC"/>
                          </a:gs>
                          <a:gs pos="100000">
                            <a:srgbClr val="FF9900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46662" dir="2115817" algn="ctr" rotWithShape="0">
                          <a:srgbClr val="B2B2B2">
                            <a:alpha val="80000"/>
                          </a:srgbClr>
                        </a:outerShdw>
                      </a:effectLst>
                      <a:latin typeface="Times New Roman"/>
                      <a:ea typeface="Times New Roman"/>
                      <a:cs typeface="Times New Roman"/>
                    </a:rPr>
                    <a:t>.</a:t>
                  </a:r>
                </a:p>
              </p:txBody>
            </p:sp>
          </p:grpSp>
        </p:grpSp>
        <p:grpSp>
          <p:nvGrpSpPr>
            <p:cNvPr id="24623" name="Group 47"/>
            <p:cNvGrpSpPr>
              <a:grpSpLocks/>
            </p:cNvGrpSpPr>
            <p:nvPr/>
          </p:nvGrpSpPr>
          <p:grpSpPr bwMode="auto">
            <a:xfrm>
              <a:off x="1292" y="2432"/>
              <a:ext cx="1905" cy="454"/>
              <a:chOff x="1292" y="2432"/>
              <a:chExt cx="1905" cy="454"/>
            </a:xfrm>
          </p:grpSpPr>
          <p:sp>
            <p:nvSpPr>
              <p:cNvPr id="24591" name="WordArt 15"/>
              <p:cNvSpPr>
                <a:spLocks noChangeArrowheads="1" noChangeShapeType="1" noTextEdit="1"/>
              </p:cNvSpPr>
              <p:nvPr/>
            </p:nvSpPr>
            <p:spPr bwMode="auto">
              <a:xfrm>
                <a:off x="1292" y="2522"/>
                <a:ext cx="150" cy="36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8</a:t>
                </a:r>
              </a:p>
            </p:txBody>
          </p:sp>
          <p:sp>
            <p:nvSpPr>
              <p:cNvPr id="24592" name="WordArt 16"/>
              <p:cNvSpPr>
                <a:spLocks noChangeArrowheads="1" noChangeShapeType="1" noTextEdit="1"/>
              </p:cNvSpPr>
              <p:nvPr/>
            </p:nvSpPr>
            <p:spPr bwMode="auto">
              <a:xfrm>
                <a:off x="1473" y="2432"/>
                <a:ext cx="136" cy="13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2</a:t>
                </a:r>
              </a:p>
            </p:txBody>
          </p:sp>
          <p:grpSp>
            <p:nvGrpSpPr>
              <p:cNvPr id="24612" name="Group 36"/>
              <p:cNvGrpSpPr>
                <a:grpSpLocks/>
              </p:cNvGrpSpPr>
              <p:nvPr/>
            </p:nvGrpSpPr>
            <p:grpSpPr bwMode="auto">
              <a:xfrm>
                <a:off x="1746" y="2568"/>
                <a:ext cx="1451" cy="318"/>
                <a:chOff x="1746" y="2568"/>
                <a:chExt cx="1451" cy="318"/>
              </a:xfrm>
            </p:grpSpPr>
            <p:sp>
              <p:nvSpPr>
                <p:cNvPr id="24593" name="WordArt 1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746" y="2568"/>
                  <a:ext cx="1451" cy="318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= 5   13 - 1</a:t>
                  </a:r>
                </a:p>
              </p:txBody>
            </p:sp>
            <p:sp>
              <p:nvSpPr>
                <p:cNvPr id="24594" name="WordArt 1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290" y="2659"/>
                  <a:ext cx="136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1">
                        <a:gsLst>
                          <a:gs pos="0">
                            <a:srgbClr val="FFFFCC"/>
                          </a:gs>
                          <a:gs pos="100000">
                            <a:srgbClr val="FF9900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46662" dir="2115817" algn="ctr" rotWithShape="0">
                          <a:srgbClr val="B2B2B2">
                            <a:alpha val="80000"/>
                          </a:srgbClr>
                        </a:outerShdw>
                      </a:effectLst>
                      <a:latin typeface="Times New Roman"/>
                      <a:ea typeface="Times New Roman"/>
                      <a:cs typeface="Times New Roman"/>
                    </a:rPr>
                    <a:t>.</a:t>
                  </a:r>
                </a:p>
              </p:txBody>
            </p:sp>
          </p:grpSp>
        </p:grpSp>
        <p:grpSp>
          <p:nvGrpSpPr>
            <p:cNvPr id="24624" name="Group 48"/>
            <p:cNvGrpSpPr>
              <a:grpSpLocks/>
            </p:cNvGrpSpPr>
            <p:nvPr/>
          </p:nvGrpSpPr>
          <p:grpSpPr bwMode="auto">
            <a:xfrm>
              <a:off x="1156" y="3067"/>
              <a:ext cx="2052" cy="454"/>
              <a:chOff x="1156" y="3067"/>
              <a:chExt cx="2052" cy="454"/>
            </a:xfrm>
          </p:grpSpPr>
          <p:sp>
            <p:nvSpPr>
              <p:cNvPr id="24603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1791" y="3203"/>
                <a:ext cx="1417" cy="31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 dirty="0"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= 8   21 + 1</a:t>
                </a:r>
              </a:p>
            </p:txBody>
          </p:sp>
          <p:grpSp>
            <p:nvGrpSpPr>
              <p:cNvPr id="24605" name="Group 29"/>
              <p:cNvGrpSpPr>
                <a:grpSpLocks/>
              </p:cNvGrpSpPr>
              <p:nvPr/>
            </p:nvGrpSpPr>
            <p:grpSpPr bwMode="auto">
              <a:xfrm>
                <a:off x="1156" y="3067"/>
                <a:ext cx="1222" cy="450"/>
                <a:chOff x="975" y="3067"/>
                <a:chExt cx="1222" cy="450"/>
              </a:xfrm>
            </p:grpSpPr>
            <p:sp>
              <p:nvSpPr>
                <p:cNvPr id="24601" name="WordArt 25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975" y="3157"/>
                  <a:ext cx="282" cy="360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13</a:t>
                  </a:r>
                </a:p>
              </p:txBody>
            </p:sp>
            <p:sp>
              <p:nvSpPr>
                <p:cNvPr id="24602" name="WordArt 2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288" y="3067"/>
                  <a:ext cx="133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2</a:t>
                  </a:r>
                </a:p>
              </p:txBody>
            </p:sp>
            <p:sp>
              <p:nvSpPr>
                <p:cNvPr id="24604" name="WordArt 2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064" y="3294"/>
                  <a:ext cx="133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1">
                        <a:gsLst>
                          <a:gs pos="0">
                            <a:srgbClr val="FFFFCC"/>
                          </a:gs>
                          <a:gs pos="100000">
                            <a:srgbClr val="FF9900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46662" dir="2115817" algn="ctr" rotWithShape="0">
                          <a:srgbClr val="B2B2B2">
                            <a:alpha val="80000"/>
                          </a:srgbClr>
                        </a:outerShdw>
                      </a:effectLst>
                      <a:latin typeface="Times New Roman"/>
                      <a:ea typeface="Times New Roman"/>
                      <a:cs typeface="Times New Roman"/>
                    </a:rPr>
                    <a:t>.</a:t>
                  </a:r>
                </a:p>
              </p:txBody>
            </p:sp>
          </p:grpSp>
        </p:grpSp>
        <p:grpSp>
          <p:nvGrpSpPr>
            <p:cNvPr id="24621" name="Group 45"/>
            <p:cNvGrpSpPr>
              <a:grpSpLocks/>
            </p:cNvGrpSpPr>
            <p:nvPr/>
          </p:nvGrpSpPr>
          <p:grpSpPr bwMode="auto">
            <a:xfrm>
              <a:off x="476" y="845"/>
              <a:ext cx="4309" cy="862"/>
              <a:chOff x="476" y="845"/>
              <a:chExt cx="4309" cy="862"/>
            </a:xfrm>
          </p:grpSpPr>
          <p:grpSp>
            <p:nvGrpSpPr>
              <p:cNvPr id="24584" name="Group 8"/>
              <p:cNvGrpSpPr>
                <a:grpSpLocks/>
              </p:cNvGrpSpPr>
              <p:nvPr/>
            </p:nvGrpSpPr>
            <p:grpSpPr bwMode="auto">
              <a:xfrm>
                <a:off x="1202" y="1253"/>
                <a:ext cx="1905" cy="454"/>
                <a:chOff x="1111" y="1344"/>
                <a:chExt cx="1905" cy="454"/>
              </a:xfrm>
            </p:grpSpPr>
            <p:sp>
              <p:nvSpPr>
                <p:cNvPr id="24580" name="WordArt 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111" y="1434"/>
                  <a:ext cx="150" cy="360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 dirty="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3</a:t>
                  </a:r>
                </a:p>
              </p:txBody>
            </p:sp>
            <p:sp>
              <p:nvSpPr>
                <p:cNvPr id="24581" name="WordArt 5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292" y="1344"/>
                  <a:ext cx="136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2</a:t>
                  </a:r>
                </a:p>
              </p:txBody>
            </p:sp>
            <p:sp>
              <p:nvSpPr>
                <p:cNvPr id="24582" name="WordArt 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565" y="1480"/>
                  <a:ext cx="1451" cy="318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0">
                        <a:gsLst>
                          <a:gs pos="0">
                            <a:srgbClr val="FFFF00"/>
                          </a:gs>
                          <a:gs pos="100000">
                            <a:srgbClr val="FF9933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38099" dir="2700000" algn="ctr" rotWithShape="0">
                          <a:srgbClr val="C0C0C0">
                            <a:alpha val="80000"/>
                          </a:srgbClr>
                        </a:outerShdw>
                      </a:effectLst>
                      <a:latin typeface="Impact"/>
                      <a:ea typeface="Impact"/>
                      <a:cs typeface="Impact"/>
                    </a:rPr>
                    <a:t>= 2   5 - 1</a:t>
                  </a:r>
                </a:p>
              </p:txBody>
            </p:sp>
            <p:sp>
              <p:nvSpPr>
                <p:cNvPr id="24583" name="WordArt 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154" y="1570"/>
                  <a:ext cx="136" cy="13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gradFill rotWithShape="1">
                        <a:gsLst>
                          <a:gs pos="0">
                            <a:srgbClr val="FFFFCC"/>
                          </a:gs>
                          <a:gs pos="100000">
                            <a:srgbClr val="FF9900"/>
                          </a:gs>
                        </a:gsLst>
                        <a:path path="rect">
                          <a:fillToRect l="50000" t="50000" r="50000" b="50000"/>
                        </a:path>
                      </a:gradFill>
                      <a:effectLst>
                        <a:outerShdw blurRad="63500" dist="46662" dir="2115817" algn="ctr" rotWithShape="0">
                          <a:srgbClr val="B2B2B2">
                            <a:alpha val="80000"/>
                          </a:srgbClr>
                        </a:outerShdw>
                      </a:effectLst>
                      <a:latin typeface="Times New Roman"/>
                      <a:ea typeface="Times New Roman"/>
                      <a:cs typeface="Times New Roman"/>
                    </a:rPr>
                    <a:t>.</a:t>
                  </a:r>
                </a:p>
              </p:txBody>
            </p:sp>
          </p:grpSp>
          <p:sp>
            <p:nvSpPr>
              <p:cNvPr id="24613" name="WordArt 37"/>
              <p:cNvSpPr>
                <a:spLocks noChangeArrowheads="1" noChangeShapeType="1" noTextEdit="1"/>
              </p:cNvSpPr>
              <p:nvPr/>
            </p:nvSpPr>
            <p:spPr bwMode="auto">
              <a:xfrm>
                <a:off x="476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1</a:t>
                </a:r>
              </a:p>
            </p:txBody>
          </p:sp>
          <p:sp>
            <p:nvSpPr>
              <p:cNvPr id="24614" name="WordArt 38"/>
              <p:cNvSpPr>
                <a:spLocks noChangeArrowheads="1" noChangeShapeType="1" noTextEdit="1"/>
              </p:cNvSpPr>
              <p:nvPr/>
            </p:nvSpPr>
            <p:spPr bwMode="auto">
              <a:xfrm>
                <a:off x="1020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1</a:t>
                </a:r>
              </a:p>
            </p:txBody>
          </p:sp>
          <p:sp>
            <p:nvSpPr>
              <p:cNvPr id="24615" name="WordArt 39"/>
              <p:cNvSpPr>
                <a:spLocks noChangeArrowheads="1" noChangeShapeType="1" noTextEdit="1"/>
              </p:cNvSpPr>
              <p:nvPr/>
            </p:nvSpPr>
            <p:spPr bwMode="auto">
              <a:xfrm>
                <a:off x="1655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2</a:t>
                </a:r>
              </a:p>
            </p:txBody>
          </p:sp>
          <p:sp>
            <p:nvSpPr>
              <p:cNvPr id="24616" name="WordArt 40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00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3</a:t>
                </a:r>
              </a:p>
            </p:txBody>
          </p:sp>
          <p:sp>
            <p:nvSpPr>
              <p:cNvPr id="24617" name="WordArt 41"/>
              <p:cNvSpPr>
                <a:spLocks noChangeArrowheads="1" noChangeShapeType="1" noTextEdit="1"/>
              </p:cNvSpPr>
              <p:nvPr/>
            </p:nvSpPr>
            <p:spPr bwMode="auto">
              <a:xfrm>
                <a:off x="2699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5</a:t>
                </a:r>
              </a:p>
            </p:txBody>
          </p:sp>
          <p:sp>
            <p:nvSpPr>
              <p:cNvPr id="24618" name="WordArt 42"/>
              <p:cNvSpPr>
                <a:spLocks noChangeArrowheads="1" noChangeShapeType="1" noTextEdit="1"/>
              </p:cNvSpPr>
              <p:nvPr/>
            </p:nvSpPr>
            <p:spPr bwMode="auto">
              <a:xfrm>
                <a:off x="3288" y="845"/>
                <a:ext cx="272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8</a:t>
                </a:r>
              </a:p>
            </p:txBody>
          </p:sp>
          <p:sp>
            <p:nvSpPr>
              <p:cNvPr id="24619" name="WordArt 43"/>
              <p:cNvSpPr>
                <a:spLocks noChangeArrowheads="1" noChangeShapeType="1" noTextEdit="1"/>
              </p:cNvSpPr>
              <p:nvPr/>
            </p:nvSpPr>
            <p:spPr bwMode="auto">
              <a:xfrm>
                <a:off x="3787" y="845"/>
                <a:ext cx="408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13</a:t>
                </a:r>
              </a:p>
            </p:txBody>
          </p:sp>
          <p:sp>
            <p:nvSpPr>
              <p:cNvPr id="24620" name="WordArt 44"/>
              <p:cNvSpPr>
                <a:spLocks noChangeArrowheads="1" noChangeShapeType="1" noTextEdit="1"/>
              </p:cNvSpPr>
              <p:nvPr/>
            </p:nvSpPr>
            <p:spPr bwMode="auto">
              <a:xfrm>
                <a:off x="4377" y="845"/>
                <a:ext cx="408" cy="31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 dirty="0">
                    <a:gradFill rotWithShape="1">
                      <a:gsLst>
                        <a:gs pos="0">
                          <a:srgbClr val="FFCC99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CC99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blurRad="63500" dist="38099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  <a:ea typeface="Impact"/>
                    <a:cs typeface="Impact"/>
                  </a:rPr>
                  <a:t>21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Некоторые свойства чисел Фибоначчи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8568630" cy="4525963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свойство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Сумма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первых ряда Фибоначчи равна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 члену без единицы. 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+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+…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свойство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Сумма чисел Фибоначчи с нечётными номерами равна следующему числу с четным номером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+…+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-1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endParaRPr lang="ru-RU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Некоторые свойства чисел Фибоначчи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8856984" cy="4525962"/>
          </a:xfrm>
          <a:noFill/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свойство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Сумма чисел Фибоначчи с чётными номерами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равна следующему четному числу без единицы: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…+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+1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-1</a:t>
            </a:r>
            <a:r>
              <a:rPr lang="ru-RU" dirty="0"/>
              <a:t> </a:t>
            </a:r>
          </a:p>
          <a:p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свойство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Сумма квадратов первых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чисел Фибоначчи равна произведению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-го и следующего за ним члена.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ru-RU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baseline="30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aseline="30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baseline="30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+…+ 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baseline="30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•a</a:t>
            </a:r>
            <a:r>
              <a:rPr lang="en-US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n+1</a:t>
            </a:r>
            <a:endParaRPr lang="ru-RU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11378" cy="6858001"/>
          </a:xfrm>
          <a:prstGeom prst="rect">
            <a:avLst/>
          </a:prstGeom>
        </p:spPr>
      </p:pic>
      <p:sp>
        <p:nvSpPr>
          <p:cNvPr id="38916" name="WordArt 4"/>
          <p:cNvSpPr>
            <a:spLocks noChangeArrowheads="1" noChangeShapeType="1" noTextEdit="1"/>
          </p:cNvSpPr>
          <p:nvPr/>
        </p:nvSpPr>
        <p:spPr bwMode="auto">
          <a:xfrm>
            <a:off x="1475656" y="692696"/>
            <a:ext cx="6264275" cy="16557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CanUp">
              <a:avLst>
                <a:gd name="adj" fmla="val 76509"/>
              </a:avLst>
            </a:prstTxWarp>
          </a:bodyPr>
          <a:lstStyle/>
          <a:p>
            <a:pPr algn="ctr"/>
            <a:r>
              <a:rPr lang="ru-RU" sz="3600" b="1" kern="1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Impact"/>
                <a:ea typeface="Impact"/>
                <a:cs typeface="Impact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FFFFFF"/>
      </a:dk1>
      <a:lt1>
        <a:srgbClr val="FFFFFF"/>
      </a:lt1>
      <a:dk2>
        <a:srgbClr val="CC99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FFFFFF"/>
        </a:dk1>
        <a:lt1>
          <a:srgbClr val="FFFFFF"/>
        </a:lt1>
        <a:dk2>
          <a:srgbClr val="CC99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1296</Words>
  <Application>Microsoft Macintosh PowerPoint</Application>
  <PresentationFormat>Экран (4:3)</PresentationFormat>
  <Paragraphs>283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Оформление по умолчанию</vt:lpstr>
      <vt:lpstr>Презентация PowerPoint</vt:lpstr>
      <vt:lpstr> </vt:lpstr>
      <vt:lpstr>Презентация PowerPoint</vt:lpstr>
      <vt:lpstr>Задача про кроликов</vt:lpstr>
      <vt:lpstr>Презентация PowerPoint</vt:lpstr>
      <vt:lpstr>Презентация PowerPoint</vt:lpstr>
      <vt:lpstr>Таблица первых 40 чисел Фибоначчи</vt:lpstr>
      <vt:lpstr>Числа Фибоначчи в древнем Египте</vt:lpstr>
      <vt:lpstr>Свойства чисел Фибоначчи</vt:lpstr>
      <vt:lpstr>Золотое сечение и числа Фибоначчи</vt:lpstr>
      <vt:lpstr>Золотое сечение и пропорции человеческого тела</vt:lpstr>
      <vt:lpstr>Спираль и числа Фибоначчи</vt:lpstr>
      <vt:lpstr>Спираль.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Треугольник Паскаля</vt:lpstr>
      <vt:lpstr>Треугольник Паскаля</vt:lpstr>
      <vt:lpstr>Парадокс с площадью</vt:lpstr>
      <vt:lpstr>Презентация PowerPoint</vt:lpstr>
      <vt:lpstr>Свойство чисел Фибоначчи, на котором основан парадокс с площадью</vt:lpstr>
      <vt:lpstr>Некоторые свойства чисел Фибоначчи</vt:lpstr>
      <vt:lpstr>Некоторые свойства чисел Фибоначчи</vt:lpstr>
      <vt:lpstr>Презентация PowerPoint</vt:lpstr>
    </vt:vector>
  </TitlesOfParts>
  <Company>school15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Числа Фибоначчи.</dc:title>
  <dc:creator>user02</dc:creator>
  <cp:lastModifiedBy>Константин Шелепов</cp:lastModifiedBy>
  <cp:revision>36</cp:revision>
  <dcterms:created xsi:type="dcterms:W3CDTF">2010-02-18T06:40:44Z</dcterms:created>
  <dcterms:modified xsi:type="dcterms:W3CDTF">2012-03-31T16:15:40Z</dcterms:modified>
</cp:coreProperties>
</file>