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27"/>
  </p:notesMasterIdLst>
  <p:sldIdLst>
    <p:sldId id="282" r:id="rId4"/>
    <p:sldId id="256" r:id="rId5"/>
    <p:sldId id="268" r:id="rId6"/>
    <p:sldId id="271" r:id="rId7"/>
    <p:sldId id="272" r:id="rId8"/>
    <p:sldId id="259" r:id="rId9"/>
    <p:sldId id="260" r:id="rId10"/>
    <p:sldId id="280" r:id="rId11"/>
    <p:sldId id="261" r:id="rId12"/>
    <p:sldId id="263" r:id="rId13"/>
    <p:sldId id="279" r:id="rId14"/>
    <p:sldId id="278" r:id="rId15"/>
    <p:sldId id="276" r:id="rId16"/>
    <p:sldId id="277" r:id="rId17"/>
    <p:sldId id="275" r:id="rId18"/>
    <p:sldId id="264" r:id="rId19"/>
    <p:sldId id="265" r:id="rId20"/>
    <p:sldId id="266" r:id="rId21"/>
    <p:sldId id="270" r:id="rId22"/>
    <p:sldId id="274" r:id="rId23"/>
    <p:sldId id="269" r:id="rId24"/>
    <p:sldId id="273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A254A-2E4E-43BA-AAD4-A5394A01FBE7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C1835-1037-4735-BD55-B3AAA4399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790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5C1835-1037-4735-BD55-B3AAA43991C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C9FF73-DC1F-4BBE-91A3-7C142B003E65}" type="datetimeFigureOut">
              <a:rPr lang="ru-RU" smtClean="0"/>
              <a:pPr/>
              <a:t>04.04.2013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8BF8B6-787A-4C1F-A8A6-45ED45457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tgspa.ru/museum/excursion/ershov/images/5.jpg" TargetMode="Externa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fcst.kiev.ua/MUSEUM/PHOTOS/BM1.jpg" TargetMode="External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hyperlink" Target="http://40309-s-016.edusite.ru/images/p19_muzeychebyish-va1.jpg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epizodsspace.airbase.ru/bibl/budushee-nauki/bn72/s140r1.jpg" TargetMode="External"/><Relationship Id="rId11" Type="http://schemas.openxmlformats.org/officeDocument/2006/relationships/image" Target="../media/image31.jpeg"/><Relationship Id="rId5" Type="http://schemas.openxmlformats.org/officeDocument/2006/relationships/image" Target="../media/image28.jpeg"/><Relationship Id="rId10" Type="http://schemas.openxmlformats.org/officeDocument/2006/relationships/hyperlink" Target="http://www.shevkin.ru/images/editor/img_1109730441.jpg" TargetMode="External"/><Relationship Id="rId4" Type="http://schemas.openxmlformats.org/officeDocument/2006/relationships/hyperlink" Target="http://40309-s-016.edusite.ru/images/p19_muzeychebyish-va3.jpg" TargetMode="External"/><Relationship Id="rId9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1196752"/>
            <a:ext cx="8183880" cy="4194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Великие люди России</a:t>
            </a:r>
            <a:endParaRPr lang="ru-RU" sz="1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Чебышев </a:t>
            </a:r>
            <a:r>
              <a:rPr lang="ru-RU" sz="2400" dirty="0" err="1" smtClean="0">
                <a:solidFill>
                  <a:schemeClr val="accent3">
                    <a:lumMod val="75000"/>
                  </a:schemeClr>
                </a:solidFill>
              </a:rPr>
              <a:t>Пафнутий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 Львович</a:t>
            </a:r>
            <a:endParaRPr lang="ru-RU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dirty="0" smtClean="0">
              <a:solidFill>
                <a:srgbClr val="00B0F0"/>
              </a:solidFill>
            </a:endParaRPr>
          </a:p>
          <a:p>
            <a:pPr marL="0" indent="0" algn="r">
              <a:buNone/>
            </a:pPr>
            <a:endParaRPr lang="ru-RU" dirty="0" smtClean="0">
              <a:solidFill>
                <a:srgbClr val="00B0F0"/>
              </a:solidFill>
            </a:endParaRPr>
          </a:p>
          <a:p>
            <a:pPr marL="0" indent="0" algn="r">
              <a:buNone/>
            </a:pPr>
            <a:endParaRPr lang="en-US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US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подготовила:</a:t>
            </a:r>
            <a:endParaRPr lang="en-US" sz="14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4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Яранцева</a:t>
            </a: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Софья Михайловна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Студент гр.2д21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«НИ Томский Политехнический Университет»</a:t>
            </a:r>
            <a:endParaRPr lang="ru-RU" sz="1400" i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7129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857620" y="785794"/>
            <a:ext cx="4729138" cy="5143536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Чебышев </a:t>
            </a:r>
            <a:r>
              <a:rPr lang="ru-RU" sz="48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Пафнутий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Львович – </a:t>
            </a:r>
            <a:r>
              <a:rPr lang="ru-RU" sz="4800" b="0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гордость русской науки.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  <p:pic>
        <p:nvPicPr>
          <p:cNvPr id="11" name="Содержимое 10" descr="Чебышев П. Л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85794"/>
            <a:ext cx="3071834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ЧЕБЫШЕВ Пафнутий Львович (1821-189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667000" cy="3238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533400"/>
            <a:ext cx="4802680" cy="1959496"/>
          </a:xfrm>
        </p:spPr>
        <p:txBody>
          <a:bodyPr>
            <a:normAutofit/>
          </a:bodyPr>
          <a:lstStyle/>
          <a:p>
            <a:r>
              <a:rPr lang="ru-RU" sz="5400" dirty="0" err="1" smtClean="0"/>
              <a:t>Пафнутий</a:t>
            </a:r>
            <a:r>
              <a:rPr lang="ru-RU" sz="5400" dirty="0" smtClean="0"/>
              <a:t> Львович</a:t>
            </a:r>
            <a:endParaRPr lang="ru-RU" sz="5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55576" y="3717032"/>
            <a:ext cx="7699060" cy="280161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-  </a:t>
            </a:r>
            <a:r>
              <a:rPr lang="ru-RU" dirty="0" smtClean="0">
                <a:solidFill>
                  <a:srgbClr val="C00000"/>
                </a:solidFill>
              </a:rPr>
              <a:t>замечательный учёный и педагог, с именем которого связано появление самого понятия «национальная российская математическая наука», член Петербургской академии наук с 1856 года, основатель Петербургской математической школы. Член Берлинской академии наук с 1871, Болонской академии наук с 1873, Парижской академии наук с1874, Лондонского Королевского общества с 1877, Шведской академии наук с 1893 и почетный член многих русских и иностранных научных обществ, академий, университетов.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Родители </a:t>
            </a:r>
            <a:r>
              <a:rPr lang="ru-RU" dirty="0" err="1" smtClean="0"/>
              <a:t>Пафнутия</a:t>
            </a:r>
            <a:r>
              <a:rPr lang="ru-RU" dirty="0" smtClean="0"/>
              <a:t> Львовича:</a:t>
            </a:r>
            <a:br>
              <a:rPr lang="ru-RU" dirty="0" smtClean="0"/>
            </a:br>
            <a:r>
              <a:rPr lang="ru-RU" dirty="0" smtClean="0"/>
              <a:t>Аграфена Ивановна и Лев Павлович</a:t>
            </a:r>
            <a:endParaRPr lang="ru-RU" dirty="0"/>
          </a:p>
        </p:txBody>
      </p:sp>
      <p:pic>
        <p:nvPicPr>
          <p:cNvPr id="6" name="Содержимое 5" descr="180px-Иванова_Наталья_Фёдоровна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658396"/>
            <a:ext cx="2492325" cy="3793873"/>
          </a:xfrm>
        </p:spPr>
      </p:pic>
      <p:pic>
        <p:nvPicPr>
          <p:cNvPr id="5" name="Содержимое 4" descr="27-2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1628800"/>
            <a:ext cx="2880320" cy="387735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t1.gstatic.com/images?q=tbn:ANd9GcSsH0FQqNQuSskJmgUXNjN8MleWj5wZaP2CwZIE-yfA1dJ97KjTR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56992"/>
            <a:ext cx="7272808" cy="28803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28800"/>
            <a:ext cx="8568952" cy="19442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В метрической книге </a:t>
            </a:r>
            <a:r>
              <a:rPr lang="ru-RU" dirty="0" err="1" smtClean="0"/>
              <a:t>Спаса-на-Прогнаньи</a:t>
            </a:r>
            <a:r>
              <a:rPr lang="ru-RU" dirty="0" smtClean="0"/>
              <a:t> </a:t>
            </a:r>
            <a:r>
              <a:rPr lang="ru-RU" dirty="0" smtClean="0"/>
              <a:t>Боровского уезда Калужской губернии записано: “4 мая 1821 года сельца </a:t>
            </a:r>
            <a:r>
              <a:rPr lang="ru-RU" dirty="0" err="1" smtClean="0"/>
              <a:t>Окатово</a:t>
            </a:r>
            <a:r>
              <a:rPr lang="ru-RU" dirty="0" smtClean="0"/>
              <a:t> у помещика корнета Льва Павловича Чебышева родился сын </a:t>
            </a:r>
            <a:r>
              <a:rPr lang="ru-RU" dirty="0" err="1" smtClean="0"/>
              <a:t>Пафнутий</a:t>
            </a:r>
            <a:r>
              <a:rPr lang="ru-RU" dirty="0" smtClean="0"/>
              <a:t>...”. Редко встречающееся имя дано в честь святого </a:t>
            </a:r>
            <a:r>
              <a:rPr lang="ru-RU" dirty="0" err="1" smtClean="0"/>
              <a:t>Пафнутия</a:t>
            </a:r>
            <a:r>
              <a:rPr lang="ru-RU" dirty="0" smtClean="0"/>
              <a:t> - в 20 км от </a:t>
            </a:r>
            <a:r>
              <a:rPr lang="ru-RU" dirty="0" err="1" smtClean="0"/>
              <a:t>с.Окатово</a:t>
            </a:r>
            <a:r>
              <a:rPr lang="ru-RU" dirty="0" smtClean="0"/>
              <a:t> находится Боровский Свято-Пафнутьев монастырь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6309320"/>
            <a:ext cx="3863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Пафнутьев-Боровский</a:t>
            </a:r>
            <a:r>
              <a:rPr lang="ru-RU" dirty="0" smtClean="0"/>
              <a:t> монастырь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928926" y="5214950"/>
            <a:ext cx="6000792" cy="685816"/>
          </a:xfrm>
        </p:spPr>
        <p:txBody>
          <a:bodyPr/>
          <a:lstStyle/>
          <a:p>
            <a:pPr algn="ctr"/>
            <a:r>
              <a:rPr lang="ru-RU" sz="3200" b="0" dirty="0" smtClean="0"/>
              <a:t>Дом Чебышевых в </a:t>
            </a:r>
            <a:r>
              <a:rPr lang="ru-RU" sz="3200" b="0" dirty="0" err="1" smtClean="0"/>
              <a:t>Окатове</a:t>
            </a:r>
            <a:r>
              <a:rPr lang="ru-RU" sz="3200" b="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42844" y="857232"/>
            <a:ext cx="2857520" cy="5400676"/>
          </a:xfrm>
        </p:spPr>
        <p:txBody>
          <a:bodyPr>
            <a:noAutofit/>
          </a:bodyPr>
          <a:lstStyle/>
          <a:p>
            <a:pPr algn="ctr"/>
            <a:r>
              <a:rPr lang="ru-RU" sz="1500" dirty="0" smtClean="0"/>
              <a:t>Чебышев родился 26 мая 1821 года в сельце </a:t>
            </a:r>
            <a:r>
              <a:rPr lang="ru-RU" sz="1500" dirty="0" err="1" smtClean="0"/>
              <a:t>Окатове</a:t>
            </a:r>
            <a:r>
              <a:rPr lang="ru-RU" sz="1500" dirty="0" smtClean="0"/>
              <a:t>, Боровского уезда, Калужской губернии. Он был первым из сыновей </a:t>
            </a:r>
            <a:r>
              <a:rPr lang="ru-RU" sz="1500" dirty="0" err="1" smtClean="0"/>
              <a:t>окатовского</a:t>
            </a:r>
            <a:r>
              <a:rPr lang="ru-RU" sz="1500" dirty="0" smtClean="0"/>
              <a:t> барина. Мальчику при крещении дали имя св. </a:t>
            </a:r>
            <a:r>
              <a:rPr lang="ru-RU" sz="1500" dirty="0" err="1" smtClean="0"/>
              <a:t>Пафнутия</a:t>
            </a:r>
            <a:r>
              <a:rPr lang="ru-RU" sz="1500" dirty="0" smtClean="0"/>
              <a:t>. Родители будущего учёного - Лев Павлович и Аграфена Ивановна Чебышевы — с многочисленной семьёй проживали в своём имении </a:t>
            </a:r>
            <a:r>
              <a:rPr lang="ru-RU" sz="1500" dirty="0" err="1" smtClean="0"/>
              <a:t>Окатово</a:t>
            </a:r>
            <a:r>
              <a:rPr lang="ru-RU" sz="1500" dirty="0" smtClean="0"/>
              <a:t>, в большом деревянном доме старинной архитектуры, с балконом и лестницей в сад. Все Родители </a:t>
            </a:r>
            <a:r>
              <a:rPr lang="ru-RU" sz="1500" dirty="0" err="1" smtClean="0"/>
              <a:t>Пафнутия</a:t>
            </a:r>
            <a:r>
              <a:rPr lang="ru-RU" sz="1500" dirty="0" smtClean="0"/>
              <a:t> желали бы видеть старшего сына кавалерийским офицером, если бы не его физический недостаток — небольшая хромота.</a:t>
            </a:r>
          </a:p>
          <a:p>
            <a:endParaRPr lang="ru-RU" sz="800" dirty="0" smtClean="0"/>
          </a:p>
          <a:p>
            <a:r>
              <a:rPr lang="ru-RU" sz="800" dirty="0" smtClean="0"/>
              <a:t>                                                                             </a:t>
            </a:r>
          </a:p>
        </p:txBody>
      </p:sp>
      <p:pic>
        <p:nvPicPr>
          <p:cNvPr id="6" name="Рисунок 5" descr="House_Okatovo_small[1]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9144" r="914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000108"/>
            <a:ext cx="2747994" cy="5257800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В 1832 г. семейство Чебышевых переехало в Москву для подготовки </a:t>
            </a:r>
            <a:r>
              <a:rPr lang="ru-RU" sz="1800" dirty="0" err="1" smtClean="0"/>
              <a:t>Пафнутия</a:t>
            </a:r>
            <a:r>
              <a:rPr lang="ru-RU" sz="1800" dirty="0" smtClean="0"/>
              <a:t> Львовича и его брата Павла к поступлению в университет. Учителем математики, первоклассным педагогом был Платон Николаевич Погорельский. Он излагал свой материал в предельно ясной и общедоступной форме, умение разъяснять предмет считал искусством.</a:t>
            </a:r>
            <a:endParaRPr lang="ru-RU" sz="1800" dirty="0"/>
          </a:p>
        </p:txBody>
      </p:sp>
      <p:pic>
        <p:nvPicPr>
          <p:cNvPr id="7170" name="Picture 2" descr="http://kaluga-city.by.ru/names/science/chebyshev/img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620688"/>
            <a:ext cx="4740547" cy="5738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0" dirty="0" smtClean="0"/>
              <a:t>Чебышев – студент.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«Спустись пониже, говори проще, если хочешь, чтобы тебя поняли»-слова Платона Николаевича Погорельского.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П.Л. Чебышев — студент.  Москва. 1840 г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764704"/>
            <a:ext cx="460851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143512"/>
            <a:ext cx="6000792" cy="900130"/>
          </a:xfrm>
        </p:spPr>
        <p:txBody>
          <a:bodyPr/>
          <a:lstStyle/>
          <a:p>
            <a:pPr algn="ctr"/>
            <a:r>
              <a:rPr lang="ru-RU" sz="3600" b="0" dirty="0" smtClean="0"/>
              <a:t>Московский университет.</a:t>
            </a:r>
            <a:endParaRPr lang="ru-RU" sz="3600" b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990600"/>
            <a:ext cx="2605118" cy="5257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 возрасте шестнадцати лет становится студентом физико-математического отделения философского факультета Московского университета, отлично учится. Молодой  студент каждый день, согласно табелю, посещает лекции, носит треугольную шляпу, а вицмундир строго застегивает на все пуговицы. Университетские отчёты говорят о его отличном поведении и прилежании…                        </a:t>
            </a:r>
          </a:p>
          <a:p>
            <a:endParaRPr lang="ru-RU" dirty="0"/>
          </a:p>
        </p:txBody>
      </p:sp>
      <p:pic>
        <p:nvPicPr>
          <p:cNvPr id="6" name="Рисунок 5" descr="027461777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300" r="930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114444"/>
          </a:xfrm>
        </p:spPr>
        <p:txBody>
          <a:bodyPr/>
          <a:lstStyle/>
          <a:p>
            <a:pPr algn="ctr"/>
            <a:r>
              <a:rPr lang="ru-RU" b="0" dirty="0" smtClean="0"/>
              <a:t>Дом в районе </a:t>
            </a:r>
            <a:r>
              <a:rPr lang="ru-RU" b="0" dirty="0" err="1" smtClean="0"/>
              <a:t>Зубовской</a:t>
            </a:r>
            <a:r>
              <a:rPr lang="ru-RU" b="0" dirty="0" smtClean="0"/>
              <a:t> площади, в котором жил Чебышев, будучи студентом  Московского  университета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857232"/>
            <a:ext cx="2786082" cy="5572164"/>
          </a:xfrm>
        </p:spPr>
        <p:txBody>
          <a:bodyPr>
            <a:noAutofit/>
          </a:bodyPr>
          <a:lstStyle/>
          <a:p>
            <a:pPr algn="ctr"/>
            <a:r>
              <a:rPr lang="ru-RU" sz="1500" dirty="0" smtClean="0"/>
              <a:t>На конкурсе студенческих работ, объявленном факультетом,  за сочинение на тему «Вычисление корней уравнения» он был награжден серебряной медалью. В 1841году  двадцатилетним юношей П. Л. Чебышев  заканчивает Московский университет, получая предложение остаться при университете,  а через два года опубликовал свою первую научную работу.  В 1846 году двадцати пяти лет Чебышев при Московском  университете  защищает  диссертацию  на степень магистра «Опыт элементарного анализа теории вероятностей». </a:t>
            </a:r>
          </a:p>
          <a:p>
            <a:pPr algn="ctr"/>
            <a:endParaRPr lang="ru-RU" sz="1500" dirty="0"/>
          </a:p>
        </p:txBody>
      </p:sp>
      <p:pic>
        <p:nvPicPr>
          <p:cNvPr id="5" name="Рисунок 4" descr="Дом, в котором жил П.Л. Чебышев, будучи студентом Московского университета. Ныне не сохранился"/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Императорский Санкт-Петербургский университет</a:t>
            </a:r>
            <a:endParaRPr lang="ru-RU" dirty="0"/>
          </a:p>
        </p:txBody>
      </p:sp>
      <p:pic>
        <p:nvPicPr>
          <p:cNvPr id="59394" name="Picture 2" descr="Картинка 2 из 64716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548680"/>
            <a:ext cx="58674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Работы в области теории механизмов</a:t>
            </a:r>
            <a:endParaRPr lang="ru-RU" sz="5400" b="1" dirty="0"/>
          </a:p>
        </p:txBody>
      </p:sp>
      <p:pic>
        <p:nvPicPr>
          <p:cNvPr id="60418" name="Picture 2" descr="http://t3.gstatic.com/images?q=tbn:ANd9GcRiiVlO0KB3jiecbozZmzHIeq1c2UeVHVquW4QHB5Wcwp7fx2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780928"/>
            <a:ext cx="5012534" cy="3396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П.Л.Чебышев за работой</a:t>
            </a:r>
            <a:endParaRPr lang="ru-RU" dirty="0"/>
          </a:p>
        </p:txBody>
      </p:sp>
      <p:pic>
        <p:nvPicPr>
          <p:cNvPr id="57346" name="Picture 2" descr="http://t1.gstatic.com/images?q=tbn:ANd9GcS0pN8NpDRxCiw9YdOnCCfr5KkSmx-q8hjFUX869ilLBidT2vUH8Q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Чебышев в конце XIX века предложил свою модель вычислителя</a:t>
            </a:r>
            <a:endParaRPr lang="ru-RU" dirty="0"/>
          </a:p>
        </p:txBody>
      </p:sp>
      <p:pic>
        <p:nvPicPr>
          <p:cNvPr id="58372" name="Picture 4" descr="Арифмометр Одне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764704"/>
            <a:ext cx="5425719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паровой машины с параллелограммом П.Л.Чебышева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img[1]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8024" y="692696"/>
            <a:ext cx="2076450" cy="43322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Уникальный механизм, наглядное пособие, много лет употреблявшееся для обучения будущих инженеров. </a:t>
            </a:r>
            <a:br>
              <a:rPr lang="ru-RU" dirty="0" smtClean="0"/>
            </a:br>
            <a:r>
              <a:rPr lang="ru-RU" dirty="0" smtClean="0"/>
              <a:t>Основой механизма являются движущиеся части параллелограмма, передающие движение поршня сразу на вал. Вращение вала </a:t>
            </a:r>
            <a:r>
              <a:rPr lang="ru-RU" dirty="0" err="1" smtClean="0"/>
              <a:t>машны</a:t>
            </a:r>
            <a:r>
              <a:rPr lang="ru-RU" dirty="0" smtClean="0"/>
              <a:t> достигалось параллелограммом, соединяющим прямолинейное движение с круговым вращательным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59832" y="5157192"/>
            <a:ext cx="5867400" cy="1219200"/>
          </a:xfrm>
        </p:spPr>
        <p:txBody>
          <a:bodyPr/>
          <a:lstStyle/>
          <a:p>
            <a:pPr algn="ctr"/>
            <a:r>
              <a:rPr lang="ru-RU" sz="2800" dirty="0" smtClean="0"/>
              <a:t>Дамский велосипед – «самокатное кресло».</a:t>
            </a:r>
            <a:endParaRPr lang="ru-RU" sz="28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42844" y="928670"/>
            <a:ext cx="2676556" cy="5319730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Чебышев создал ряд так называемых механизмов с остановками. В этих механизмах, широко применяемых в современном </a:t>
            </a:r>
            <a:r>
              <a:rPr lang="ru-RU" sz="1800" dirty="0" err="1" smtClean="0"/>
              <a:t>автомотостроении</a:t>
            </a:r>
            <a:r>
              <a:rPr lang="ru-RU" sz="1800" dirty="0" smtClean="0"/>
              <a:t>, ведомое звено совершает прерывистое движение. Причем отношение времени покоя ведомого звена к времени его движения должно изменяться в зависимости от технологических задач</a:t>
            </a:r>
            <a:endParaRPr lang="ru-RU" sz="1800" dirty="0"/>
          </a:p>
        </p:txBody>
      </p:sp>
      <p:pic>
        <p:nvPicPr>
          <p:cNvPr id="10" name="Рисунок 9" descr="Дамский велосипед — «самокатное кресло»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71480"/>
            <a:ext cx="4680520" cy="444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Модель "Стопоходящей машины" Чебышева.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1142984"/>
            <a:ext cx="2438400" cy="510541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Используя свои механизмы, П.Л. Чебышев построил знаменитую «стопоходящую машину», имитирующую своим движением движение животного. </a:t>
            </a:r>
            <a:endParaRPr lang="ru-RU" sz="2400" dirty="0"/>
          </a:p>
        </p:txBody>
      </p:sp>
      <p:pic>
        <p:nvPicPr>
          <p:cNvPr id="6" name="Рисунок 5" descr="Модель стопоходящей машины П. Л. Чебышева."/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Сортировочная машина Чебышева.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990600"/>
            <a:ext cx="2786082" cy="52578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dirty="0" smtClean="0"/>
              <a:t>Чебышев независимо от </a:t>
            </a:r>
            <a:r>
              <a:rPr lang="ru-RU" sz="2400" dirty="0" err="1" smtClean="0"/>
              <a:t>Робертса</a:t>
            </a:r>
            <a:r>
              <a:rPr lang="ru-RU" sz="2400" dirty="0" smtClean="0"/>
              <a:t> доказывает знаменитую теорему о существовании </a:t>
            </a:r>
            <a:r>
              <a:rPr lang="ru-RU" sz="2400" dirty="0" err="1" smtClean="0"/>
              <a:t>трехшарнирных</a:t>
            </a:r>
            <a:r>
              <a:rPr lang="ru-RU" sz="2400" dirty="0" smtClean="0"/>
              <a:t> </a:t>
            </a:r>
            <a:r>
              <a:rPr lang="ru-RU" sz="2400" dirty="0" err="1" smtClean="0"/>
              <a:t>четырехзвенников</a:t>
            </a:r>
            <a:r>
              <a:rPr lang="ru-RU" sz="2400" dirty="0" smtClean="0"/>
              <a:t>, описывающих одну и ту же шатунную кривую, и широко использует эту теорему для целого ряда практических задач. </a:t>
            </a:r>
          </a:p>
          <a:p>
            <a:endParaRPr lang="ru-RU" dirty="0"/>
          </a:p>
        </p:txBody>
      </p:sp>
      <p:pic>
        <p:nvPicPr>
          <p:cNvPr id="5" name="Рисунок 4" descr="Сортировочная маши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642918"/>
            <a:ext cx="271464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360_0027447b[1]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04741" y="1412776"/>
            <a:ext cx="4763033" cy="34640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Чебышев прожил 73 года. Его не стало 26 ноября (8 декабря) 1894 В ста километрах от Москвы и в пяти от ст. </a:t>
            </a:r>
            <a:r>
              <a:rPr lang="ru-RU" dirty="0" err="1" smtClean="0"/>
              <a:t>Балобаново</a:t>
            </a:r>
            <a:r>
              <a:rPr lang="ru-RU" dirty="0" smtClean="0"/>
              <a:t> Киевской железной дороги, в живописной местности близ реки </a:t>
            </a:r>
            <a:r>
              <a:rPr lang="ru-RU" dirty="0" err="1" smtClean="0"/>
              <a:t>Истьи</a:t>
            </a:r>
            <a:r>
              <a:rPr lang="ru-RU" dirty="0" smtClean="0"/>
              <a:t> расположено небольшое село </a:t>
            </a:r>
            <a:r>
              <a:rPr lang="ru-RU" dirty="0" err="1" smtClean="0"/>
              <a:t>Спас-на-Прогнаньи</a:t>
            </a:r>
            <a:r>
              <a:rPr lang="ru-RU" dirty="0" smtClean="0"/>
              <a:t>. В нем есть Преображенская церковь, построенная предками Чебышева. На северной стороне церковного двора похоронены отец и мать Чебышева. Под колокольней в наглухо замурованном склепе погребены </a:t>
            </a:r>
            <a:r>
              <a:rPr lang="ru-RU" dirty="0" err="1" smtClean="0"/>
              <a:t>Пафнутий</a:t>
            </a:r>
            <a:r>
              <a:rPr lang="ru-RU" dirty="0" smtClean="0"/>
              <a:t> Львович Чебышев и его братья Павел и Николай.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51920" y="45496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Мемориальная доска памяти великого русского математика </a:t>
            </a:r>
            <a:r>
              <a:rPr lang="ru-RU" b="1" dirty="0" err="1" smtClean="0"/>
              <a:t>Пафнутия</a:t>
            </a:r>
            <a:r>
              <a:rPr lang="ru-RU" b="1" dirty="0" smtClean="0"/>
              <a:t> Львовича Чебышева закреплена на стене колокольни храма Преображения Господня в селе </a:t>
            </a:r>
            <a:r>
              <a:rPr lang="ru-RU" b="1" dirty="0" err="1" smtClean="0"/>
              <a:t>Спас-Прогнанье</a:t>
            </a:r>
            <a:r>
              <a:rPr lang="ru-RU" b="1" dirty="0" smtClean="0"/>
              <a:t>  Жуковского района Калужской области .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9160" name="Picture 8" descr="C:\Users\Виртуоз\Pictures\Чебышев\spas-na-prognani-0098b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764704"/>
            <a:ext cx="2376264" cy="3180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Бюст на Аллее ученых возле здания МГУ им. М.В. Ломоносова на Воробьевых горах в Москве</a:t>
            </a:r>
            <a:endParaRPr lang="ru-RU" dirty="0"/>
          </a:p>
        </p:txBody>
      </p:sp>
      <p:pic>
        <p:nvPicPr>
          <p:cNvPr id="13" name="Рисунок 12" descr="C:\Users\Виртуоз\Pictures\Чебышев\image091[1].jpg"/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7213" r="7213"/>
          <a:stretch>
            <a:fillRect/>
          </a:stretch>
        </p:blipFill>
        <p:spPr bwMode="auto">
          <a:xfrm>
            <a:off x="4716016" y="692696"/>
            <a:ext cx="2291705" cy="411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8" descr="http://t0.gstatic.com/images?q=tbn:ANd9GcRW_dl6xWiQEbcUSzKJjpFWQ6WaL_w26emGBTUv9fFM6PQOAU1iv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874802"/>
            <a:ext cx="1551434" cy="2475322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Но Чебышев-математик и механик — никогда не умирал. Его гениальные идеи, результаты и методы, его книги жили, живы и будут жить в трудах многочисленных продолжателей его научно-педагогического дела.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Музей П.Л.Чебышева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Энтузиасты с малой родины П.Л. Чебышева во главе с директором местной школы В.Н. Лозовым создали в одном из её классов </a:t>
            </a:r>
            <a:r>
              <a:rPr lang="ru-RU" dirty="0" err="1" smtClean="0"/>
              <a:t>чебышевский</a:t>
            </a:r>
            <a:r>
              <a:rPr lang="ru-RU" dirty="0" smtClean="0"/>
              <a:t> музей с большой экспозицией уникальных экспонатов, который был открыт 18 июня 1992 г. в присутствии академиков Б.В. Гнеденко, А.Ю. </a:t>
            </a:r>
            <a:r>
              <a:rPr lang="ru-RU" dirty="0" err="1" smtClean="0"/>
              <a:t>Ишлинского</a:t>
            </a:r>
            <a:r>
              <a:rPr lang="ru-RU" dirty="0" smtClean="0"/>
              <a:t> и С.М. Никольского. Это отрадно.</a:t>
            </a:r>
            <a:endParaRPr lang="ru-RU" dirty="0"/>
          </a:p>
        </p:txBody>
      </p:sp>
      <p:pic>
        <p:nvPicPr>
          <p:cNvPr id="50178" name="Picture 2" descr="http://40309-s-016.edusite.ru/img/p19_muzeychebyish-va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604" y="3933056"/>
            <a:ext cx="2054605" cy="1531615"/>
          </a:xfrm>
          <a:prstGeom prst="rect">
            <a:avLst/>
          </a:prstGeom>
          <a:noFill/>
        </p:spPr>
      </p:pic>
      <p:pic>
        <p:nvPicPr>
          <p:cNvPr id="50180" name="Picture 4" descr="http://40309-s-016.edusite.ru/img/p19_muzeychebyish-va3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6852" y="3933056"/>
            <a:ext cx="2054605" cy="1531615"/>
          </a:xfrm>
          <a:prstGeom prst="rect">
            <a:avLst/>
          </a:prstGeom>
          <a:noFill/>
        </p:spPr>
      </p:pic>
      <p:pic>
        <p:nvPicPr>
          <p:cNvPr id="50182" name="Picture 6" descr="Картинка 28 из 4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412776"/>
            <a:ext cx="1524000" cy="2047876"/>
          </a:xfrm>
          <a:prstGeom prst="rect">
            <a:avLst/>
          </a:prstGeom>
          <a:noFill/>
        </p:spPr>
      </p:pic>
      <p:pic>
        <p:nvPicPr>
          <p:cNvPr id="50184" name="Picture 8" descr="Картинка 5 из 16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1245019" cy="1872208"/>
          </a:xfrm>
          <a:prstGeom prst="rect">
            <a:avLst/>
          </a:prstGeom>
          <a:noFill/>
        </p:spPr>
      </p:pic>
      <p:pic>
        <p:nvPicPr>
          <p:cNvPr id="50186" name="Picture 10" descr="Картинка 3 из 32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139119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Вместо эпилога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Мало кто знает, что </a:t>
            </a:r>
            <a:r>
              <a:rPr lang="ru-RU" dirty="0" err="1" smtClean="0"/>
              <a:t>Пафнутий</a:t>
            </a:r>
            <a:r>
              <a:rPr lang="ru-RU" dirty="0" smtClean="0"/>
              <a:t> Львович Чебышев занимал ещё один важный государственный пост. Как член св. Синода Русской Православной церкви, он активно участвовал в его работе, за что был награждён золотым наперсным крестом. Однако деятельность его в этой ипостаси достойна отдельного рассмотрения…</a:t>
            </a:r>
          </a:p>
          <a:p>
            <a:endParaRPr lang="ru-RU" dirty="0"/>
          </a:p>
        </p:txBody>
      </p:sp>
      <p:pic>
        <p:nvPicPr>
          <p:cNvPr id="5" name="Содержимое 4" descr="naperst-krest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08104" y="1700808"/>
            <a:ext cx="2589614" cy="4464496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Материалы к тексту презентации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8590728" cy="4681728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«Внеклассная работа по математике», Просвещение, 1956 </a:t>
            </a:r>
            <a:r>
              <a:rPr lang="ru-RU" dirty="0" err="1" smtClean="0"/>
              <a:t>г.в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smtClean="0"/>
              <a:t>«Из опыта внеклассной работы по истории математики», </a:t>
            </a:r>
            <a:r>
              <a:rPr lang="ru-RU" dirty="0" err="1" smtClean="0"/>
              <a:t>Маров</a:t>
            </a:r>
            <a:r>
              <a:rPr lang="ru-RU" dirty="0" smtClean="0"/>
              <a:t> </a:t>
            </a:r>
            <a:r>
              <a:rPr lang="ru-RU" dirty="0" err="1" smtClean="0"/>
              <a:t>В.П.,Владимир</a:t>
            </a:r>
            <a:r>
              <a:rPr lang="ru-RU" dirty="0" smtClean="0"/>
              <a:t>, 1971 г.в.</a:t>
            </a:r>
          </a:p>
          <a:p>
            <a:pPr>
              <a:buFontTx/>
              <a:buChar char="-"/>
            </a:pPr>
            <a:r>
              <a:rPr lang="ru-RU" dirty="0"/>
              <a:t>Большая Советская Энциклопедия, 1990 </a:t>
            </a:r>
            <a:r>
              <a:rPr lang="ru-RU" dirty="0" err="1"/>
              <a:t>г.в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/>
              <a:t>Энциклопедия Кирилла и </a:t>
            </a:r>
            <a:r>
              <a:rPr lang="ru-RU" dirty="0" err="1"/>
              <a:t>Мефодия</a:t>
            </a:r>
            <a:r>
              <a:rPr lang="ru-RU" dirty="0"/>
              <a:t> , 2010 </a:t>
            </a:r>
            <a:r>
              <a:rPr lang="ru-RU" dirty="0" err="1"/>
              <a:t>г.в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38806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501</TotalTime>
  <Words>912</Words>
  <Application>Microsoft Office PowerPoint</Application>
  <PresentationFormat>Экран (4:3)</PresentationFormat>
  <Paragraphs>58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Аспект</vt:lpstr>
      <vt:lpstr>Литейная</vt:lpstr>
      <vt:lpstr>Официальная</vt:lpstr>
      <vt:lpstr>Слайд 1</vt:lpstr>
      <vt:lpstr>Чебышев Пафнутий Львович – гордость русской науки. </vt:lpstr>
      <vt:lpstr>Пафнутий Львович</vt:lpstr>
      <vt:lpstr>Родители Пафнутия Львовича: Аграфена Ивановна и Лев Павлович</vt:lpstr>
      <vt:lpstr>Слайд 5</vt:lpstr>
      <vt:lpstr>Дом Чебышевых в Окатове. </vt:lpstr>
      <vt:lpstr>Слайд 7</vt:lpstr>
      <vt:lpstr>Чебышев – студент.</vt:lpstr>
      <vt:lpstr>Московский университет.</vt:lpstr>
      <vt:lpstr>Дом в районе Зубовской площади, в котором жил Чебышев, будучи студентом  Московского  университета</vt:lpstr>
      <vt:lpstr>Императорский Санкт-Петербургский университет</vt:lpstr>
      <vt:lpstr>Работы в области теории механизмов</vt:lpstr>
      <vt:lpstr>П.Л.Чебышев за работой</vt:lpstr>
      <vt:lpstr>Слайд 14</vt:lpstr>
      <vt:lpstr>Модель паровой машины с параллелограммом П.Л.Чебышева </vt:lpstr>
      <vt:lpstr>Дамский велосипед – «самокатное кресло».</vt:lpstr>
      <vt:lpstr>Модель "Стопоходящей машины" Чебышева.</vt:lpstr>
      <vt:lpstr>Сортировочная машина Чебышева.</vt:lpstr>
      <vt:lpstr>Слайд 19</vt:lpstr>
      <vt:lpstr>Бюст на Аллее ученых возле здания МГУ им. М.В. Ломоносова на Воробьевых горах в Москве</vt:lpstr>
      <vt:lpstr>Музей П.Л.Чебышева</vt:lpstr>
      <vt:lpstr>Вместо эпилога</vt:lpstr>
      <vt:lpstr>Материалы к тексту презентации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Сенкевич</cp:lastModifiedBy>
  <cp:revision>54</cp:revision>
  <dcterms:created xsi:type="dcterms:W3CDTF">2011-04-12T12:02:08Z</dcterms:created>
  <dcterms:modified xsi:type="dcterms:W3CDTF">2013-04-03T17:40:43Z</dcterms:modified>
</cp:coreProperties>
</file>