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1B5606F-DAA2-4A93-BC52-EC1EEB726770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4205154-002C-4523-91FE-E29686FB71D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3%D1%80%D0%B0%D0%B2%D0%BD%D0%B5%D0%BD%D0%B8%D1%8F_%D0%93%D0%B0%D0%BC%D0%B8%D0%BB%D1%8C%D1%82%D0%BE%D0%BD%D0%B0" TargetMode="External"/><Relationship Id="rId13" Type="http://schemas.openxmlformats.org/officeDocument/2006/relationships/hyperlink" Target="http://ru.wikipedia.org/wiki/%D0%9A%D0%B2%D0%B0%D1%82%D0%B5%D1%80%D0%BD%D0%B8%D0%BE%D0%BD" TargetMode="External"/><Relationship Id="rId3" Type="http://schemas.openxmlformats.org/officeDocument/2006/relationships/hyperlink" Target="http://ru.wikipedia.org/wiki/%D0%A2%D1%80%D0%B8%D0%BD%D0%B8%D1%82%D0%B8_%D0%9A%D0%BE%D0%BB%D0%BB%D0%B5%D0%B4%D0%B6_(%D0%94%D1%83%D0%B1%D0%BB%D0%B8%D0%BD)" TargetMode="External"/><Relationship Id="rId7" Type="http://schemas.openxmlformats.org/officeDocument/2006/relationships/hyperlink" Target="http://ru.wikipedia.org/wiki/1835" TargetMode="External"/><Relationship Id="rId12" Type="http://schemas.openxmlformats.org/officeDocument/2006/relationships/hyperlink" Target="http://ru.wikipedia.org/wiki/1843" TargetMode="External"/><Relationship Id="rId2" Type="http://schemas.openxmlformats.org/officeDocument/2006/relationships/hyperlink" Target="http://ru.wikipedia.org/wiki/182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834" TargetMode="External"/><Relationship Id="rId11" Type="http://schemas.openxmlformats.org/officeDocument/2006/relationships/hyperlink" Target="http://ru.wikipedia.org/wiki/%D0%9F%D0%B5%D1%82%D0%B5%D1%80%D0%B1%D1%83%D1%80%D0%B3%D1%81%D0%BA%D0%B0%D1%8F_%D0%90%D0%BA%D0%B0%D0%B4%D0%B5%D0%BC%D0%B8%D1%8F_%D0%BD%D0%B0%D1%83%D0%BA" TargetMode="External"/><Relationship Id="rId5" Type="http://schemas.openxmlformats.org/officeDocument/2006/relationships/hyperlink" Target="http://ru.wikipedia.org/wiki/1833" TargetMode="External"/><Relationship Id="rId10" Type="http://schemas.openxmlformats.org/officeDocument/2006/relationships/hyperlink" Target="http://ru.wikipedia.org/wiki/1837" TargetMode="External"/><Relationship Id="rId4" Type="http://schemas.openxmlformats.org/officeDocument/2006/relationships/hyperlink" Target="http://ru.wikipedia.org/wiki/%D0%94%D1%83%D0%B1%D0%BB%D0%B8%D0%BD" TargetMode="External"/><Relationship Id="rId9" Type="http://schemas.openxmlformats.org/officeDocument/2006/relationships/hyperlink" Target="http://ru.wikipedia.org/wiki/%D0%98%D1%80%D0%BB%D0%B0%D0%BD%D0%B4%D0%B8%D1%8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828_%D0%B3%D0%BE%D0%B4" TargetMode="External"/><Relationship Id="rId2" Type="http://schemas.openxmlformats.org/officeDocument/2006/relationships/hyperlink" Target="http://ru.wikipedia.org/wiki/1823_%D0%B3%D0%BE%D0%B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5%D0%BA%D1%82%D0%BE%D1%80_(%D0%B0%D0%BB%D0%B3%D0%B5%D0%B1%D1%80%D0%B0)" TargetMode="External"/><Relationship Id="rId2" Type="http://schemas.openxmlformats.org/officeDocument/2006/relationships/hyperlink" Target="http://ru.wikipedia.org/wiki/%D0%93%D0%B0%D0%BC%D0%B8%D0%BB%D1%8C%D1%82%D0%BE%D0%BD,_%D0%A3%D0%B8%D0%BB%D1%8C%D1%8F%D0%BC_%D0%A0%D0%BE%D1%83%D1%8D%D0%B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94%D0%B8%D1%84%D1%84%D0%B5%D1%80%D0%B5%D0%BD%D1%86%D0%B8%D0%B0%D0%BB%D1%8C%D0%BD%D1%8B%D0%B9_%D0%BE%D0%BF%D0%B5%D1%80%D0%B0%D1%82%D0%BE%D1%8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1%80%D0%B0%D0%B4%D0%B8%D0%B5%D0%BD%D1%82" TargetMode="External"/><Relationship Id="rId2" Type="http://schemas.openxmlformats.org/officeDocument/2006/relationships/hyperlink" Target="http://ru.wikipedia.org/wiki/%D0%A1%D0%BA%D0%B0%D0%BB%D1%8F%D1%8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8%D0%B2%D0%B5%D1%80%D0%B3%D0%B5%D0%BD%D1%86%D0%B8%D1%8F" TargetMode="External"/><Relationship Id="rId2" Type="http://schemas.openxmlformats.org/officeDocument/2006/relationships/hyperlink" Target="http://ru.wikipedia.org/wiki/%D0%A1%D0%BA%D0%B0%D0%BB%D1%8F%D1%80%D0%BD%D0%BE%D0%B5_%D0%BF%D1%80%D0%BE%D0%B8%D0%B7%D0%B2%D0%B5%D0%B4%D0%B5%D0%BD%D0%B8%D0%B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0%D0%BE%D1%82%D0%BE%D1%80_(%D0%BC%D0%B0%D1%82%D0%B5%D0%BC%D0%B0%D1%82%D0%B8%D0%BA%D0%B0)" TargetMode="External"/><Relationship Id="rId2" Type="http://schemas.openxmlformats.org/officeDocument/2006/relationships/hyperlink" Target="http://ru.wikipedia.org/wiki/%D0%92%D0%B5%D0%BA%D1%82%D0%BE%D1%80%D0%BD%D0%BE%D0%B5_%D0%BF%D1%80%D0%BE%D0%B8%D0%B7%D0%B2%D0%B5%D0%B4%D0%B5%D0%BD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034" y="332656"/>
            <a:ext cx="7772400" cy="1395586"/>
          </a:xfrm>
        </p:spPr>
        <p:txBody>
          <a:bodyPr>
            <a:noAutofit/>
          </a:bodyPr>
          <a:lstStyle/>
          <a:p>
            <a:r>
              <a:rPr lang="ru-RU" sz="4400" b="1" dirty="0"/>
              <a:t>Уильям</a:t>
            </a:r>
            <a:r>
              <a:rPr lang="ru-RU" sz="4400" dirty="0"/>
              <a:t> </a:t>
            </a:r>
            <a:r>
              <a:rPr lang="ru-RU" sz="4400" b="1" dirty="0" err="1"/>
              <a:t>Роуэн</a:t>
            </a:r>
            <a:r>
              <a:rPr lang="ru-RU" sz="4400" dirty="0"/>
              <a:t> </a:t>
            </a:r>
            <a:r>
              <a:rPr lang="ru-RU" sz="4400" b="1" dirty="0" smtClean="0"/>
              <a:t>Гамильтон</a:t>
            </a:r>
            <a:br>
              <a:rPr lang="ru-RU" sz="4400" b="1" dirty="0" smtClean="0"/>
            </a:br>
            <a:r>
              <a:rPr lang="ru-RU" sz="4400" dirty="0"/>
              <a:t> (</a:t>
            </a:r>
            <a:r>
              <a:rPr lang="ru-RU" sz="4400" dirty="0" smtClean="0"/>
              <a:t>1806-1865).</a:t>
            </a:r>
            <a:endParaRPr lang="ru-RU" sz="4400" dirty="0"/>
          </a:p>
        </p:txBody>
      </p:sp>
      <p:pic>
        <p:nvPicPr>
          <p:cNvPr id="1026" name="Picture 2" descr="C:\Users\Алина\Desktop\mxixv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4176464" cy="489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11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2" tooltip="1823"/>
              </a:rPr>
              <a:t>1823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 году поступил в 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3" tooltip="Тринити Колледж (Дублин)"/>
              </a:rPr>
              <a:t>Тринити-колледж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 в 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4" tooltip="Дублин"/>
              </a:rPr>
              <a:t>Дублине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</a:p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 </a:t>
            </a:r>
            <a:r>
              <a:rPr lang="ru-RU" u="sng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5" tooltip="1833"/>
              </a:rPr>
              <a:t>1833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 году женится на Хелен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Бэйли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endParaRPr lang="ru-RU" dirty="0" smtClean="0">
              <a:solidFill>
                <a:schemeClr val="tx1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6" tooltip="1834"/>
              </a:rPr>
              <a:t>1834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—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7" tooltip="1835"/>
              </a:rPr>
              <a:t>1835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 года издал  классические работы по 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8" tooltip="Уравнения Гамильтона"/>
              </a:rPr>
              <a:t>гамильтоновой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8" tooltip="Уравнения Гамильтона"/>
              </a:rPr>
              <a:t>механике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</a:p>
          <a:p>
            <a:pPr>
              <a:spcBef>
                <a:spcPts val="48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  <a:hlinkClick r:id="rId7" tooltip="1835"/>
              </a:rPr>
              <a:t>1835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году вице-король 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  <a:hlinkClick r:id="rId9" tooltip="Ирландия"/>
              </a:rPr>
              <a:t>Ирландии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 возвёл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Гамильтона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в достоинство баронета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</a:p>
          <a:p>
            <a:pPr>
              <a:spcBef>
                <a:spcPts val="48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10" tooltip="1837"/>
              </a:rPr>
              <a:t>1837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 году  избран президентом Королевской ирландской академии и членом-корреспондентом 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  <a:hlinkClick r:id="rId11" tooltip="Петербургская Академия наук"/>
              </a:rPr>
              <a:t>Петербургской академии наук</a:t>
            </a:r>
            <a:endParaRPr lang="ru-RU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spcBef>
                <a:spcPts val="48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В 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hlinkClick r:id="rId12" tooltip="1843"/>
              </a:rPr>
              <a:t>1843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году открывает 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hlinkClick r:id="rId13" tooltip="Кватернион"/>
              </a:rPr>
              <a:t>кватернионы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 и углубляется в их исследование.</a:t>
            </a:r>
            <a:endParaRPr lang="ru-RU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1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Научный вклад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Первая из его замечательных работ, озаглавленная сначала «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Caustics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», была представлена в 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hlinkClick r:id="rId2" tooltip="1823 год"/>
              </a:rPr>
              <a:t>1823 году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 доктору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Бринклею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, его предшественнику по кафедре, потом, после больших дополнений и разъяснений, напечатана в 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hlinkClick r:id="rId3" tooltip="1828 год"/>
              </a:rPr>
              <a:t>1828 году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 в «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Transactions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of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the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Royal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Irish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Academy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»( « 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</a:rPr>
              <a:t>В Королевской ирландской  Академии»)  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под заглавием «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Theory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of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Systems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of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/>
                <a:ea typeface="Times New Roman"/>
              </a:rPr>
              <a:t>Rays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</a:rPr>
              <a:t>» («Теория систем лучей») . </a:t>
            </a:r>
            <a:endParaRPr lang="ru-RU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60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Содержательный 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мемуар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«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On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a 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general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method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in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Dynamics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»(</a:t>
            </a:r>
            <a:r>
              <a:rPr lang="ru-RU" sz="2800" dirty="0">
                <a:solidFill>
                  <a:schemeClr val="tx1"/>
                </a:solidFill>
                <a:latin typeface="Arial"/>
                <a:ea typeface="Times New Roman"/>
              </a:rPr>
              <a:t> Об одном общем методе в динамике)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, помещенные в «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Philosophical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Transactions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»(</a:t>
            </a:r>
            <a:r>
              <a:rPr lang="ru-RU" sz="2800" dirty="0" err="1">
                <a:solidFill>
                  <a:schemeClr val="tx1"/>
                </a:solidFill>
                <a:latin typeface="Arial"/>
                <a:ea typeface="Calibri"/>
              </a:rPr>
              <a:t>Филдосовские</a:t>
            </a:r>
            <a:r>
              <a:rPr lang="ru-RU" sz="2800" dirty="0">
                <a:solidFill>
                  <a:schemeClr val="tx1"/>
                </a:solidFill>
                <a:latin typeface="Arial"/>
                <a:ea typeface="Calibri"/>
              </a:rPr>
              <a:t> труды) в 1834—1835 годах, заключает в себе самые важные открытия по механике и теории интегрирования систем дифференциальных </a:t>
            </a:r>
            <a:r>
              <a:rPr lang="ru-RU" sz="2800" dirty="0" smtClean="0">
                <a:solidFill>
                  <a:schemeClr val="tx1"/>
                </a:solidFill>
                <a:latin typeface="Arial"/>
                <a:ea typeface="Calibri"/>
              </a:rPr>
              <a:t>уравнений.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11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Arial"/>
                <a:ea typeface="Calibri"/>
              </a:rPr>
              <a:t>В 1853 году </a:t>
            </a:r>
            <a:r>
              <a:rPr lang="ru-RU" dirty="0">
                <a:solidFill>
                  <a:schemeClr val="tx1"/>
                </a:solidFill>
                <a:latin typeface="Arial"/>
                <a:ea typeface="Calibri"/>
                <a:cs typeface="Times New Roman"/>
                <a:hlinkClick r:id="rId2" tooltip="Гамильтон, Уильям Роуэн"/>
              </a:rPr>
              <a:t>В. Р. Гамильтон</a:t>
            </a:r>
            <a:r>
              <a:rPr lang="ru-RU" dirty="0">
                <a:solidFill>
                  <a:schemeClr val="tx1"/>
                </a:solidFill>
                <a:latin typeface="Arial"/>
                <a:ea typeface="Calibri"/>
              </a:rPr>
              <a:t> ввёл  оператор и придумал для него символ   в виде перевёрнутой греческой буквы </a:t>
            </a:r>
            <a:r>
              <a:rPr lang="ru-RU" b="1" dirty="0" smtClean="0">
                <a:solidFill>
                  <a:schemeClr val="tx1"/>
                </a:solidFill>
                <a:latin typeface="Arial"/>
                <a:ea typeface="Calibri"/>
              </a:rPr>
              <a:t>Δ</a:t>
            </a:r>
            <a:r>
              <a:rPr lang="ru-RU" dirty="0">
                <a:solidFill>
                  <a:schemeClr val="tx1"/>
                </a:solidFill>
                <a:latin typeface="Arial"/>
                <a:ea typeface="Calibri"/>
              </a:rPr>
              <a:t> (дельта). </a:t>
            </a:r>
            <a:endParaRPr lang="ru-RU" dirty="0" smtClean="0">
              <a:solidFill>
                <a:schemeClr val="tx1"/>
              </a:solidFill>
              <a:latin typeface="Arial"/>
              <a:ea typeface="Calibri"/>
            </a:endParaRPr>
          </a:p>
          <a:p>
            <a:pPr>
              <a:lnSpc>
                <a:spcPct val="150000"/>
              </a:lnSpc>
            </a:pPr>
            <a:r>
              <a:rPr lang="ru-RU" dirty="0" err="1">
                <a:solidFill>
                  <a:srgbClr val="000000"/>
                </a:solidFill>
                <a:latin typeface="Arial"/>
                <a:ea typeface="Times New Roman"/>
              </a:rPr>
              <a:t>Опера́тор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  <a:ea typeface="Times New Roman"/>
              </a:rPr>
              <a:t>на́бла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 (оператор Гамильтона) — 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  <a:hlinkClick r:id="rId3" tooltip="Вектор (алгебра)"/>
              </a:rPr>
              <a:t>векторный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 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  <a:hlinkClick r:id="rId4" tooltip="Дифференциальный оператор"/>
              </a:rPr>
              <a:t>дифференциальный </a:t>
            </a:r>
            <a:r>
              <a:rPr lang="ru-RU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  <a:hlinkClick r:id="rId4" tooltip="Дифференциальный оператор"/>
              </a:rPr>
              <a:t>оператор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74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720"/>
              </a:spcAft>
              <a:buNone/>
            </a:pPr>
            <a:r>
              <a:rPr lang="ru-RU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                     Свойства 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оператора </a:t>
            </a:r>
            <a:r>
              <a:rPr lang="ru-RU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набла.</a:t>
            </a:r>
          </a:p>
          <a:p>
            <a:pPr marL="0" indent="0">
              <a:lnSpc>
                <a:spcPct val="115000"/>
              </a:lnSpc>
              <a:spcAft>
                <a:spcPts val="72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Arial"/>
                <a:ea typeface="Calibri"/>
              </a:rPr>
              <a:t>Этот вектор приобретает смысл в сочетании со </a:t>
            </a:r>
            <a:r>
              <a:rPr lang="ru-RU" dirty="0">
                <a:solidFill>
                  <a:schemeClr val="tx1"/>
                </a:solidFill>
                <a:latin typeface="Arial"/>
                <a:ea typeface="Calibri"/>
                <a:cs typeface="Times New Roman"/>
                <a:hlinkClick r:id="rId2" tooltip="Скаляр"/>
              </a:rPr>
              <a:t>скалярной</a:t>
            </a:r>
            <a:r>
              <a:rPr lang="ru-RU" dirty="0">
                <a:solidFill>
                  <a:schemeClr val="tx1"/>
                </a:solidFill>
                <a:latin typeface="Arial"/>
                <a:ea typeface="Calibri"/>
              </a:rPr>
              <a:t> или векторной функцией, к которой он применяется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Calibri"/>
              </a:rPr>
              <a:t>.</a:t>
            </a: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Если умножить вектор   на скаляр 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φ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, то получится 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вектор.</a:t>
            </a: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>
              <a:solidFill>
                <a:schemeClr val="tx1"/>
              </a:solidFill>
              <a:latin typeface="Arial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dirty="0" smtClean="0">
              <a:latin typeface="Arial"/>
              <a:ea typeface="Times New Roman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который 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представляет собой 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  <a:hlinkClick r:id="rId3" tooltip="Градиент"/>
              </a:rPr>
              <a:t>градиент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 функции 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φ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.</a:t>
            </a: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720"/>
              </a:spcAft>
              <a:buNone/>
            </a:pPr>
            <a:endParaRPr lang="ru-RU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20" y="2924944"/>
            <a:ext cx="4436676" cy="985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6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3960440"/>
          </a:xfrm>
        </p:spPr>
        <p:txBody>
          <a:bodyPr/>
          <a:lstStyle/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Если вектор   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  <a:hlinkClick r:id="rId2" tooltip="Скалярное произведение"/>
              </a:rPr>
              <a:t>скалярно 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  <a:hlinkClick r:id="rId2" tooltip="Скалярное произведение"/>
              </a:rPr>
              <a:t>умножить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 на вектор  , </a:t>
            </a:r>
            <a:r>
              <a:rPr lang="ru-RU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получится скаляр</a:t>
            </a: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 smtClean="0">
              <a:solidFill>
                <a:schemeClr val="tx1"/>
              </a:solidFill>
              <a:latin typeface="Arial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 smtClean="0">
              <a:solidFill>
                <a:schemeClr val="tx1"/>
              </a:solidFill>
              <a:latin typeface="Arial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>
              <a:solidFill>
                <a:schemeClr val="tx1"/>
              </a:solidFill>
              <a:latin typeface="Arial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то есть 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  <a:hlinkClick r:id="rId3" tooltip="Дивергенция"/>
              </a:rPr>
              <a:t>дивергенция</a:t>
            </a:r>
            <a:r>
              <a:rPr lang="ru-RU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 вектора  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.</a:t>
            </a: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 smtClean="0">
              <a:solidFill>
                <a:schemeClr val="tx1"/>
              </a:solidFill>
              <a:latin typeface="Arial"/>
              <a:ea typeface="Calibri"/>
              <a:cs typeface="Times New Roman"/>
            </a:endParaRPr>
          </a:p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endParaRPr lang="ru-RU" sz="20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Рисунок 3" descr="\nabla\cdot\vec{a} = \nabla_xa_x+\nabla_ya_y+\nabla_za_z={\partial a_x\over\partial x}+{\partial a_y\over\partial y}+{\partial a_z\over\partial z}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12" y="908720"/>
            <a:ext cx="4915507" cy="100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501" y="426661"/>
            <a:ext cx="314217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74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lnSpc>
                <a:spcPts val="1800"/>
              </a:lnSpc>
              <a:spcBef>
                <a:spcPts val="480"/>
              </a:spcBef>
              <a:spcAft>
                <a:spcPts val="600"/>
              </a:spcAft>
              <a:buNone/>
            </a:pPr>
            <a:r>
              <a:rPr lang="ru-RU" dirty="0">
                <a:latin typeface="Arial"/>
                <a:ea typeface="Times New Roman"/>
                <a:cs typeface="Times New Roman"/>
              </a:rPr>
              <a:t>Если   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    умножить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на   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   </a:t>
            </a:r>
            <a:r>
              <a:rPr lang="ru-RU" dirty="0" smtClean="0">
                <a:latin typeface="Arial"/>
                <a:ea typeface="Times New Roman"/>
                <a:cs typeface="Times New Roman"/>
                <a:hlinkClick r:id="rId2" tooltip="Векторное произведение"/>
              </a:rPr>
              <a:t>векторно</a:t>
            </a:r>
            <a:r>
              <a:rPr lang="ru-RU" dirty="0">
                <a:latin typeface="Arial"/>
                <a:ea typeface="Times New Roman"/>
                <a:cs typeface="Times New Roman"/>
              </a:rPr>
              <a:t>, то получится </a:t>
            </a:r>
            <a:r>
              <a:rPr lang="ru-RU" dirty="0">
                <a:latin typeface="Arial"/>
                <a:ea typeface="Times New Roman"/>
                <a:cs typeface="Times New Roman"/>
                <a:hlinkClick r:id="rId3" tooltip="Ротор (математика)"/>
              </a:rPr>
              <a:t>ротор</a:t>
            </a:r>
            <a:r>
              <a:rPr lang="ru-RU" dirty="0">
                <a:latin typeface="Arial"/>
                <a:ea typeface="Times New Roman"/>
                <a:cs typeface="Times New Roman"/>
              </a:rPr>
              <a:t> вектора  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   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03647" y="302909"/>
            <a:ext cx="435421" cy="30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964" y="404664"/>
            <a:ext cx="231975" cy="27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927" y="624509"/>
            <a:ext cx="237144" cy="285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5" y="1556792"/>
            <a:ext cx="9000972" cy="45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0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67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26</TotalTime>
  <Words>89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Исполнительная</vt:lpstr>
      <vt:lpstr>Уильям Роуэн Гамильтон  (1806-1865).</vt:lpstr>
      <vt:lpstr>Презентация PowerPoint</vt:lpstr>
      <vt:lpstr>Научный вклад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Company>НИ ТПУ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Уильям Роуэн Гамильтон  (1806-1865).</dc:title>
  <dc:creator>Алина</dc:creator>
  <cp:lastModifiedBy>Алина</cp:lastModifiedBy>
  <cp:revision>3</cp:revision>
  <dcterms:created xsi:type="dcterms:W3CDTF">2011-06-10T03:44:09Z</dcterms:created>
  <dcterms:modified xsi:type="dcterms:W3CDTF">2011-06-10T04:10:23Z</dcterms:modified>
</cp:coreProperties>
</file>