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0" r:id="rId2"/>
    <p:sldId id="256" r:id="rId3"/>
    <p:sldId id="258" r:id="rId4"/>
    <p:sldId id="259" r:id="rId5"/>
    <p:sldId id="261" r:id="rId6"/>
    <p:sldId id="265" r:id="rId7"/>
    <p:sldId id="266" r:id="rId8"/>
    <p:sldId id="267" r:id="rId9"/>
    <p:sldId id="264" r:id="rId10"/>
    <p:sldId id="271" r:id="rId11"/>
    <p:sldId id="272" r:id="rId12"/>
    <p:sldId id="273" r:id="rId13"/>
    <p:sldId id="269" r:id="rId14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0" autoAdjust="0"/>
    <p:restoredTop sz="94624" autoAdjust="0"/>
  </p:normalViewPr>
  <p:slideViewPr>
    <p:cSldViewPr>
      <p:cViewPr varScale="1">
        <p:scale>
          <a:sx n="77" d="100"/>
          <a:sy n="77" d="100"/>
        </p:scale>
        <p:origin x="-264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065ED67-62C8-438E-A445-551DEBF51D5B}" type="datetimeFigureOut">
              <a:rPr lang="ru-RU" smtClean="0"/>
              <a:pPr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243284B-B456-4C1D-84C0-71A31D67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80" y="2714620"/>
            <a:ext cx="8786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Гаусс Карл Фридрих</a:t>
            </a:r>
            <a:endParaRPr lang="ru-RU" sz="7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Толмачёв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Григорий,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1Е21</a:t>
            </a:r>
          </a:p>
        </p:txBody>
      </p:sp>
    </p:spTree>
    <p:extLst>
      <p:ext uri="{BB962C8B-B14F-4D97-AF65-F5344CB8AC3E}">
        <p14:creationId xmlns="" xmlns:p14="http://schemas.microsoft.com/office/powerpoint/2010/main" val="14093210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1500174"/>
            <a:ext cx="4500594" cy="1071570"/>
          </a:xfrm>
        </p:spPr>
        <p:txBody>
          <a:bodyPr>
            <a:noAutofit/>
          </a:bodyPr>
          <a:lstStyle/>
          <a:p>
            <a:r>
              <a:rPr lang="ru-RU" sz="2800" dirty="0" smtClean="0"/>
              <a:t>Немецкий математик, астроном и физик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357298"/>
            <a:ext cx="2095500" cy="268605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6" name="Прямоугольник 5"/>
          <p:cNvSpPr/>
          <p:nvPr/>
        </p:nvSpPr>
        <p:spPr>
          <a:xfrm>
            <a:off x="3428992" y="271462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90000"/>
                  </a:schemeClr>
                </a:solidFill>
              </a:rPr>
              <a:t>Дата рождения: </a:t>
            </a:r>
            <a:r>
              <a:rPr lang="ru-RU" sz="2800" dirty="0" smtClean="0"/>
              <a:t>30 апреля                               1777 года.</a:t>
            </a:r>
          </a:p>
          <a:p>
            <a:r>
              <a:rPr lang="ru-RU" sz="2800" dirty="0" smtClean="0">
                <a:solidFill>
                  <a:schemeClr val="tx2">
                    <a:lumMod val="90000"/>
                  </a:schemeClr>
                </a:solidFill>
              </a:rPr>
              <a:t>Дата смерти: </a:t>
            </a:r>
            <a:r>
              <a:rPr lang="ru-RU" sz="2800" dirty="0" smtClean="0"/>
              <a:t>23 февраля 1855 года .</a:t>
            </a:r>
            <a:endParaRPr lang="ru-RU" sz="2800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42887565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8132">
        <p:dissolve/>
      </p:transition>
    </mc:Choice>
    <mc:Fallback>
      <p:transition spd="slow" advTm="8132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00034" y="1071546"/>
            <a:ext cx="54864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2">
                    <a:lumMod val="90000"/>
                  </a:schemeClr>
                </a:solidFill>
              </a:rPr>
              <a:t>С именем Гаусса связаны фундаментальные исследования почти во всех основных областях математики: </a:t>
            </a:r>
            <a:r>
              <a:rPr lang="ru-RU" sz="2800" dirty="0"/>
              <a:t>алгебре, дифференциальной и неевклидовой геометрии, в математическом анализе, </a:t>
            </a:r>
            <a:r>
              <a:rPr lang="ru-RU" sz="2800" dirty="0" smtClean="0"/>
              <a:t>теории </a:t>
            </a:r>
            <a:r>
              <a:rPr lang="ru-RU" sz="2800" dirty="0"/>
              <a:t>вероятностей, а также в астрономии, геодезии и механике.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4" y="785794"/>
            <a:ext cx="3071834" cy="514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8303508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15500">
        <p14:prism/>
      </p:transition>
    </mc:Choice>
    <mc:Fallback>
      <p:transition spd="slow" advTm="15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Book Antiqua" pitchFamily="18" charset="0"/>
              </a:rPr>
              <a:t>Алгебра</a:t>
            </a:r>
            <a:endParaRPr lang="ru-RU" sz="4800" dirty="0">
              <a:latin typeface="Book Antiqu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71472" y="1428736"/>
            <a:ext cx="8143932" cy="178595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Карл Фридрих Гаусс </a:t>
            </a:r>
            <a:r>
              <a:rPr lang="ru-RU" dirty="0"/>
              <a:t>дал первые строгие, даже по современным критериям, доказательства основной теоремы алгебры.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3143248"/>
            <a:ext cx="778674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Он</a:t>
            </a:r>
            <a:r>
              <a:rPr lang="ru-RU" sz="3200" dirty="0" smtClean="0"/>
              <a:t> открыл кольцо целых комплексных гауссовых чисел, создал для них теорию делимости и с их помощью решил немало алгебраических проблем. Указал знакомую теперь всем геометрическую модель комплексных чисел и действий с ними.</a:t>
            </a:r>
            <a:endParaRPr lang="ru-RU" sz="3200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644302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9168">
        <p14:prism/>
      </p:transition>
    </mc:Choice>
    <mc:Fallback>
      <p:transition spd="slow" advTm="91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71472" y="857232"/>
            <a:ext cx="8358246" cy="1857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2">
                    <a:lumMod val="90000"/>
                  </a:schemeClr>
                </a:solidFill>
              </a:rPr>
              <a:t>Гаусс</a:t>
            </a:r>
            <a:r>
              <a:rPr lang="ru-RU" sz="2800" dirty="0"/>
              <a:t> дал классическую теорию сравнений, открыл конечное поле вычетов по простому модулю, глубоко проник в свойства вычетов.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3182495"/>
            <a:ext cx="635796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Продвинул теорию специальных функций, рядов, численные методы, решение задач математической физики. Создал математическую теорию потенциала.</a:t>
            </a:r>
            <a:endParaRPr lang="ru-RU" sz="2800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40072481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10915">
        <p14:prism/>
      </p:transition>
    </mc:Choice>
    <mc:Fallback>
      <p:transition spd="slow" advTm="109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214290"/>
            <a:ext cx="5208195" cy="1435608"/>
          </a:xfrm>
        </p:spPr>
        <p:txBody>
          <a:bodyPr/>
          <a:lstStyle/>
          <a:p>
            <a:r>
              <a:rPr lang="ru-RU" sz="4000" dirty="0" smtClean="0">
                <a:latin typeface="Book Antiqua" pitchFamily="18" charset="0"/>
              </a:rPr>
              <a:t>Другие достижения</a:t>
            </a:r>
            <a:endParaRPr lang="ru-RU" sz="4000" dirty="0">
              <a:latin typeface="Book Antiqu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7108" y="1714488"/>
            <a:ext cx="7362544" cy="3643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500" dirty="0"/>
              <a:t>Для минимизации влияния ошибок измерения </a:t>
            </a:r>
            <a:r>
              <a:rPr lang="ru-RU" sz="2500" dirty="0">
                <a:solidFill>
                  <a:schemeClr val="tx2">
                    <a:lumMod val="90000"/>
                  </a:schemeClr>
                </a:solidFill>
              </a:rPr>
              <a:t>Гаусс</a:t>
            </a:r>
            <a:r>
              <a:rPr lang="ru-RU" sz="2500" dirty="0"/>
              <a:t> использовал свой метод наименьших квадратов, который сейчас повсеместно применяется в статистике. </a:t>
            </a:r>
            <a:r>
              <a:rPr lang="ru-RU" sz="2500" dirty="0" smtClean="0"/>
              <a:t>Хотя он не </a:t>
            </a:r>
            <a:r>
              <a:rPr lang="ru-RU" sz="2500" dirty="0"/>
              <a:t>первый открыл распространённый в природе нормальный закон распределения, но он настолько тщательно его исследовал, что график распределения с тех пор часто называют </a:t>
            </a:r>
            <a:r>
              <a:rPr lang="ru-RU" sz="2500" dirty="0" err="1"/>
              <a:t>гауссианой</a:t>
            </a:r>
            <a:r>
              <a:rPr lang="ru-RU" sz="2500" dirty="0" smtClean="0"/>
              <a:t>.</a:t>
            </a:r>
            <a:endParaRPr lang="ru-RU" sz="2500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4137965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28991">
        <p14:prism/>
      </p:transition>
    </mc:Choice>
    <mc:Fallback>
      <p:transition spd="slow" advTm="289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14348" y="1142984"/>
            <a:ext cx="8001056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В </a:t>
            </a:r>
            <a:r>
              <a:rPr lang="ru-RU" dirty="0" smtClean="0"/>
              <a:t>физике Гаусс развил </a:t>
            </a:r>
            <a:r>
              <a:rPr lang="ru-RU" dirty="0"/>
              <a:t>теорию капиллярности, теорию системы линз. </a:t>
            </a:r>
            <a:r>
              <a:rPr lang="ru-RU" dirty="0" smtClean="0"/>
              <a:t> </a:t>
            </a:r>
            <a:r>
              <a:rPr lang="ru-RU" dirty="0"/>
              <a:t>З</a:t>
            </a:r>
            <a:r>
              <a:rPr lang="ru-RU" dirty="0" smtClean="0"/>
              <a:t>аложил </a:t>
            </a:r>
            <a:r>
              <a:rPr lang="ru-RU" dirty="0"/>
              <a:t>основы математической теории электромагнетизма: первым ввёл понятие потенциала электрического поля, разработал систему электромагнитных единиц измерения СГС.</a:t>
            </a: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3224603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19880">
        <p14:prism/>
      </p:transition>
    </mc:Choice>
    <mc:Fallback>
      <p:transition spd="slow" advTm="198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8001056" cy="1435608"/>
          </a:xfrm>
        </p:spPr>
        <p:txBody>
          <a:bodyPr/>
          <a:lstStyle/>
          <a:p>
            <a:r>
              <a:rPr lang="ru-RU" dirty="0" smtClean="0">
                <a:latin typeface="Book Antiqua" pitchFamily="18" charset="0"/>
              </a:rPr>
              <a:t>Вклады в математику и другие виды деятельности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28662" y="1643050"/>
            <a:ext cx="6038257" cy="44528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Дискриминанты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Гаусса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Гауссова </a:t>
            </a:r>
            <a:r>
              <a:rPr lang="ru-RU" sz="2400" dirty="0" smtClean="0"/>
              <a:t>кривизна</a:t>
            </a:r>
          </a:p>
          <a:p>
            <a:pPr marL="0" indent="0">
              <a:buNone/>
            </a:pPr>
            <a:r>
              <a:rPr lang="ru-RU" sz="2400" dirty="0" smtClean="0"/>
              <a:t>Интерполяционная формула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Гаусса</a:t>
            </a:r>
          </a:p>
          <a:p>
            <a:pPr marL="0" indent="0">
              <a:buNone/>
            </a:pPr>
            <a:r>
              <a:rPr lang="ru-RU" sz="2400" dirty="0" smtClean="0"/>
              <a:t>Метод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Гаусса</a:t>
            </a:r>
          </a:p>
          <a:p>
            <a:pPr marL="0" indent="0">
              <a:buNone/>
            </a:pPr>
            <a:r>
              <a:rPr lang="ru-RU" sz="2400" dirty="0" err="1" smtClean="0">
                <a:solidFill>
                  <a:schemeClr val="tx2">
                    <a:lumMod val="90000"/>
                  </a:schemeClr>
                </a:solidFill>
              </a:rPr>
              <a:t>Гауссовское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ru-RU" sz="2400" dirty="0" smtClean="0"/>
              <a:t>распределение</a:t>
            </a:r>
          </a:p>
          <a:p>
            <a:pPr marL="0" indent="0">
              <a:buNone/>
            </a:pPr>
            <a:r>
              <a:rPr lang="ru-RU" sz="2400" dirty="0" smtClean="0"/>
              <a:t>Прямая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Гаусса</a:t>
            </a:r>
          </a:p>
          <a:p>
            <a:pPr marL="0" indent="0">
              <a:buNone/>
            </a:pPr>
            <a:r>
              <a:rPr lang="ru-RU" sz="2400" dirty="0" smtClean="0"/>
              <a:t>Ряд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Гаусса</a:t>
            </a:r>
          </a:p>
          <a:p>
            <a:pPr marL="0" indent="0">
              <a:buNone/>
            </a:pPr>
            <a:r>
              <a:rPr lang="ru-RU" sz="2400" dirty="0" smtClean="0"/>
              <a:t>Теорема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Гаусса</a:t>
            </a:r>
          </a:p>
          <a:p>
            <a:pPr marL="0" indent="0">
              <a:buNone/>
            </a:pPr>
            <a:r>
              <a:rPr lang="ru-RU" sz="2400" dirty="0" smtClean="0"/>
              <a:t>Пушка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Гаусса</a:t>
            </a:r>
            <a:endParaRPr lang="ru-RU" sz="2400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3987769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19256">
        <p14:prism/>
      </p:transition>
    </mc:Choice>
    <mc:Fallback>
      <p:transition spd="slow" advTm="192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Book Antiqua" pitchFamily="18" charset="0"/>
              </a:rPr>
              <a:t>Рассмотрим «Метод гаусса»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42910" y="1435100"/>
            <a:ext cx="8272490" cy="4708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Пусть исходная система выглядит следующим образом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Матрица  «А» называется основной матрицей системы,  «В» — столбцом свободных членов.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500306"/>
            <a:ext cx="827478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5935426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11479">
        <p14:prism/>
      </p:transition>
    </mc:Choice>
    <mc:Fallback>
      <p:transition spd="slow" advTm="114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8596" y="214290"/>
            <a:ext cx="850112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+mj-lt"/>
              </a:rPr>
              <a:t>Тогда согласно свойству элементарных преобразований над строками основную матрицу этой системы можно привести к ступенчатому виду(эти же преобразования нужно применять к столбцу свободных членов):</a:t>
            </a:r>
          </a:p>
        </p:txBody>
      </p:sp>
      <p:pic>
        <p:nvPicPr>
          <p:cNvPr id="6" name="Рисунок 5" descr="\left\{\begin{array}{rcl}&#10;\alpha_{1j_1}x_{j_1}+\alpha_{1j_2}x_{j_2}+\ldots+\alpha_{1j_r}x_{j_r}+\ldots+\alpha_{1j_n}x_{j_n} &amp;=&amp; \beta_1 \\&#10;                     \alpha_{2j_2}x_{j_2}+\ldots+\alpha_{2j_r}x_{j_r}+\ldots+\alpha_{2j_n}x_{j_n} &amp;=&amp; \beta_2 \\&#10;                                                                                               &amp;\ldots&amp; \\&#10;                                                 \alpha_{rj_r}x_{j_r}+\ldots+\alpha_{rj_n}x_{j_n} &amp;=&amp; \beta_r \\&#10;                                                                                                0 &amp;=&amp; \beta_{r+1} \\&#10;                                                                                               &amp;\ldots&amp; \\&#10;                                                                                                0 &amp;=&amp; \beta_m&#10;\end{array}\right.,\qquad \alpha_{1j_1},\ldots,\alpha_{rj_r}\neq 0.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143116"/>
            <a:ext cx="8501122" cy="2428892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642910" y="4714884"/>
            <a:ext cx="807249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При этом будем считать, что базисный минор основной матрицы находится в верхнем левом углу, то есть в него входят только коэффициенты при переменных. 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	Тогда переменные                                  называются </a:t>
            </a:r>
            <a:r>
              <a:rPr lang="ru-RU" sz="2000" i="1" dirty="0" smtClean="0"/>
              <a:t>главными переменными</a:t>
            </a:r>
            <a:r>
              <a:rPr lang="ru-RU" sz="2000" dirty="0" smtClean="0"/>
              <a:t>. Все остальные называются </a:t>
            </a:r>
            <a:r>
              <a:rPr lang="ru-RU" sz="2000" i="1" dirty="0" smtClean="0"/>
              <a:t>свободными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  <p:pic>
        <p:nvPicPr>
          <p:cNvPr id="2050" name="Рисунок 14" descr="x_{j_1},\ldots,x_{j_r}\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715016"/>
            <a:ext cx="1500198" cy="247285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6604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20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Рисунок 12" descr="\beta_i\neq 0\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357166"/>
            <a:ext cx="742955" cy="285752"/>
          </a:xfrm>
          <a:prstGeom prst="rect">
            <a:avLst/>
          </a:prstGeom>
          <a:noFill/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714348" y="214290"/>
            <a:ext cx="814393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хотя бы одно число              ,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где           , то рассматриваемая система не совместна, т.е. у нее нет ни одного решения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3357554" y="34290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то рассматриваемая система несовместна, т.е. у неё нет ни одного решения.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Пусть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11461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6" name="Рисунок 11" descr="i &gt; 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357166"/>
            <a:ext cx="714380" cy="23812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0" y="133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49554" y="99140"/>
            <a:ext cx="4122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где </a:t>
            </a:r>
            <a:endParaRPr lang="ru-RU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90" name="Рисунок 10" descr="\beta_i = 0\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32048" y="2000240"/>
            <a:ext cx="825506" cy="285752"/>
          </a:xfrm>
          <a:prstGeom prst="rect">
            <a:avLst/>
          </a:prstGeom>
          <a:noFill/>
        </p:spPr>
      </p:pic>
      <p:pic>
        <p:nvPicPr>
          <p:cNvPr id="24589" name="Рисунок 9" descr="i &gt; 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000240"/>
            <a:ext cx="857256" cy="28575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857224" y="1857364"/>
            <a:ext cx="78581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Пусть                  для любых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0" y="8223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785818" y="2428868"/>
            <a:ext cx="850109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Перенесём свободные переменные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за знаки равенств и поделим каждое из                  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уравнений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системы на свой коэффициент при самом левом       	(                           ), где    — номер строки): </a:t>
            </a:r>
          </a:p>
        </p:txBody>
      </p:sp>
      <p:pic>
        <p:nvPicPr>
          <p:cNvPr id="24595" name="Picture 19" descr="x\!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4286256"/>
            <a:ext cx="357190" cy="29224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4596" name="Picture 20" descr="\alpha_{ij_i},\, i=1,\ldots,r\!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45" y="4286256"/>
            <a:ext cx="2428879" cy="357190"/>
          </a:xfrm>
          <a:prstGeom prst="rect">
            <a:avLst/>
          </a:prstGeom>
          <a:noFill/>
        </p:spPr>
      </p:pic>
      <p:pic>
        <p:nvPicPr>
          <p:cNvPr id="24597" name="Picture 21" descr="i\!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80282" y="4214818"/>
            <a:ext cx="163288" cy="381008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24591" grpId="0"/>
      <p:bldP spid="245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\left\{\begin{array}{rcc}&#10;x_{j_1}+\widehat{\alpha}_{1j_2}x_{j_2}+\ldots+\widehat{\alpha}_{1j_r}x_{j_r}&amp;=&amp; \widehat{\beta}_1-\widehat{\alpha}_{1j_{r+1}}x_{j_{r+1}}-\ldots- \widehat{\alpha}_{1j_n}x_{j_n} \\&#10;                     x_{j_2}+\ldots+\widehat{\alpha}_{2j_r}x_{j_r}&amp;=&amp; \widehat{\beta}_2-\widehat{\alpha}_{2j_{r+1}}x_{j_{r+1}}-\ldots- \widehat{\alpha}_{2j_n}x_{j_n} \\&#10;                                                           &amp;\ldots&amp; \\&#10;                                                       x_{j_r}&amp;=&amp; \widehat{\beta}_r-\widehat{\alpha}_{rj_{r+1}}x_{j_{r+1}}-\ldots- \widehat{\alpha}_{rj_n}x_{j_n} \\&#10;\end{array}\right., \qquad \widehat{\beta}_i=\frac{\beta_i}{\alpha_{ij_i}},\quad \widehat{\alpha}_{ij_k}=\frac{\alpha_{ij_k}}{\alpha_{ij_i}}\quad (2)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000108"/>
            <a:ext cx="8572560" cy="1657358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928662" y="2857496"/>
            <a:ext cx="10001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где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1" name="Рисунок 4" descr="i=1,\ldots,r,\quad k=i+1,\ldots,n.\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3000372"/>
            <a:ext cx="4127529" cy="285752"/>
          </a:xfrm>
          <a:prstGeom prst="rect">
            <a:avLst/>
          </a:prstGeom>
          <a:noFill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929058" y="282339"/>
            <a:ext cx="16430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Тогда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3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714348" y="3286124"/>
            <a:ext cx="792961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Если свободным переменным системы (2) придавать все возможные значения и решать новую систему относительно главных неизвестных снизу вверх (то есть от нижнего уравнения к верхнему), то мы получим все решения этой СЛАУ. Так как эта система получена путём элементарных преобразований над исходной системой (1), то по теореме об эквивалентности при элементарных преобразованиях системы (1) и (2) эквивалентны, то есть множества их решений совпадают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7" grpId="0"/>
      <p:bldP spid="256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73336" y="2571744"/>
            <a:ext cx="8156448" cy="777240"/>
          </a:xfrm>
        </p:spPr>
        <p:txBody>
          <a:bodyPr/>
          <a:lstStyle/>
          <a:p>
            <a:r>
              <a:rPr lang="ru-RU" sz="5400" dirty="0" smtClean="0">
                <a:blipFill>
                  <a:blip r:embed="rId3"/>
                  <a:tile tx="0" ty="0" sx="100000" sy="100000" flip="none" algn="tl"/>
                </a:blip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sz="5400" dirty="0">
              <a:blipFill>
                <a:blip r:embed="rId3"/>
                <a:tile tx="0" ty="0" sx="100000" sy="100000" flip="none" algn="tl"/>
              </a:blip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3"/>
          <p:cNvSpPr txBox="1">
            <a:spLocks/>
          </p:cNvSpPr>
          <p:nvPr/>
        </p:nvSpPr>
        <p:spPr>
          <a:xfrm>
            <a:off x="4429124" y="5404049"/>
            <a:ext cx="4714876" cy="1453951"/>
          </a:xfrm>
          <a:prstGeom prst="rect">
            <a:avLst/>
          </a:prstGeom>
        </p:spPr>
        <p:txBody>
          <a:bodyPr vert="horz" tIns="64008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0" i="0" u="none" strike="noStrike" kern="1200" cap="none" spc="-15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Толмачев Григорий</a:t>
            </a:r>
            <a:br>
              <a:rPr kumimoji="0" lang="ru-RU" sz="3800" b="0" i="0" u="none" strike="noStrike" kern="1200" cap="none" spc="-15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0" i="0" u="none" strike="noStrike" kern="1200" cap="none" spc="-15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группа: 1Е21.</a:t>
            </a:r>
            <a:endParaRPr kumimoji="0" lang="ru-RU" sz="3800" b="0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4836034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Tm="6387">
        <p14:vortex dir="r"/>
      </p:transition>
    </mc:Choice>
    <mc:Fallback>
      <p:transition spd="slow" advTm="63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3|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1|2.1|1.3|1.7|0.9|1.4|1|1.2|1|2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260</TotalTime>
  <Words>382</Words>
  <Application>Microsoft Office PowerPoint</Application>
  <PresentationFormat>Экран (4:3)</PresentationFormat>
  <Paragraphs>51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Метро</vt:lpstr>
      <vt:lpstr>Слайд 1</vt:lpstr>
      <vt:lpstr>Слайд 2</vt:lpstr>
      <vt:lpstr>Слайд 3</vt:lpstr>
      <vt:lpstr>Алгебра</vt:lpstr>
      <vt:lpstr>Слайд 5</vt:lpstr>
      <vt:lpstr>Другие достижения</vt:lpstr>
      <vt:lpstr>Слайд 7</vt:lpstr>
      <vt:lpstr>Вклады в математику и другие виды деятельности</vt:lpstr>
      <vt:lpstr>Рассмотрим «Метод гаусса»</vt:lpstr>
      <vt:lpstr>Слайд 10</vt:lpstr>
      <vt:lpstr>Слайд 11</vt:lpstr>
      <vt:lpstr>Слайд 12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Гаусс, Карл Фридрих</dc:title>
  <dc:creator>Ф</dc:creator>
  <cp:lastModifiedBy>User</cp:lastModifiedBy>
  <cp:revision>28</cp:revision>
  <cp:lastPrinted>2012-02-05T16:21:57Z</cp:lastPrinted>
  <dcterms:created xsi:type="dcterms:W3CDTF">2012-01-31T15:23:17Z</dcterms:created>
  <dcterms:modified xsi:type="dcterms:W3CDTF">2013-04-03T02:36:34Z</dcterms:modified>
</cp:coreProperties>
</file>