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8424936" cy="187220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«Применение </a:t>
            </a:r>
            <a:r>
              <a:rPr lang="ru-RU" sz="4800" b="1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определённого интеграла для вычисления объёмов </a:t>
            </a:r>
            <a:r>
              <a:rPr lang="ru-RU" sz="48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тел.»</a:t>
            </a:r>
            <a:endParaRPr lang="ru-RU" sz="4800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Бахшалиев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Тогрул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, 2Л21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518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680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ru-RU" dirty="0"/>
              <a:t>Помимо нахождения площади плоской фигуры с помощью определенного интеграла важнейшим приложением темы является вычисление объема тела вращения. </a:t>
            </a:r>
            <a:r>
              <a:rPr lang="ru-RU" dirty="0" smtClean="0"/>
              <a:t>И чтобы хорошо понять данный материал, надо конечно же быть подготовленным : </a:t>
            </a:r>
            <a:r>
              <a:rPr lang="ru-RU" dirty="0"/>
              <a:t>необходимо уметь решать неопределенные интегралы средней сложности и применять формулу Ньютона-Лейбница в определенном интеграле. Как и для задачи нахождения площади, нужны уверенные навыки построения чертежей – это чуть ли не самое важное (поскольку интегралы сами по себе чаще будут лёгкими). Освоить грамотную и быструю технику построения графиков можно с помощью методических материалов Графики и свойства Элементарных функций и Геометрические преобразования графиков. </a:t>
            </a:r>
          </a:p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интегральном исчислении очень много интересных приложений, с помощью определенного интеграла можно вычислить площадь фигуры, объем тела вращения, длину дуги, площадь поверхности тела и многое другое. </a:t>
            </a:r>
          </a:p>
        </p:txBody>
      </p:sp>
    </p:spTree>
    <p:extLst>
      <p:ext uri="{BB962C8B-B14F-4D97-AF65-F5344CB8AC3E}">
        <p14:creationId xmlns:p14="http://schemas.microsoft.com/office/powerpoint/2010/main" xmlns="" val="192998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8229600" cy="352839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2900" dirty="0" smtClean="0"/>
              <a:t>Представим некоторую </a:t>
            </a:r>
            <a:r>
              <a:rPr lang="ru-RU" sz="2900" dirty="0"/>
              <a:t>плоскую фигуру на координатной </a:t>
            </a:r>
            <a:r>
              <a:rPr lang="ru-RU" sz="2900" dirty="0" smtClean="0"/>
              <a:t>плоскости. Данную фигуру можно вращать двумя способами</a:t>
            </a:r>
            <a:r>
              <a:rPr lang="en-US" sz="2900" dirty="0" smtClean="0"/>
              <a:t>:</a:t>
            </a:r>
            <a:endParaRPr lang="ru-RU" sz="2900" dirty="0"/>
          </a:p>
          <a:p>
            <a:r>
              <a:rPr lang="ru-RU" sz="2900" i="1" dirty="0"/>
              <a:t>– вокруг оси абсцисс ;</a:t>
            </a:r>
          </a:p>
          <a:p>
            <a:r>
              <a:rPr lang="ru-RU" sz="2900" i="1" dirty="0"/>
              <a:t>– вокруг оси ординат .</a:t>
            </a:r>
          </a:p>
          <a:p>
            <a:endParaRPr lang="ru-RU" sz="2900" dirty="0"/>
          </a:p>
          <a:p>
            <a:r>
              <a:rPr lang="ru-RU" sz="2900" dirty="0" smtClean="0"/>
              <a:t>Особенно </a:t>
            </a:r>
            <a:r>
              <a:rPr lang="ru-RU" sz="2900" dirty="0"/>
              <a:t>интересен второй способ вращения, он вызывает наибольшие затруднения, но на самом деле решение практически такое же, как и в более распространенном вращении вокруг оси абсцисс</a:t>
            </a:r>
          </a:p>
          <a:p>
            <a:r>
              <a:rPr lang="ru-RU" sz="2900" dirty="0"/>
              <a:t>Начнем с наиболее популярной разновидности вращения.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342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916832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Вычисление объема тела, образованного вращением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плоской фигуры вокруг </a:t>
            </a:r>
            <a:r>
              <a:rPr lang="ru-RU" sz="3600" b="1" dirty="0" smtClean="0">
                <a:solidFill>
                  <a:srgbClr val="FF0000"/>
                </a:solidFill>
              </a:rPr>
              <a:t>оси </a:t>
            </a:r>
            <a:r>
              <a:rPr lang="en-US" sz="3600" b="1" i="1" u="sng" dirty="0" smtClean="0"/>
              <a:t>OX</a:t>
            </a:r>
            <a:endParaRPr lang="ru-RU" sz="3600" b="1" i="1" u="sng" dirty="0"/>
          </a:p>
        </p:txBody>
      </p:sp>
    </p:spTree>
    <p:extLst>
      <p:ext uri="{BB962C8B-B14F-4D97-AF65-F5344CB8AC3E}">
        <p14:creationId xmlns:p14="http://schemas.microsoft.com/office/powerpoint/2010/main" xmlns="" val="192745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4811"/>
            <a:ext cx="8229600" cy="20260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i="1" u="sng" dirty="0"/>
              <a:t>Пример 1</a:t>
            </a:r>
          </a:p>
          <a:p>
            <a:r>
              <a:rPr lang="ru-RU" sz="1600" dirty="0" smtClean="0"/>
              <a:t>Вычислить </a:t>
            </a:r>
            <a:r>
              <a:rPr lang="ru-RU" sz="1600" dirty="0"/>
              <a:t>объем тела, полученного вращением фигуры, </a:t>
            </a:r>
            <a:endParaRPr lang="en-US" sz="1600" dirty="0" smtClean="0"/>
          </a:p>
          <a:p>
            <a:r>
              <a:rPr lang="ru-RU" sz="1600" dirty="0" smtClean="0"/>
              <a:t>ограниченной </a:t>
            </a:r>
            <a:r>
              <a:rPr lang="ru-RU" sz="1600" dirty="0"/>
              <a:t>линиями </a:t>
            </a:r>
            <a:r>
              <a:rPr lang="en-US" sz="1600" dirty="0" smtClean="0"/>
              <a:t>                               </a:t>
            </a:r>
            <a:r>
              <a:rPr lang="ru-RU" sz="1600" dirty="0" smtClean="0"/>
              <a:t>, </a:t>
            </a:r>
            <a:r>
              <a:rPr lang="en-US" sz="1600" dirty="0" smtClean="0"/>
              <a:t>y = 0     </a:t>
            </a:r>
            <a:r>
              <a:rPr lang="ru-RU" sz="1600" dirty="0" smtClean="0"/>
              <a:t>вокруг оси</a:t>
            </a:r>
            <a:r>
              <a:rPr lang="en-US" sz="1600" dirty="0" smtClean="0"/>
              <a:t> OX</a:t>
            </a:r>
            <a:r>
              <a:rPr lang="ru-RU" sz="1600" dirty="0" smtClean="0"/>
              <a:t>  .</a:t>
            </a:r>
            <a:endParaRPr lang="en-US" sz="1600" dirty="0" smtClean="0"/>
          </a:p>
          <a:p>
            <a:pPr marL="0" indent="0">
              <a:buNone/>
            </a:pPr>
            <a:r>
              <a:rPr lang="ru-RU" sz="1600" b="1" i="1" u="sng" dirty="0"/>
              <a:t>Решение: </a:t>
            </a:r>
            <a:endParaRPr lang="en-US" sz="1600" b="1" i="1" u="sng" dirty="0" smtClean="0"/>
          </a:p>
          <a:p>
            <a:pPr marL="0" indent="0">
              <a:buNone/>
            </a:pPr>
            <a:r>
              <a:rPr lang="ru-RU" sz="1600" dirty="0" smtClean="0"/>
              <a:t>Как </a:t>
            </a:r>
            <a:r>
              <a:rPr lang="ru-RU" sz="1600" dirty="0"/>
              <a:t>и в задаче на нахождение площади, решение начинается с чертежа плоской фигуры. То есть, на плоскости  необходимо построить фигуру, ограниченную линиями , </a:t>
            </a:r>
            <a:r>
              <a:rPr lang="ru-RU" sz="1600" dirty="0" smtClean="0"/>
              <a:t> </a:t>
            </a:r>
            <a:r>
              <a:rPr lang="ru-RU" sz="1600" dirty="0"/>
              <a:t>при этом не забываем, что уравнение  задаёт ось . </a:t>
            </a:r>
          </a:p>
        </p:txBody>
      </p:sp>
      <p:pic>
        <p:nvPicPr>
          <p:cNvPr id="1026" name="Picture 2" descr="http://mathprofi.ru/h/obyem_tela_vrashenija_clip_image006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836712"/>
            <a:ext cx="1368152" cy="30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бъем тела, образованного вращением плоской фигуры, вокруг оси O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203" y="2262591"/>
            <a:ext cx="3756849" cy="379724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3523215"/>
            <a:ext cx="4260597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i="1" u="sng" dirty="0"/>
              <a:t>Искомая плоская фигура заштрихована синим цветом, именно она и вращается вокруг оси </a:t>
            </a:r>
            <a:r>
              <a:rPr lang="en-US" sz="2000" i="1" u="sng" dirty="0" smtClean="0"/>
              <a:t>OX</a:t>
            </a:r>
            <a:r>
              <a:rPr lang="ru-RU" sz="2000" i="1" u="sng" dirty="0" smtClean="0"/>
              <a:t>. </a:t>
            </a:r>
            <a:r>
              <a:rPr lang="ru-RU" sz="2000" i="1" u="sng" dirty="0"/>
              <a:t>В результате вращения получается такая немного яйцевидная летающая тарелка, которая симметрична относительно оси .</a:t>
            </a:r>
          </a:p>
        </p:txBody>
      </p:sp>
    </p:spTree>
    <p:extLst>
      <p:ext uri="{BB962C8B-B14F-4D97-AF65-F5344CB8AC3E}">
        <p14:creationId xmlns:p14="http://schemas.microsoft.com/office/powerpoint/2010/main" xmlns="" val="156984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2566912"/>
            <a:ext cx="7672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Как вычислить объем тела вращения?</a:t>
            </a:r>
          </a:p>
        </p:txBody>
      </p:sp>
    </p:spTree>
    <p:extLst>
      <p:ext uri="{BB962C8B-B14F-4D97-AF65-F5344CB8AC3E}">
        <p14:creationId xmlns:p14="http://schemas.microsoft.com/office/powerpoint/2010/main" xmlns="" val="2954795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42484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Объем тела вращения можно вычислить по формуле: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ru-RU" sz="1800" dirty="0" smtClean="0"/>
              <a:t>В </a:t>
            </a:r>
            <a:r>
              <a:rPr lang="ru-RU" sz="1800" dirty="0"/>
              <a:t>формуле перед интегралом обязательно присутствует число </a:t>
            </a:r>
            <a:r>
              <a:rPr lang="en-US" sz="1800" dirty="0" smtClean="0"/>
              <a:t>      </a:t>
            </a:r>
            <a:r>
              <a:rPr lang="ru-RU" sz="1800" dirty="0" smtClean="0"/>
              <a:t>. </a:t>
            </a:r>
            <a:r>
              <a:rPr lang="ru-RU" sz="1800" dirty="0"/>
              <a:t>Так повелось – всё, что в жизни крутится, связано с этой константой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Функция </a:t>
            </a:r>
            <a:r>
              <a:rPr lang="en-US" sz="1800" dirty="0" smtClean="0"/>
              <a:t>               </a:t>
            </a:r>
            <a:r>
              <a:rPr lang="ru-RU" sz="1800" dirty="0" smtClean="0"/>
              <a:t>… </a:t>
            </a:r>
            <a:r>
              <a:rPr lang="ru-RU" sz="1800" dirty="0"/>
              <a:t>что это за функция? Давайте посмотрим на чертеж. Плоская фигура ограничена графиком параболы  </a:t>
            </a:r>
            <a:r>
              <a:rPr lang="en-US" sz="1800" dirty="0" smtClean="0"/>
              <a:t>                                 </a:t>
            </a:r>
            <a:r>
              <a:rPr lang="ru-RU" sz="1800" dirty="0" smtClean="0"/>
              <a:t>сверху</a:t>
            </a:r>
            <a:r>
              <a:rPr lang="ru-RU" sz="1800" dirty="0"/>
              <a:t>. Это и есть та </a:t>
            </a:r>
            <a:r>
              <a:rPr lang="ru-RU" sz="1800" dirty="0" smtClean="0"/>
              <a:t>функция</a:t>
            </a:r>
            <a:r>
              <a:rPr lang="ru-RU" sz="1800" dirty="0"/>
              <a:t>, которая подразумевается в формуле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ru-RU" sz="1800" i="1" dirty="0"/>
              <a:t>В практических заданиях плоская фигура иногда может располагаться и ниже </a:t>
            </a:r>
            <a:r>
              <a:rPr lang="ru-RU" sz="1800" i="1" dirty="0" smtClean="0"/>
              <a:t>оси</a:t>
            </a:r>
            <a:r>
              <a:rPr lang="en-US" sz="1800" i="1" dirty="0" smtClean="0"/>
              <a:t> OX</a:t>
            </a:r>
            <a:r>
              <a:rPr lang="ru-RU" sz="1800" i="1" dirty="0" smtClean="0"/>
              <a:t> </a:t>
            </a:r>
            <a:r>
              <a:rPr lang="ru-RU" sz="1800" i="1" dirty="0"/>
              <a:t>. Это ничего не меняет – функция в формуле возводится в квадрат: </a:t>
            </a:r>
            <a:r>
              <a:rPr lang="en-US" sz="1800" i="1" dirty="0" smtClean="0"/>
              <a:t>         </a:t>
            </a:r>
            <a:r>
              <a:rPr lang="ru-RU" sz="1800" i="1" dirty="0" smtClean="0"/>
              <a:t>, </a:t>
            </a:r>
            <a:r>
              <a:rPr lang="ru-RU" sz="1800" i="1" dirty="0"/>
              <a:t>таким образом объем тела вращения всегда неотрицателен, что весьма логично</a:t>
            </a:r>
            <a:r>
              <a:rPr lang="ru-RU" sz="1800" i="1" dirty="0" smtClean="0"/>
              <a:t>.</a:t>
            </a:r>
            <a:r>
              <a:rPr lang="en-US" sz="1800" i="1" dirty="0" smtClean="0"/>
              <a:t> </a:t>
            </a:r>
            <a:endParaRPr lang="ru-RU" sz="1800" i="1" dirty="0"/>
          </a:p>
        </p:txBody>
      </p:sp>
      <p:pic>
        <p:nvPicPr>
          <p:cNvPr id="2050" name="Picture 2" descr="http://mathprofi.ru/h/obyem_tela_vrashenija_clip_image015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637" y="692696"/>
            <a:ext cx="192727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athprofi.ru/h/obyem_tela_vrashenija_clip_image01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00808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mathprofi.ru/h/obyem_tela_vrashenija_clip_image02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4112" y="2601595"/>
            <a:ext cx="1628400" cy="40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athprofi.ru/h/obyem_tela_vrashenija_clip_image019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89100"/>
            <a:ext cx="645925" cy="37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mathprofi.ru/h/obyem_tela_vrashenija_clip_image023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8618" y="3742918"/>
            <a:ext cx="499481" cy="40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020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672451"/>
            <a:ext cx="8229600" cy="740325"/>
          </a:xfrm>
        </p:spPr>
        <p:txBody>
          <a:bodyPr>
            <a:normAutofit/>
          </a:bodyPr>
          <a:lstStyle/>
          <a:p>
            <a:r>
              <a:rPr lang="ru-RU" sz="2000" b="1" i="1" u="sng" dirty="0"/>
              <a:t>Вычислим объем тела вращения, используя данную формулу:</a:t>
            </a:r>
          </a:p>
        </p:txBody>
      </p:sp>
      <p:pic>
        <p:nvPicPr>
          <p:cNvPr id="3074" name="Picture 2" descr="http://mathprofi.ru/h/obyem_tela_vrashenija_clip_image025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458" y="1700808"/>
            <a:ext cx="6621884" cy="17281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3076" name="Picture 4" descr="http://mathprofi.ru/h/obyem_tela_vrashenija_clip_image02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1587"/>
            <a:ext cx="3148190" cy="8221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611560" y="3861048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/>
              <a:t> </a:t>
            </a:r>
            <a:r>
              <a:rPr lang="ru-RU" sz="2800" b="1" i="1" dirty="0" smtClean="0"/>
              <a:t>Ответ</a:t>
            </a:r>
            <a:r>
              <a:rPr lang="en-US" sz="2800" b="1" i="1" dirty="0"/>
              <a:t>:</a:t>
            </a:r>
            <a:endParaRPr lang="ru-RU" sz="28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898" y="5013176"/>
            <a:ext cx="8047004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i="1" dirty="0"/>
              <a:t>В ответе нужно обязательно указать размерность – кубические единицы . То есть, в нашем теле вращения примерно 3,35 «кубиков». Почему именно кубические единицы? Потому что наиболее универсальная формулировка. Могут быть кубические сантиметры, могут быть кубические метры, могут быть кубические километры и </a:t>
            </a:r>
            <a:r>
              <a:rPr lang="ru-RU" i="1" dirty="0" err="1"/>
              <a:t>т.д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447610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2734" y="2564904"/>
            <a:ext cx="787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782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473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«Применение определённого интеграла для вычисления объёмов тел.»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«Применение определённого интеграла для вычисления объёмов тел.»</dc:title>
  <dc:creator>Artem</dc:creator>
  <cp:lastModifiedBy>User</cp:lastModifiedBy>
  <cp:revision>5</cp:revision>
  <dcterms:created xsi:type="dcterms:W3CDTF">2013-04-02T01:17:54Z</dcterms:created>
  <dcterms:modified xsi:type="dcterms:W3CDTF">2013-04-03T03:48:06Z</dcterms:modified>
</cp:coreProperties>
</file>