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C46BAE1-90DC-4897-BB12-A4A807EFA437}" type="datetimeFigureOut">
              <a:rPr lang="ru-RU" smtClean="0"/>
              <a:t>10.06.2011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1D949F-BE54-453B-A343-85D23B795E58}" type="slidenum">
              <a:rPr lang="ru-RU" smtClean="0"/>
              <a:t>‹#›</a:t>
            </a:fld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Прямоугольник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56" name="Прямоугольник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Прямоугольник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Прямоугольник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Прямоугольник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C46BAE1-90DC-4897-BB12-A4A807EFA437}" type="datetimeFigureOut">
              <a:rPr lang="ru-RU" smtClean="0"/>
              <a:t>10.06.2011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1D949F-BE54-453B-A343-85D23B795E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лилиния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Полилиния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Полилиния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Полилиния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Полилиния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Полилиния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Полилиния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Полилиния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Полилиния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Полилиния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Полилиния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Полилиния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Полилиния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Полилиния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C46BAE1-90DC-4897-BB12-A4A807EFA437}" type="datetimeFigureOut">
              <a:rPr lang="ru-RU" smtClean="0"/>
              <a:t>10.06.2011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1D949F-BE54-453B-A343-85D23B795E58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C46BAE1-90DC-4897-BB12-A4A807EFA437}" type="datetimeFigureOut">
              <a:rPr lang="ru-RU" smtClean="0"/>
              <a:t>10.06.2011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1D949F-BE54-453B-A343-85D23B795E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C46BAE1-90DC-4897-BB12-A4A807EFA437}" type="datetimeFigureOut">
              <a:rPr lang="ru-RU" smtClean="0"/>
              <a:t>10.06.2011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1D949F-BE54-453B-A343-85D23B795E58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Прямоугольник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Прямоугольник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Прямоугольник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C46BAE1-90DC-4897-BB12-A4A807EFA437}" type="datetimeFigureOut">
              <a:rPr lang="ru-RU" smtClean="0"/>
              <a:t>10.06.2011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1D949F-BE54-453B-A343-85D23B795E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C46BAE1-90DC-4897-BB12-A4A807EFA437}" type="datetimeFigureOut">
              <a:rPr lang="ru-RU" smtClean="0"/>
              <a:t>10.06.2011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1D949F-BE54-453B-A343-85D23B795E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C46BAE1-90DC-4897-BB12-A4A807EFA437}" type="datetimeFigureOut">
              <a:rPr lang="ru-RU" smtClean="0"/>
              <a:t>10.06.2011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1D949F-BE54-453B-A343-85D23B795E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Группа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grpSp>
        <p:nvGrpSpPr>
          <p:cNvPr id="14" name="Группа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Прямая соединительная линия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Группа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Прямая соединительная линия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EC46BAE1-90DC-4897-BB12-A4A807EFA437}" type="datetimeFigureOut">
              <a:rPr lang="ru-RU" smtClean="0"/>
              <a:t>10.06.2011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611D949F-BE54-453B-A343-85D23B795E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C46BAE1-90DC-4897-BB12-A4A807EFA437}" type="datetimeFigureOut">
              <a:rPr lang="ru-RU" smtClean="0"/>
              <a:t>10.06.2011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1D949F-BE54-453B-A343-85D23B795E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C46BAE1-90DC-4897-BB12-A4A807EFA437}" type="datetimeFigureOut">
              <a:rPr lang="ru-RU" smtClean="0"/>
              <a:t>10.06.2011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1D949F-BE54-453B-A343-85D23B795E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Прямоугольник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EC46BAE1-90DC-4897-BB12-A4A807EFA437}" type="datetimeFigureOut">
              <a:rPr lang="ru-RU" smtClean="0"/>
              <a:t>10.06.2011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611D949F-BE54-453B-A343-85D23B795E58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15616" y="5445224"/>
            <a:ext cx="7772400" cy="864096"/>
          </a:xfrm>
        </p:spPr>
        <p:txBody>
          <a:bodyPr/>
          <a:lstStyle/>
          <a:p>
            <a:pPr algn="r"/>
            <a:r>
              <a:rPr lang="ru-RU" sz="2800" dirty="0" smtClean="0"/>
              <a:t>Выполнила: Малова К.А</a:t>
            </a:r>
            <a:br>
              <a:rPr lang="ru-RU" sz="2800" dirty="0" smtClean="0"/>
            </a:br>
            <a:r>
              <a:rPr lang="ru-RU" sz="2800" dirty="0" smtClean="0"/>
              <a:t>2УОО</a:t>
            </a: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27584" y="1772816"/>
            <a:ext cx="7772400" cy="1508760"/>
          </a:xfrm>
        </p:spPr>
        <p:txBody>
          <a:bodyPr>
            <a:noAutofit/>
          </a:bodyPr>
          <a:lstStyle/>
          <a:p>
            <a:pPr algn="ctr"/>
            <a:r>
              <a:rPr lang="ru-RU" sz="6000" b="1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ЭЛЕМЕНТЫ ВЕКТОРНОГО ПОЛЯ</a:t>
            </a:r>
            <a:endParaRPr lang="ru-RU" sz="6000" b="1" dirty="0">
              <a:effectLst>
                <a:glow rad="101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323528" y="1700808"/>
            <a:ext cx="3528392" cy="432048"/>
          </a:xfrm>
        </p:spPr>
        <p:txBody>
          <a:bodyPr>
            <a:noAutofit/>
          </a:bodyPr>
          <a:lstStyle/>
          <a:p>
            <a:r>
              <a:rPr lang="ru-RU" sz="3600" dirty="0" smtClean="0"/>
              <a:t>ПРИМЕРЫ</a:t>
            </a:r>
            <a:r>
              <a:rPr lang="ru-RU" sz="2800" dirty="0" smtClean="0"/>
              <a:t>:</a:t>
            </a:r>
            <a:endParaRPr lang="ru-RU" sz="2800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ru-RU" sz="4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Скалярные и векторные поля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2987824" y="1844824"/>
            <a:ext cx="5976664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800" b="1" dirty="0" smtClean="0"/>
              <a:t>скалярное </a:t>
            </a:r>
            <a:r>
              <a:rPr lang="ru-RU" sz="2800" b="1" dirty="0"/>
              <a:t>поле температур в </a:t>
            </a:r>
            <a:r>
              <a:rPr lang="ru-RU" sz="2800" b="1" dirty="0" smtClean="0"/>
              <a:t>пространстве</a:t>
            </a:r>
            <a:r>
              <a:rPr lang="ru-RU" sz="2800" b="1" dirty="0"/>
              <a:t>, занятом нагретым телом (в каждой точке этого пространства температура имеет определенное значение</a:t>
            </a:r>
            <a:r>
              <a:rPr lang="ru-RU" sz="2800" b="1" dirty="0" smtClean="0"/>
              <a:t>)</a:t>
            </a:r>
          </a:p>
          <a:p>
            <a:endParaRPr lang="ru-RU" sz="2800" b="1" dirty="0" smtClean="0"/>
          </a:p>
          <a:p>
            <a:pPr>
              <a:buFont typeface="Arial" pitchFamily="34" charset="0"/>
              <a:buChar char="•"/>
            </a:pPr>
            <a:r>
              <a:rPr lang="ru-RU" sz="2800" b="1" dirty="0"/>
              <a:t>с</a:t>
            </a:r>
            <a:r>
              <a:rPr lang="ru-RU" sz="2800" b="1" dirty="0" smtClean="0"/>
              <a:t>калярное поле </a:t>
            </a:r>
            <a:r>
              <a:rPr lang="ru-RU" sz="2800" b="1" dirty="0"/>
              <a:t>электрического потенциала в пространстве вокруг электрического заряда </a:t>
            </a:r>
            <a:r>
              <a:rPr lang="ru-RU" sz="2800" b="1" dirty="0" smtClean="0"/>
              <a:t>и </a:t>
            </a:r>
            <a:r>
              <a:rPr lang="ru-RU" sz="2800" b="1" dirty="0" err="1" smtClean="0"/>
              <a:t>т.д</a:t>
            </a:r>
            <a:endParaRPr lang="ru-RU" sz="2800" b="1" dirty="0" smtClean="0"/>
          </a:p>
          <a:p>
            <a:pPr>
              <a:buFont typeface="Arial" pitchFamily="34" charset="0"/>
              <a:buChar char="•"/>
            </a:pPr>
            <a:endParaRPr lang="ru-RU" sz="2800" b="1" dirty="0" smtClean="0"/>
          </a:p>
          <a:p>
            <a:pPr>
              <a:buFont typeface="Arial" pitchFamily="34" charset="0"/>
              <a:buChar char="•"/>
            </a:pPr>
            <a:endParaRPr lang="ru-RU" sz="28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79512" y="260648"/>
            <a:ext cx="9144000" cy="914400"/>
          </a:xfrm>
        </p:spPr>
        <p:txBody>
          <a:bodyPr/>
          <a:lstStyle/>
          <a:p>
            <a:pPr algn="ctr"/>
            <a:r>
              <a:rPr lang="ru-RU" sz="5400" b="1" dirty="0" smtClean="0"/>
              <a:t>Формула Гаусса-Остроградского</a:t>
            </a:r>
            <a:endParaRPr lang="ru-RU" sz="5400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971600" y="2636912"/>
            <a:ext cx="7772400" cy="3951312"/>
          </a:xfrm>
        </p:spPr>
        <p:txBody>
          <a:bodyPr/>
          <a:lstStyle/>
          <a:p>
            <a:pPr>
              <a:buNone/>
            </a:pPr>
            <a:r>
              <a:rPr lang="ru-RU" sz="3200" b="1" dirty="0" smtClean="0"/>
              <a:t>    Формула </a:t>
            </a:r>
            <a:r>
              <a:rPr lang="ru-RU" sz="3200" b="1" dirty="0" smtClean="0"/>
              <a:t>Гаусса-Остроградского</a:t>
            </a:r>
            <a:r>
              <a:rPr lang="ru-RU" dirty="0" smtClean="0"/>
              <a:t>— </a:t>
            </a:r>
            <a:r>
              <a:rPr lang="ru-RU" dirty="0" smtClean="0"/>
              <a:t>формула, которая выражает поток векторного поля через замкнутую поверхность интегралом от дивергенции этого поля по </a:t>
            </a:r>
            <a:r>
              <a:rPr lang="ru-RU" dirty="0" smtClean="0"/>
              <a:t>объёму, </a:t>
            </a:r>
            <a:r>
              <a:rPr lang="ru-RU" dirty="0" smtClean="0"/>
              <a:t>ограниченному этой </a:t>
            </a:r>
            <a:r>
              <a:rPr lang="ru-RU" dirty="0" smtClean="0"/>
              <a:t>поверхностью.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Теорема Стокса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b="1" dirty="0" smtClean="0"/>
              <a:t>    Теорема </a:t>
            </a:r>
            <a:r>
              <a:rPr lang="ru-RU" b="1" dirty="0" smtClean="0"/>
              <a:t>Стокса</a:t>
            </a:r>
            <a:r>
              <a:rPr lang="ru-RU" dirty="0" smtClean="0"/>
              <a:t> — одна из основных теорем дифференциальной геометрии и математического </a:t>
            </a:r>
            <a:r>
              <a:rPr lang="ru-RU" dirty="0" smtClean="0"/>
              <a:t>анализа об </a:t>
            </a:r>
            <a:r>
              <a:rPr lang="ru-RU" dirty="0" smtClean="0"/>
              <a:t>интегрировании </a:t>
            </a:r>
            <a:r>
              <a:rPr lang="ru-RU" dirty="0" smtClean="0"/>
              <a:t>дифференциальных форм</a:t>
            </a:r>
            <a:r>
              <a:rPr lang="ru-RU" dirty="0" smtClean="0"/>
              <a:t>, которая обобщает несколько теорем анализа. Названа в честь </a:t>
            </a:r>
            <a:r>
              <a:rPr lang="ru-RU" dirty="0" smtClean="0"/>
              <a:t>Джорджа </a:t>
            </a:r>
            <a:r>
              <a:rPr lang="ru-RU" dirty="0" err="1" smtClean="0"/>
              <a:t>Габриэля</a:t>
            </a:r>
            <a:r>
              <a:rPr lang="ru-RU" dirty="0" smtClean="0"/>
              <a:t> Стокса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ctr"/>
            <a:r>
              <a:rPr lang="ru-RU" b="1" dirty="0" smtClean="0"/>
              <a:t>Ротор векторного поля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b="1" dirty="0" smtClean="0"/>
              <a:t>    Ротор</a:t>
            </a:r>
            <a:r>
              <a:rPr lang="ru-RU" dirty="0" smtClean="0"/>
              <a:t>, </a:t>
            </a:r>
            <a:r>
              <a:rPr lang="ru-RU" dirty="0" smtClean="0"/>
              <a:t>или </a:t>
            </a:r>
            <a:r>
              <a:rPr lang="ru-RU" b="1" dirty="0" smtClean="0"/>
              <a:t>вихрь</a:t>
            </a:r>
            <a:r>
              <a:rPr lang="ru-RU" dirty="0" smtClean="0"/>
              <a:t> — векторный дифференциальный оператор над векторным полем. Показывает, насколько и в каком направлении закручено поле в каждой точке. Ротор поля </a:t>
            </a:r>
            <a:r>
              <a:rPr lang="ru-RU" b="1" dirty="0" smtClean="0"/>
              <a:t>F</a:t>
            </a:r>
            <a:r>
              <a:rPr lang="ru-RU" dirty="0" smtClean="0"/>
              <a:t> обозначается символом </a:t>
            </a:r>
            <a:r>
              <a:rPr lang="ru-RU" b="1" dirty="0" err="1" smtClean="0"/>
              <a:t>rot</a:t>
            </a:r>
            <a:r>
              <a:rPr lang="ru-RU" b="1" dirty="0" smtClean="0"/>
              <a:t> F</a:t>
            </a:r>
            <a:r>
              <a:rPr lang="ru-RU" dirty="0" smtClean="0"/>
              <a:t> (в русскоязычной литературе) или </a:t>
            </a:r>
            <a:r>
              <a:rPr lang="ru-RU" b="1" dirty="0" err="1" smtClean="0"/>
              <a:t>curl</a:t>
            </a:r>
            <a:r>
              <a:rPr lang="ru-RU" b="1" dirty="0" smtClean="0"/>
              <a:t> F</a:t>
            </a:r>
            <a:r>
              <a:rPr lang="ru-RU" dirty="0" smtClean="0"/>
              <a:t> (в англоязычной литературе), а также где  — векторный дифференциальный оператор набла.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800" b="1" dirty="0" smtClean="0"/>
              <a:t>Потенциальное поле 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  </a:t>
            </a:r>
          </a:p>
          <a:p>
            <a:pPr>
              <a:buNone/>
            </a:pPr>
            <a:r>
              <a:rPr lang="ru-RU" dirty="0" smtClean="0"/>
              <a:t> </a:t>
            </a:r>
            <a:r>
              <a:rPr lang="ru-RU" dirty="0" smtClean="0"/>
              <a:t>   Векторное </a:t>
            </a:r>
            <a:r>
              <a:rPr lang="ru-RU" dirty="0" smtClean="0"/>
              <a:t>поле называют потенциальным в области (</a:t>
            </a:r>
            <a:r>
              <a:rPr lang="en-US" i="1" dirty="0" smtClean="0"/>
              <a:t>G</a:t>
            </a:r>
            <a:r>
              <a:rPr lang="ru-RU" dirty="0" smtClean="0"/>
              <a:t>), если существует такая скалярная функция (скалярное поле) , заданная в (</a:t>
            </a:r>
            <a:r>
              <a:rPr lang="en-US" i="1" dirty="0" smtClean="0"/>
              <a:t>G</a:t>
            </a:r>
            <a:r>
              <a:rPr lang="ru-RU" dirty="0" smtClean="0"/>
              <a:t>), что для всех точек этой области: . Функцию  называют потенциалом поля 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5400" b="1" dirty="0" err="1" smtClean="0"/>
              <a:t>Соленоидальное</a:t>
            </a:r>
            <a:r>
              <a:rPr lang="ru-RU" sz="5400" b="1" dirty="0" smtClean="0"/>
              <a:t> поле</a:t>
            </a:r>
            <a:endParaRPr lang="ru-RU" sz="5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 </a:t>
            </a:r>
            <a:r>
              <a:rPr lang="ru-RU" dirty="0" smtClean="0"/>
              <a:t>   Векторное </a:t>
            </a:r>
            <a:r>
              <a:rPr lang="ru-RU" dirty="0" smtClean="0"/>
              <a:t>поле </a:t>
            </a:r>
            <a:r>
              <a:rPr lang="ru-RU" i="1" dirty="0" smtClean="0"/>
              <a:t>(М)</a:t>
            </a:r>
            <a:r>
              <a:rPr lang="ru-RU" dirty="0" smtClean="0"/>
              <a:t> называют </a:t>
            </a:r>
            <a:r>
              <a:rPr lang="ru-RU" dirty="0" err="1" smtClean="0"/>
              <a:t>соленоидальным</a:t>
            </a:r>
            <a:r>
              <a:rPr lang="ru-RU" dirty="0" smtClean="0"/>
              <a:t> в области (</a:t>
            </a:r>
            <a:r>
              <a:rPr lang="en-US" i="1" dirty="0" smtClean="0"/>
              <a:t>G</a:t>
            </a:r>
            <a:r>
              <a:rPr lang="ru-RU" dirty="0" smtClean="0"/>
              <a:t>), если во всех точках этой области .</a:t>
            </a:r>
          </a:p>
          <a:p>
            <a:pPr>
              <a:buNone/>
            </a:pPr>
            <a:r>
              <a:rPr lang="ru-RU" dirty="0" smtClean="0"/>
              <a:t>    С  </a:t>
            </a:r>
            <a:r>
              <a:rPr lang="ru-RU" dirty="0" smtClean="0"/>
              <a:t>понятием </a:t>
            </a:r>
            <a:r>
              <a:rPr lang="ru-RU" dirty="0" err="1" smtClean="0"/>
              <a:t>соленоидального</a:t>
            </a:r>
            <a:r>
              <a:rPr lang="ru-RU" dirty="0" smtClean="0"/>
              <a:t> поля тесно связано понятие векторного потенциала.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Векторный потенциал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  В </a:t>
            </a:r>
            <a:r>
              <a:rPr lang="ru-RU" dirty="0" smtClean="0"/>
              <a:t>векторном анализе </a:t>
            </a:r>
            <a:r>
              <a:rPr lang="ru-RU" b="1" dirty="0" smtClean="0"/>
              <a:t>векторный потенциал</a:t>
            </a:r>
            <a:r>
              <a:rPr lang="ru-RU" dirty="0" smtClean="0"/>
              <a:t> — это векторное поле, ротор которого равен заданному векторному полю. Он аналогичен </a:t>
            </a:r>
            <a:r>
              <a:rPr lang="ru-RU" i="1" dirty="0" smtClean="0"/>
              <a:t>скалярному потенциалу</a:t>
            </a:r>
            <a:r>
              <a:rPr lang="ru-RU" dirty="0" smtClean="0"/>
              <a:t>, который определяется как скалярное поле, градиент которого равен заданному векторному полю.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етро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Метро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43</TotalTime>
  <Words>171</Words>
  <Application>Microsoft Office PowerPoint</Application>
  <PresentationFormat>Экран (4:3)</PresentationFormat>
  <Paragraphs>23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Метро</vt:lpstr>
      <vt:lpstr>Выполнила: Малова К.А 2УОО</vt:lpstr>
      <vt:lpstr>Скалярные и векторные поля </vt:lpstr>
      <vt:lpstr>Формула Гаусса-Остроградского</vt:lpstr>
      <vt:lpstr>Теорема Стокса</vt:lpstr>
      <vt:lpstr>Ротор векторного поля </vt:lpstr>
      <vt:lpstr>Потенциальное поле   </vt:lpstr>
      <vt:lpstr>Соленоидальное поле</vt:lpstr>
      <vt:lpstr>Векторный потенциал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Выполнила: Малова К.А 2УОО</dc:title>
  <dc:creator>Пользователь</dc:creator>
  <cp:lastModifiedBy>Пользователь</cp:lastModifiedBy>
  <cp:revision>5</cp:revision>
  <dcterms:created xsi:type="dcterms:W3CDTF">2011-06-09T23:00:36Z</dcterms:created>
  <dcterms:modified xsi:type="dcterms:W3CDTF">2011-06-09T23:43:41Z</dcterms:modified>
</cp:coreProperties>
</file>