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FC7AD61F-423B-46BD-A3A4-C4D1295695A7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52D3A6-C66F-49B2-8D4F-8FE67E6FE90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D61F-423B-46BD-A3A4-C4D1295695A7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52D3A6-C66F-49B2-8D4F-8FE67E6FE90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D61F-423B-46BD-A3A4-C4D1295695A7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2652D3A6-C66F-49B2-8D4F-8FE67E6FE90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C7AD61F-423B-46BD-A3A4-C4D1295695A7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652D3A6-C66F-49B2-8D4F-8FE67E6FE90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C7AD61F-423B-46BD-A3A4-C4D1295695A7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652D3A6-C66F-49B2-8D4F-8FE67E6FE90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D61F-423B-46BD-A3A4-C4D1295695A7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52D3A6-C66F-49B2-8D4F-8FE67E6FE9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D61F-423B-46BD-A3A4-C4D1295695A7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52D3A6-C66F-49B2-8D4F-8FE67E6FE9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D61F-423B-46BD-A3A4-C4D1295695A7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52D3A6-C66F-49B2-8D4F-8FE67E6FE90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FC7AD61F-423B-46BD-A3A4-C4D1295695A7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2652D3A6-C66F-49B2-8D4F-8FE67E6FE90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D61F-423B-46BD-A3A4-C4D1295695A7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2D3A6-C66F-49B2-8D4F-8FE67E6FE9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FC7AD61F-423B-46BD-A3A4-C4D1295695A7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2652D3A6-C66F-49B2-8D4F-8FE67E6FE90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C7AD61F-423B-46BD-A3A4-C4D1295695A7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652D3A6-C66F-49B2-8D4F-8FE67E6FE90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3108" y="3857628"/>
            <a:ext cx="6696092" cy="2009772"/>
          </a:xfrm>
        </p:spPr>
        <p:txBody>
          <a:bodyPr>
            <a:noAutofit/>
          </a:bodyPr>
          <a:lstStyle/>
          <a:p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 вероятностей </a:t>
            </a:r>
            <a:r>
              <a:rPr lang="ru-RU" sz="5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муавра-лапласа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Абрахам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 Муавр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316542" cy="290037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Английский математик французского происхождения</a:t>
            </a:r>
            <a:endParaRPr lang="ru-RU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Picture 2" descr="C:\Users\User\Desktop\коалы\200px-Abraham_de_moiv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1444" y="1714488"/>
            <a:ext cx="3585908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Пьер -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Симон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Лаплас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6248" y="1600200"/>
            <a:ext cx="4479800" cy="118585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4000" dirty="0" smtClean="0"/>
              <a:t>   </a:t>
            </a:r>
            <a:r>
              <a:rPr lang="ru-RU" sz="4400" dirty="0" smtClean="0"/>
              <a:t>выдающийся </a:t>
            </a:r>
            <a:r>
              <a:rPr lang="ru-RU" sz="4400" dirty="0" smtClean="0"/>
              <a:t>французский математик, </a:t>
            </a:r>
            <a:r>
              <a:rPr lang="ru-RU" sz="4400" dirty="0" smtClean="0"/>
              <a:t>физик, астроном</a:t>
            </a:r>
            <a:endParaRPr lang="ru-RU" sz="4400" dirty="0"/>
          </a:p>
        </p:txBody>
      </p:sp>
      <p:pic>
        <p:nvPicPr>
          <p:cNvPr id="2050" name="Picture 2" descr="C:\Users\User\Desktop\коалы\225px-Pierre-Simon_Lapla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643050"/>
            <a:ext cx="3429024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Локальная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теорема Муавра — Лапласа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400" dirty="0" smtClean="0"/>
              <a:t>Рассмотрим </a:t>
            </a:r>
            <a:r>
              <a:rPr lang="ru-RU" sz="2400" dirty="0" smtClean="0"/>
              <a:t>последовательность из </a:t>
            </a:r>
            <a:r>
              <a:rPr lang="ru-RU" sz="2400" dirty="0" err="1" smtClean="0"/>
              <a:t>n</a:t>
            </a:r>
            <a:r>
              <a:rPr lang="ru-RU" sz="2400" dirty="0" smtClean="0"/>
              <a:t> независимых опытов, в каждом из которых событие A может произойти с вероятностью </a:t>
            </a:r>
            <a:r>
              <a:rPr lang="ru-RU" sz="2400" dirty="0" err="1" smtClean="0"/>
              <a:t>p</a:t>
            </a:r>
            <a:r>
              <a:rPr lang="ru-RU" sz="2400" dirty="0" smtClean="0"/>
              <a:t>, либо не произойти — с вероятностью </a:t>
            </a:r>
            <a:r>
              <a:rPr lang="ru-RU" sz="2400" dirty="0" err="1" smtClean="0"/>
              <a:t>q</a:t>
            </a:r>
            <a:r>
              <a:rPr lang="ru-RU" sz="2400" dirty="0" smtClean="0"/>
              <a:t> = 1 − </a:t>
            </a:r>
            <a:r>
              <a:rPr lang="ru-RU" sz="2400" dirty="0" err="1" smtClean="0"/>
              <a:t>p</a:t>
            </a:r>
            <a:r>
              <a:rPr lang="ru-RU" sz="2400" dirty="0" smtClean="0"/>
              <a:t>. Обозначим через </a:t>
            </a:r>
            <a:r>
              <a:rPr lang="ru-RU" sz="2400" dirty="0" err="1" smtClean="0"/>
              <a:t>P</a:t>
            </a:r>
            <a:r>
              <a:rPr lang="ru-RU" sz="2400" baseline="-25000" dirty="0" err="1" smtClean="0"/>
              <a:t>n</a:t>
            </a:r>
            <a:r>
              <a:rPr lang="ru-RU" sz="2400" dirty="0" smtClean="0"/>
              <a:t>(</a:t>
            </a:r>
            <a:r>
              <a:rPr lang="ru-RU" sz="2400" dirty="0" err="1" smtClean="0"/>
              <a:t>k</a:t>
            </a:r>
            <a:r>
              <a:rPr lang="ru-RU" sz="2400" dirty="0" smtClean="0"/>
              <a:t>) вероятность того, что событие A произойдет ровно </a:t>
            </a:r>
            <a:r>
              <a:rPr lang="ru-RU" sz="2400" dirty="0" err="1" smtClean="0"/>
              <a:t>k</a:t>
            </a:r>
            <a:r>
              <a:rPr lang="ru-RU" sz="2400" dirty="0" smtClean="0"/>
              <a:t> раз из </a:t>
            </a:r>
            <a:r>
              <a:rPr lang="ru-RU" sz="2400" dirty="0" err="1" smtClean="0"/>
              <a:t>n</a:t>
            </a:r>
            <a:r>
              <a:rPr lang="ru-RU" sz="2400" dirty="0" smtClean="0"/>
              <a:t> возможных.</a:t>
            </a:r>
          </a:p>
          <a:p>
            <a:pPr>
              <a:buNone/>
            </a:pPr>
            <a:r>
              <a:rPr lang="ru-RU" sz="2400" dirty="0" smtClean="0"/>
              <a:t>    В </a:t>
            </a:r>
            <a:r>
              <a:rPr lang="ru-RU" sz="2400" dirty="0" smtClean="0"/>
              <a:t>таком случае величину </a:t>
            </a:r>
            <a:r>
              <a:rPr lang="ru-RU" sz="2400" dirty="0" err="1" smtClean="0"/>
              <a:t>P</a:t>
            </a:r>
            <a:r>
              <a:rPr lang="ru-RU" sz="2400" baseline="-25000" dirty="0" err="1" smtClean="0"/>
              <a:t>n</a:t>
            </a:r>
            <a:r>
              <a:rPr lang="ru-RU" sz="2400" dirty="0" smtClean="0"/>
              <a:t>(</a:t>
            </a:r>
            <a:r>
              <a:rPr lang="ru-RU" sz="2400" dirty="0" err="1" smtClean="0"/>
              <a:t>k</a:t>
            </a:r>
            <a:r>
              <a:rPr lang="ru-RU" sz="2400" dirty="0" smtClean="0"/>
              <a:t>) можно найти по теореме Бернулли: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Формула: схема Бернулл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4714884"/>
            <a:ext cx="557216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Локальная теорема Муавра — Лапласа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Если </a:t>
            </a:r>
            <a:r>
              <a:rPr lang="ru-RU" dirty="0" smtClean="0"/>
              <a:t>в схеме Бернулли число </a:t>
            </a:r>
            <a:r>
              <a:rPr lang="ru-RU" dirty="0" err="1" smtClean="0"/>
              <a:t>n</a:t>
            </a:r>
            <a:r>
              <a:rPr lang="ru-RU" dirty="0" smtClean="0"/>
              <a:t> велико, а число </a:t>
            </a:r>
            <a:r>
              <a:rPr lang="ru-RU" dirty="0" err="1" smtClean="0"/>
              <a:t>p</a:t>
            </a:r>
            <a:r>
              <a:rPr lang="ru-RU" dirty="0" smtClean="0"/>
              <a:t> отлично от 0 и 1, тогда: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Локальная теорема Муавра-Лапласа и функция Гаусс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181350"/>
            <a:ext cx="8001056" cy="1819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коалы\spasib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4" y="0"/>
            <a:ext cx="9141386" cy="685837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214290"/>
            <a:ext cx="86439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6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пасибо за внимание!</a:t>
            </a:r>
            <a:endParaRPr lang="ru-RU" sz="6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32</TotalTime>
  <Words>42</Words>
  <Application>Microsoft Office PowerPoint</Application>
  <PresentationFormat>Экран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Обычная</vt:lpstr>
      <vt:lpstr>Теория вероятностей муавра-лапласа</vt:lpstr>
      <vt:lpstr>Абрахам де Муавр </vt:lpstr>
      <vt:lpstr>Пьер - Симон Лаплас</vt:lpstr>
      <vt:lpstr> Локальная теорема Муавра — Лапласа </vt:lpstr>
      <vt:lpstr>Локальная теорема Муавра — Лапласа</vt:lpstr>
      <vt:lpstr>Слайд 6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Теория вероятностей муавра-лапласа</dc:title>
  <dc:creator>Doja</dc:creator>
  <cp:lastModifiedBy>Doja</cp:lastModifiedBy>
  <cp:revision>1</cp:revision>
  <dcterms:created xsi:type="dcterms:W3CDTF">2011-11-23T12:25:18Z</dcterms:created>
  <dcterms:modified xsi:type="dcterms:W3CDTF">2011-11-23T12:57:29Z</dcterms:modified>
</cp:coreProperties>
</file>