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96"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83" d="100"/>
          <a:sy n="83" d="100"/>
        </p:scale>
        <p:origin x="-450" y="-7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23" name="Прямоугольник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Прямоугольник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Прямоугольник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Прямоугольник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Прямоугольник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Скругленный прямоугольник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Скругленный прямоугольник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Прямоугольник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Прямоугольник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Заголовок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a:xfrm>
            <a:off x="6705600" y="4206240"/>
            <a:ext cx="960120" cy="457200"/>
          </a:xfrm>
        </p:spPr>
        <p:txBody>
          <a:bodyPr/>
          <a:lstStyle/>
          <a:p>
            <a:fld id="{C161F471-FE39-4CAD-931F-EF58BB38E191}" type="datetimeFigureOut">
              <a:rPr lang="ru-RU" smtClean="0"/>
              <a:pPr/>
              <a:t>30.12.2009</a:t>
            </a:fld>
            <a:endParaRPr lang="ru-RU"/>
          </a:p>
        </p:txBody>
      </p:sp>
      <p:sp>
        <p:nvSpPr>
          <p:cNvPr id="17" name="Нижний колонтитул 16"/>
          <p:cNvSpPr>
            <a:spLocks noGrp="1"/>
          </p:cNvSpPr>
          <p:nvPr>
            <p:ph type="ftr" sz="quarter" idx="11"/>
          </p:nvPr>
        </p:nvSpPr>
        <p:spPr>
          <a:xfrm>
            <a:off x="5410200" y="4205288"/>
            <a:ext cx="1295400" cy="457200"/>
          </a:xfrm>
        </p:spPr>
        <p:txBody>
          <a:bodyPr/>
          <a:lstStyle/>
          <a:p>
            <a:endParaRPr lang="ru-RU"/>
          </a:p>
        </p:txBody>
      </p:sp>
      <p:sp>
        <p:nvSpPr>
          <p:cNvPr id="29" name="Номер слайда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61F91B67-4AEF-4D67-AA6F-CDC4FFF89B91}"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C161F471-FE39-4CAD-931F-EF58BB38E191}" type="datetimeFigureOut">
              <a:rPr lang="ru-RU" smtClean="0"/>
              <a:pPr/>
              <a:t>30.12.2009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1F91B67-4AEF-4D67-AA6F-CDC4FFF89B91}"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C161F471-FE39-4CAD-931F-EF58BB38E191}" type="datetimeFigureOut">
              <a:rPr lang="ru-RU" smtClean="0"/>
              <a:pPr/>
              <a:t>30.12.2009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1F91B67-4AEF-4D67-AA6F-CDC4FFF89B91}"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C161F471-FE39-4CAD-931F-EF58BB38E191}" type="datetimeFigureOut">
              <a:rPr lang="ru-RU" smtClean="0"/>
              <a:pPr/>
              <a:t>30.12.2009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61F91B67-4AEF-4D67-AA6F-CDC4FFF89B91}"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81000" y="1143000"/>
            <a:ext cx="8382000" cy="1069848"/>
          </a:xfrm>
        </p:spPr>
        <p:txBody>
          <a:bodyPr anchor="ctr"/>
          <a:lstStyle>
            <a:lvl1pPr>
              <a:defRPr sz="4000" b="0" i="0" cap="none"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6" name="Дата 25"/>
          <p:cNvSpPr>
            <a:spLocks noGrp="1"/>
          </p:cNvSpPr>
          <p:nvPr>
            <p:ph type="dt" sz="half" idx="10"/>
          </p:nvPr>
        </p:nvSpPr>
        <p:spPr/>
        <p:txBody>
          <a:bodyPr rtlCol="0"/>
          <a:lstStyle/>
          <a:p>
            <a:fld id="{C161F471-FE39-4CAD-931F-EF58BB38E191}" type="datetimeFigureOut">
              <a:rPr lang="ru-RU" smtClean="0"/>
              <a:pPr/>
              <a:t>30.12.2009</a:t>
            </a:fld>
            <a:endParaRPr lang="ru-RU"/>
          </a:p>
        </p:txBody>
      </p:sp>
      <p:sp>
        <p:nvSpPr>
          <p:cNvPr id="27" name="Номер слайда 26"/>
          <p:cNvSpPr>
            <a:spLocks noGrp="1"/>
          </p:cNvSpPr>
          <p:nvPr>
            <p:ph type="sldNum" sz="quarter" idx="11"/>
          </p:nvPr>
        </p:nvSpPr>
        <p:spPr/>
        <p:txBody>
          <a:bodyPr rtlCol="0"/>
          <a:lstStyle/>
          <a:p>
            <a:fld id="{61F91B67-4AEF-4D67-AA6F-CDC4FFF89B91}" type="slidenum">
              <a:rPr lang="ru-RU" smtClean="0"/>
              <a:pPr/>
              <a:t>‹#›</a:t>
            </a:fld>
            <a:endParaRPr lang="ru-RU"/>
          </a:p>
        </p:txBody>
      </p:sp>
      <p:sp>
        <p:nvSpPr>
          <p:cNvPr id="28" name="Нижний колонтитул 27"/>
          <p:cNvSpPr>
            <a:spLocks noGrp="1"/>
          </p:cNvSpPr>
          <p:nvPr>
            <p:ph type="ftr" sz="quarter" idx="12"/>
          </p:nvPr>
        </p:nvSpPr>
        <p:spPr/>
        <p:txBody>
          <a:bodyPr rtlCol="0"/>
          <a:lstStyle/>
          <a:p>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ru-RU" smtClean="0"/>
              <a:t>Образец заголовка</a:t>
            </a:r>
            <a:endParaRPr kumimoji="0" lang="en-US"/>
          </a:p>
        </p:txBody>
      </p:sp>
      <p:sp>
        <p:nvSpPr>
          <p:cNvPr id="3" name="Дата 2"/>
          <p:cNvSpPr>
            <a:spLocks noGrp="1"/>
          </p:cNvSpPr>
          <p:nvPr>
            <p:ph type="dt" sz="half" idx="10"/>
          </p:nvPr>
        </p:nvSpPr>
        <p:spPr>
          <a:xfrm>
            <a:off x="6583680" y="612648"/>
            <a:ext cx="957264" cy="457200"/>
          </a:xfrm>
        </p:spPr>
        <p:txBody>
          <a:bodyPr/>
          <a:lstStyle/>
          <a:p>
            <a:fld id="{C161F471-FE39-4CAD-931F-EF58BB38E191}" type="datetimeFigureOut">
              <a:rPr lang="ru-RU" smtClean="0"/>
              <a:pPr/>
              <a:t>30.12.2009</a:t>
            </a:fld>
            <a:endParaRPr lang="ru-RU"/>
          </a:p>
        </p:txBody>
      </p:sp>
      <p:sp>
        <p:nvSpPr>
          <p:cNvPr id="4" name="Нижний колонтитул 3"/>
          <p:cNvSpPr>
            <a:spLocks noGrp="1"/>
          </p:cNvSpPr>
          <p:nvPr>
            <p:ph type="ftr" sz="quarter" idx="11"/>
          </p:nvPr>
        </p:nvSpPr>
        <p:spPr>
          <a:xfrm>
            <a:off x="5257800" y="612648"/>
            <a:ext cx="1325880" cy="457200"/>
          </a:xfrm>
        </p:spPr>
        <p:txBody>
          <a:bodyPr/>
          <a:lstStyle/>
          <a:p>
            <a:endParaRPr lang="ru-RU"/>
          </a:p>
        </p:txBody>
      </p:sp>
      <p:sp>
        <p:nvSpPr>
          <p:cNvPr id="5" name="Номер слайда 4"/>
          <p:cNvSpPr>
            <a:spLocks noGrp="1"/>
          </p:cNvSpPr>
          <p:nvPr>
            <p:ph type="sldNum" sz="quarter" idx="12"/>
          </p:nvPr>
        </p:nvSpPr>
        <p:spPr>
          <a:xfrm>
            <a:off x="8174736" y="2272"/>
            <a:ext cx="762000" cy="365760"/>
          </a:xfrm>
        </p:spPr>
        <p:txBody>
          <a:bodyPr/>
          <a:lstStyle/>
          <a:p>
            <a:fld id="{61F91B67-4AEF-4D67-AA6F-CDC4FFF89B91}"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C161F471-FE39-4CAD-931F-EF58BB38E191}" type="datetimeFigureOut">
              <a:rPr lang="ru-RU" smtClean="0"/>
              <a:pPr/>
              <a:t>30.12.2009</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61F91B67-4AEF-4D67-AA6F-CDC4FFF89B91}"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53496" y="1101970"/>
            <a:ext cx="3383280" cy="877824"/>
          </a:xfrm>
        </p:spPr>
        <p:txBody>
          <a:bodyPr anchor="b"/>
          <a:lstStyle>
            <a:lvl1pPr algn="l">
              <a:buNone/>
              <a:defRPr sz="1800" b="1"/>
            </a:lvl1pPr>
          </a:lstStyle>
          <a:p>
            <a:r>
              <a:rPr kumimoji="0" lang="ru-RU" smtClean="0"/>
              <a:t>Образец заголовка</a:t>
            </a:r>
            <a:endParaRPr kumimoji="0" lang="en-US"/>
          </a:p>
        </p:txBody>
      </p:sp>
      <p:sp>
        <p:nvSpPr>
          <p:cNvPr id="3" name="Текст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C161F471-FE39-4CAD-931F-EF58BB38E191}" type="datetimeFigureOut">
              <a:rPr lang="ru-RU" smtClean="0"/>
              <a:pPr/>
              <a:t>30.12.2009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61F91B67-4AEF-4D67-AA6F-CDC4FFF89B91}"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ru-RU" smtClean="0"/>
              <a:t>Вставка рисунка</a:t>
            </a:r>
            <a:endParaRPr kumimoji="0" lang="en-US" dirty="0"/>
          </a:p>
        </p:txBody>
      </p:sp>
      <p:sp>
        <p:nvSpPr>
          <p:cNvPr id="4" name="Текст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C161F471-FE39-4CAD-931F-EF58BB38E191}" type="datetimeFigureOut">
              <a:rPr lang="ru-RU" smtClean="0"/>
              <a:pPr/>
              <a:t>30.12.2009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61F91B67-4AEF-4D67-AA6F-CDC4FFF89B91}"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C161F471-FE39-4CAD-931F-EF58BB38E191}" type="datetimeFigureOut">
              <a:rPr lang="ru-RU" smtClean="0"/>
              <a:pPr/>
              <a:t>30.12.2009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1F91B67-4AEF-4D67-AA6F-CDC4FFF89B91}"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781800" y="1143000"/>
            <a:ext cx="1905000" cy="5486400"/>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1143000"/>
            <a:ext cx="6248400" cy="5486400"/>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C161F471-FE39-4CAD-931F-EF58BB38E191}" type="datetimeFigureOut">
              <a:rPr lang="ru-RU" smtClean="0"/>
              <a:pPr/>
              <a:t>30.12.2009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1F91B67-4AEF-4D67-AA6F-CDC4FFF89B91}"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Прямоугольник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Прямоугольник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Прямоугольник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Прямоугольник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Прямоугольник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Скругленный прямоугольник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Скругленный прямоугольник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Прямоугольник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Прямоугольник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Прямоугольник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Прямоугольник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Прямоугольник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Прямоугольник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Заголовок 21"/>
          <p:cNvSpPr>
            <a:spLocks noGrp="1"/>
          </p:cNvSpPr>
          <p:nvPr>
            <p:ph type="title"/>
          </p:nvPr>
        </p:nvSpPr>
        <p:spPr>
          <a:xfrm>
            <a:off x="457200" y="1143000"/>
            <a:ext cx="8229600" cy="1066800"/>
          </a:xfrm>
          <a:prstGeom prst="rect">
            <a:avLst/>
          </a:prstGeom>
        </p:spPr>
        <p:txBody>
          <a:bodyPr vert="horz" anchor="ctr">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C161F471-FE39-4CAD-931F-EF58BB38E191}" type="datetimeFigureOut">
              <a:rPr lang="ru-RU" smtClean="0"/>
              <a:pPr/>
              <a:t>30.12.2009</a:t>
            </a:fld>
            <a:endParaRPr lang="ru-RU"/>
          </a:p>
        </p:txBody>
      </p:sp>
      <p:sp>
        <p:nvSpPr>
          <p:cNvPr id="3" name="Нижний колонтитул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ru-RU"/>
          </a:p>
        </p:txBody>
      </p:sp>
      <p:sp>
        <p:nvSpPr>
          <p:cNvPr id="23" name="Номер слайда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61F91B67-4AEF-4D67-AA6F-CDC4FFF89B91}"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997" r:id="rId1"/>
    <p:sldLayoutId id="2147483998" r:id="rId2"/>
    <p:sldLayoutId id="2147483999" r:id="rId3"/>
    <p:sldLayoutId id="2147484000" r:id="rId4"/>
    <p:sldLayoutId id="2147484001" r:id="rId5"/>
    <p:sldLayoutId id="2147484002" r:id="rId6"/>
    <p:sldLayoutId id="2147484003" r:id="rId7"/>
    <p:sldLayoutId id="2147484004" r:id="rId8"/>
    <p:sldLayoutId id="2147484005" r:id="rId9"/>
    <p:sldLayoutId id="2147484006" r:id="rId10"/>
    <p:sldLayoutId id="2147484007"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normAutofit/>
          </a:bodyPr>
          <a:lstStyle/>
          <a:p>
            <a:r>
              <a:rPr lang="ru-RU" sz="5400" dirty="0" smtClean="0"/>
              <a:t>Теорема Байеса</a:t>
            </a:r>
            <a:endParaRPr lang="ru-RU" sz="5400" dirty="0"/>
          </a:p>
        </p:txBody>
      </p:sp>
      <p:sp>
        <p:nvSpPr>
          <p:cNvPr id="3" name="Подзаголовок 2"/>
          <p:cNvSpPr>
            <a:spLocks noGrp="1"/>
          </p:cNvSpPr>
          <p:nvPr>
            <p:ph type="subTitle" idx="1"/>
          </p:nvPr>
        </p:nvSpPr>
        <p:spPr/>
        <p:txBody>
          <a:bodyPr/>
          <a:lstStyle/>
          <a:p>
            <a:endParaRPr lang="ru-RU" dirty="0" smtClean="0"/>
          </a:p>
          <a:p>
            <a:r>
              <a:rPr lang="ru-RU" dirty="0" smtClean="0">
                <a:solidFill>
                  <a:schemeClr val="tx1"/>
                </a:solidFill>
              </a:rPr>
              <a:t>Выполнил: студент гр. 2БТ81</a:t>
            </a:r>
          </a:p>
          <a:p>
            <a:r>
              <a:rPr lang="ru-RU" dirty="0" smtClean="0">
                <a:solidFill>
                  <a:schemeClr val="tx1"/>
                </a:solidFill>
              </a:rPr>
              <a:t>                       Смоленцев Евгений</a:t>
            </a:r>
            <a:endParaRPr lang="ru-RU" dirty="0">
              <a:solidFill>
                <a:schemeClr val="tx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smtClean="0">
                <a:solidFill>
                  <a:schemeClr val="accent2">
                    <a:lumMod val="75000"/>
                  </a:schemeClr>
                </a:solidFill>
              </a:rPr>
              <a:t>Содержание:</a:t>
            </a:r>
            <a:endParaRPr lang="ru-RU" dirty="0">
              <a:solidFill>
                <a:schemeClr val="accent2">
                  <a:lumMod val="75000"/>
                </a:schemeClr>
              </a:solidFill>
            </a:endParaRPr>
          </a:p>
        </p:txBody>
      </p:sp>
      <p:sp>
        <p:nvSpPr>
          <p:cNvPr id="3" name="Содержимое 2"/>
          <p:cNvSpPr>
            <a:spLocks noGrp="1"/>
          </p:cNvSpPr>
          <p:nvPr>
            <p:ph idx="1"/>
          </p:nvPr>
        </p:nvSpPr>
        <p:spPr/>
        <p:txBody>
          <a:bodyPr/>
          <a:lstStyle/>
          <a:p>
            <a:pPr lvl="0"/>
            <a:r>
              <a:rPr lang="ru-RU" b="1" dirty="0" smtClean="0"/>
              <a:t>1.</a:t>
            </a:r>
            <a:r>
              <a:rPr lang="ru-RU" dirty="0" smtClean="0"/>
              <a:t> Введение</a:t>
            </a:r>
          </a:p>
          <a:p>
            <a:pPr lvl="0"/>
            <a:r>
              <a:rPr lang="ru-RU" b="1" dirty="0" smtClean="0"/>
              <a:t>2. </a:t>
            </a:r>
            <a:r>
              <a:rPr lang="ru-RU" dirty="0" smtClean="0"/>
              <a:t>Жизнь и научная деятельность Т. Байеса.</a:t>
            </a:r>
          </a:p>
          <a:p>
            <a:pPr lvl="0"/>
            <a:r>
              <a:rPr lang="ru-RU" b="1" dirty="0" smtClean="0"/>
              <a:t>3. </a:t>
            </a:r>
            <a:r>
              <a:rPr lang="ru-RU" dirty="0" smtClean="0"/>
              <a:t>Формулировка и математическая запись теоремы Байеса .</a:t>
            </a:r>
          </a:p>
          <a:p>
            <a:pPr lvl="0"/>
            <a:r>
              <a:rPr lang="ru-RU" b="1" dirty="0" smtClean="0"/>
              <a:t>4.</a:t>
            </a:r>
            <a:r>
              <a:rPr lang="ru-RU" dirty="0" smtClean="0"/>
              <a:t> Значение и применение формулы Байеса в современном мире.</a:t>
            </a:r>
          </a:p>
          <a:p>
            <a:r>
              <a:rPr lang="ru-RU" b="1" dirty="0" smtClean="0"/>
              <a:t>5.</a:t>
            </a:r>
            <a:r>
              <a:rPr lang="ru-RU" dirty="0" smtClean="0"/>
              <a:t> Заключение</a:t>
            </a:r>
            <a:endParaRPr lang="ru-RU"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5" name="Picture 1"/>
          <p:cNvPicPr>
            <a:picLocks noChangeAspect="1" noChangeArrowheads="1"/>
          </p:cNvPicPr>
          <p:nvPr/>
        </p:nvPicPr>
        <p:blipFill>
          <a:blip r:embed="rId2"/>
          <a:srcRect/>
          <a:stretch>
            <a:fillRect/>
          </a:stretch>
        </p:blipFill>
        <p:spPr bwMode="auto">
          <a:xfrm>
            <a:off x="6966405" y="642918"/>
            <a:ext cx="1928826" cy="2071702"/>
          </a:xfrm>
          <a:prstGeom prst="rect">
            <a:avLst/>
          </a:prstGeom>
          <a:noFill/>
          <a:ln w="28575">
            <a:solidFill>
              <a:schemeClr val="accent2">
                <a:lumMod val="75000"/>
              </a:schemeClr>
            </a:solidFill>
            <a:miter lim="800000"/>
            <a:headEnd/>
            <a:tailEnd/>
          </a:ln>
          <a:effectLst/>
        </p:spPr>
      </p:pic>
      <p:sp>
        <p:nvSpPr>
          <p:cNvPr id="2" name="Заголовок 1"/>
          <p:cNvSpPr>
            <a:spLocks noGrp="1"/>
          </p:cNvSpPr>
          <p:nvPr>
            <p:ph type="title"/>
          </p:nvPr>
        </p:nvSpPr>
        <p:spPr/>
        <p:txBody>
          <a:bodyPr>
            <a:normAutofit fontScale="90000"/>
          </a:bodyPr>
          <a:lstStyle/>
          <a:p>
            <a:pPr lvl="0"/>
            <a:r>
              <a:rPr lang="ru-RU" b="1" dirty="0" smtClean="0">
                <a:solidFill>
                  <a:schemeClr val="accent2">
                    <a:lumMod val="75000"/>
                  </a:schemeClr>
                </a:solidFill>
              </a:rPr>
              <a:t>1.</a:t>
            </a:r>
            <a:r>
              <a:rPr lang="ru-RU" dirty="0" smtClean="0">
                <a:solidFill>
                  <a:schemeClr val="accent2">
                    <a:lumMod val="75000"/>
                  </a:schemeClr>
                </a:solidFill>
              </a:rPr>
              <a:t>Введение</a:t>
            </a:r>
            <a:br>
              <a:rPr lang="ru-RU" dirty="0" smtClean="0">
                <a:solidFill>
                  <a:schemeClr val="accent2">
                    <a:lumMod val="75000"/>
                  </a:schemeClr>
                </a:solidFill>
              </a:rPr>
            </a:br>
            <a:endParaRPr lang="ru-RU" dirty="0">
              <a:solidFill>
                <a:schemeClr val="accent2">
                  <a:lumMod val="75000"/>
                </a:schemeClr>
              </a:solidFill>
            </a:endParaRPr>
          </a:p>
        </p:txBody>
      </p:sp>
      <p:sp>
        <p:nvSpPr>
          <p:cNvPr id="3" name="Содержимое 2"/>
          <p:cNvSpPr>
            <a:spLocks noGrp="1"/>
          </p:cNvSpPr>
          <p:nvPr>
            <p:ph idx="1"/>
          </p:nvPr>
        </p:nvSpPr>
        <p:spPr/>
        <p:txBody>
          <a:bodyPr>
            <a:normAutofit fontScale="92500" lnSpcReduction="20000"/>
          </a:bodyPr>
          <a:lstStyle/>
          <a:p>
            <a:r>
              <a:rPr lang="ru-RU" dirty="0" smtClean="0"/>
              <a:t>К сожалению, история знает немало примеров того, как труды учёных предавались забвению и не были оценены по достоинству лишь из-за того, что им не было найдено практического применения в условиях тех дней. Подобная участь постигла и Тома Байеса : английского математика и религиозного деятеля. Признание к нему пришло лишь спустя более чем 2 века, с началом эры компьютерных технологий. В 2002 году мир разработчиков программного обеспечения отмечал 300 лет со дня рождения этого выдающегося учёного.</a:t>
            </a:r>
          </a:p>
          <a:p>
            <a:endParaRPr lang="ru-RU"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srcRect/>
          <a:stretch>
            <a:fillRect/>
          </a:stretch>
        </p:blipFill>
        <p:spPr bwMode="auto">
          <a:xfrm>
            <a:off x="6429388" y="714356"/>
            <a:ext cx="2285984" cy="1428760"/>
          </a:xfrm>
          <a:prstGeom prst="rect">
            <a:avLst/>
          </a:prstGeom>
          <a:noFill/>
          <a:ln w="28575">
            <a:solidFill>
              <a:schemeClr val="accent2">
                <a:lumMod val="75000"/>
              </a:schemeClr>
            </a:solidFill>
            <a:miter lim="800000"/>
            <a:headEnd/>
            <a:tailEnd/>
          </a:ln>
          <a:effectLst/>
        </p:spPr>
      </p:pic>
      <p:sp>
        <p:nvSpPr>
          <p:cNvPr id="2" name="Заголовок 1"/>
          <p:cNvSpPr>
            <a:spLocks noGrp="1"/>
          </p:cNvSpPr>
          <p:nvPr>
            <p:ph type="title"/>
          </p:nvPr>
        </p:nvSpPr>
        <p:spPr/>
        <p:txBody>
          <a:bodyPr>
            <a:normAutofit fontScale="90000"/>
          </a:bodyPr>
          <a:lstStyle/>
          <a:p>
            <a:r>
              <a:rPr lang="ru-RU" b="1" dirty="0" smtClean="0">
                <a:solidFill>
                  <a:schemeClr val="accent2">
                    <a:lumMod val="75000"/>
                  </a:schemeClr>
                </a:solidFill>
              </a:rPr>
              <a:t>2.</a:t>
            </a:r>
            <a:r>
              <a:rPr lang="ru-RU" dirty="0" smtClean="0">
                <a:solidFill>
                  <a:schemeClr val="accent2">
                    <a:lumMod val="75000"/>
                  </a:schemeClr>
                </a:solidFill>
              </a:rPr>
              <a:t> Жизнь и научная</a:t>
            </a:r>
            <a:br>
              <a:rPr lang="ru-RU" dirty="0" smtClean="0">
                <a:solidFill>
                  <a:schemeClr val="accent2">
                    <a:lumMod val="75000"/>
                  </a:schemeClr>
                </a:solidFill>
              </a:rPr>
            </a:br>
            <a:r>
              <a:rPr lang="ru-RU" dirty="0" smtClean="0">
                <a:solidFill>
                  <a:schemeClr val="accent2">
                    <a:lumMod val="75000"/>
                  </a:schemeClr>
                </a:solidFill>
              </a:rPr>
              <a:t> деятельность Т. Байеса.</a:t>
            </a:r>
            <a:endParaRPr lang="ru-RU" dirty="0">
              <a:solidFill>
                <a:schemeClr val="accent2">
                  <a:lumMod val="75000"/>
                </a:schemeClr>
              </a:solidFill>
            </a:endParaRPr>
          </a:p>
        </p:txBody>
      </p:sp>
      <p:sp>
        <p:nvSpPr>
          <p:cNvPr id="3" name="Содержимое 2"/>
          <p:cNvSpPr>
            <a:spLocks noGrp="1"/>
          </p:cNvSpPr>
          <p:nvPr>
            <p:ph idx="1"/>
          </p:nvPr>
        </p:nvSpPr>
        <p:spPr/>
        <p:txBody>
          <a:bodyPr>
            <a:normAutofit fontScale="85000" lnSpcReduction="20000"/>
          </a:bodyPr>
          <a:lstStyle/>
          <a:p>
            <a:r>
              <a:rPr lang="ru-RU" dirty="0" smtClean="0"/>
              <a:t>Томас Байес родился в 1702 году в Лондоне, в семье одного из первых шести пресвитерианских священников в Англии. </a:t>
            </a:r>
          </a:p>
          <a:p>
            <a:r>
              <a:rPr lang="ru-RU" dirty="0" smtClean="0"/>
              <a:t>Получил сугубо домашнее образование, рано проявил очень большие способности к математике.</a:t>
            </a:r>
          </a:p>
          <a:p>
            <a:r>
              <a:rPr lang="ru-RU" dirty="0" smtClean="0"/>
              <a:t>Среди современных ему английских ученых Байес был человеком </a:t>
            </a:r>
            <a:r>
              <a:rPr lang="ru-RU" dirty="0" smtClean="0"/>
              <a:t>довольно</a:t>
            </a:r>
            <a:r>
              <a:rPr lang="ru-RU" dirty="0" smtClean="0"/>
              <a:t> </a:t>
            </a:r>
            <a:r>
              <a:rPr lang="ru-RU" dirty="0" smtClean="0"/>
              <a:t>известным и в 1742 году был избран "в академики" (как сказали бы сейчас), т.е. в члены лондонского Королевского общества, даже несмотря на тот факт, что священником не было опубликовано ни одной работы по математике. Более того, при жизни Байеса, строго говоря, под его именем не вышло вообще ни одной научной работы.</a:t>
            </a:r>
            <a:endParaRPr lang="ru-RU"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1142984"/>
            <a:ext cx="6286544" cy="1066800"/>
          </a:xfrm>
        </p:spPr>
        <p:txBody>
          <a:bodyPr>
            <a:normAutofit fontScale="90000"/>
          </a:bodyPr>
          <a:lstStyle/>
          <a:p>
            <a:r>
              <a:rPr lang="ru-RU" b="1" dirty="0" smtClean="0">
                <a:solidFill>
                  <a:schemeClr val="accent2">
                    <a:lumMod val="75000"/>
                  </a:schemeClr>
                </a:solidFill>
              </a:rPr>
              <a:t>2.</a:t>
            </a:r>
            <a:r>
              <a:rPr lang="ru-RU" dirty="0" smtClean="0">
                <a:solidFill>
                  <a:schemeClr val="accent2">
                    <a:lumMod val="75000"/>
                  </a:schemeClr>
                </a:solidFill>
              </a:rPr>
              <a:t> Жизнь и научная деятельность Т. Байеса.</a:t>
            </a:r>
            <a:r>
              <a:rPr lang="ru-RU" dirty="0" smtClean="0"/>
              <a:t/>
            </a:r>
            <a:br>
              <a:rPr lang="ru-RU" dirty="0" smtClean="0"/>
            </a:br>
            <a:endParaRPr lang="ru-RU" dirty="0"/>
          </a:p>
        </p:txBody>
      </p:sp>
      <p:sp>
        <p:nvSpPr>
          <p:cNvPr id="3" name="Содержимое 2"/>
          <p:cNvSpPr>
            <a:spLocks noGrp="1"/>
          </p:cNvSpPr>
          <p:nvPr>
            <p:ph idx="1"/>
          </p:nvPr>
        </p:nvSpPr>
        <p:spPr/>
        <p:txBody>
          <a:bodyPr>
            <a:normAutofit fontScale="92500" lnSpcReduction="10000"/>
          </a:bodyPr>
          <a:lstStyle/>
          <a:p>
            <a:r>
              <a:rPr lang="ru-RU" dirty="0" err="1" smtClean="0"/>
              <a:t>Помимимо</a:t>
            </a:r>
            <a:r>
              <a:rPr lang="ru-RU" dirty="0" smtClean="0"/>
              <a:t> же этого, в 1736 году Байесом анонимно была опубликована статья "Введение в теорию флюксий или В защиту математиков от нападок автора </a:t>
            </a:r>
            <a:r>
              <a:rPr lang="ru-RU" dirty="0" err="1" smtClean="0"/>
              <a:t>The</a:t>
            </a:r>
            <a:r>
              <a:rPr lang="ru-RU" dirty="0" smtClean="0"/>
              <a:t> </a:t>
            </a:r>
            <a:r>
              <a:rPr lang="ru-RU" dirty="0" err="1" smtClean="0"/>
              <a:t>Analyst</a:t>
            </a:r>
            <a:r>
              <a:rPr lang="ru-RU" dirty="0" smtClean="0"/>
              <a:t> (Комментатора)". Здесь Байес защищал </a:t>
            </a:r>
            <a:r>
              <a:rPr lang="ru-RU" dirty="0" err="1" smtClean="0"/>
              <a:t>ньютоновскую</a:t>
            </a:r>
            <a:r>
              <a:rPr lang="ru-RU" dirty="0" smtClean="0"/>
              <a:t> теорию дифференциального исчисления от атаки Джорджа Беркли (несколько позже получившего сан </a:t>
            </a:r>
            <a:r>
              <a:rPr lang="ru-RU" dirty="0" err="1" smtClean="0"/>
              <a:t>епикосопа</a:t>
            </a:r>
            <a:r>
              <a:rPr lang="ru-RU" dirty="0" smtClean="0"/>
              <a:t> в </a:t>
            </a:r>
            <a:r>
              <a:rPr lang="ru-RU" dirty="0" err="1" smtClean="0"/>
              <a:t>Клойне</a:t>
            </a:r>
            <a:r>
              <a:rPr lang="ru-RU" dirty="0" smtClean="0"/>
              <a:t>), пытавшегося с метафизических позиций раскритиковать "неправильные", на его взгляд, логические основания мощнейшей математической теории.</a:t>
            </a:r>
          </a:p>
          <a:p>
            <a:endParaRPr lang="ru-RU" dirty="0"/>
          </a:p>
        </p:txBody>
      </p:sp>
      <p:pic>
        <p:nvPicPr>
          <p:cNvPr id="4" name="Picture 2"/>
          <p:cNvPicPr>
            <a:picLocks noChangeAspect="1" noChangeArrowheads="1"/>
          </p:cNvPicPr>
          <p:nvPr/>
        </p:nvPicPr>
        <p:blipFill>
          <a:blip r:embed="rId2"/>
          <a:srcRect/>
          <a:stretch>
            <a:fillRect/>
          </a:stretch>
        </p:blipFill>
        <p:spPr bwMode="auto">
          <a:xfrm>
            <a:off x="6429388" y="714356"/>
            <a:ext cx="2285984" cy="1428760"/>
          </a:xfrm>
          <a:prstGeom prst="rect">
            <a:avLst/>
          </a:prstGeom>
          <a:noFill/>
          <a:ln w="28575">
            <a:solidFill>
              <a:schemeClr val="accent2">
                <a:lumMod val="75000"/>
              </a:schemeClr>
            </a:solidFill>
            <a:miter lim="800000"/>
            <a:headEnd/>
            <a:tailEnd/>
          </a:ln>
          <a:effec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43000"/>
            <a:ext cx="5900750" cy="1066800"/>
          </a:xfrm>
        </p:spPr>
        <p:txBody>
          <a:bodyPr>
            <a:normAutofit fontScale="90000"/>
          </a:bodyPr>
          <a:lstStyle/>
          <a:p>
            <a:r>
              <a:rPr lang="ru-RU" b="1" dirty="0" smtClean="0">
                <a:solidFill>
                  <a:schemeClr val="accent2">
                    <a:lumMod val="75000"/>
                  </a:schemeClr>
                </a:solidFill>
              </a:rPr>
              <a:t>2.</a:t>
            </a:r>
            <a:r>
              <a:rPr lang="ru-RU" dirty="0" smtClean="0">
                <a:solidFill>
                  <a:schemeClr val="accent2">
                    <a:lumMod val="75000"/>
                  </a:schemeClr>
                </a:solidFill>
              </a:rPr>
              <a:t> Жизнь и научная деятельность Т. Байеса.</a:t>
            </a:r>
            <a:r>
              <a:rPr lang="ru-RU" dirty="0" smtClean="0"/>
              <a:t/>
            </a:r>
            <a:br>
              <a:rPr lang="ru-RU" dirty="0" smtClean="0"/>
            </a:br>
            <a:endParaRPr lang="ru-RU" dirty="0"/>
          </a:p>
        </p:txBody>
      </p:sp>
      <p:sp>
        <p:nvSpPr>
          <p:cNvPr id="3" name="Содержимое 2"/>
          <p:cNvSpPr>
            <a:spLocks noGrp="1"/>
          </p:cNvSpPr>
          <p:nvPr>
            <p:ph idx="1"/>
          </p:nvPr>
        </p:nvSpPr>
        <p:spPr/>
        <p:txBody>
          <a:bodyPr>
            <a:normAutofit lnSpcReduction="10000"/>
          </a:bodyPr>
          <a:lstStyle/>
          <a:p>
            <a:r>
              <a:rPr lang="ru-RU" dirty="0" smtClean="0"/>
              <a:t>Что же касается фундаментального исследования Байеса в области теории вероятностей, то оно было изложено им в "Эссе о решении проблем в теории случайных событий". Эту работу математика лишь после его смерти обнаружил друг Ричард </a:t>
            </a:r>
            <a:r>
              <a:rPr lang="ru-RU" dirty="0" err="1" smtClean="0"/>
              <a:t>Прайс</a:t>
            </a:r>
            <a:r>
              <a:rPr lang="ru-RU" dirty="0" smtClean="0"/>
              <a:t>, который и переслал статью в академию. В 1764 году это "Эссе" было опубликовано в "Трудах Лондонского Королевского общества".</a:t>
            </a:r>
          </a:p>
          <a:p>
            <a:endParaRPr lang="ru-RU" dirty="0"/>
          </a:p>
        </p:txBody>
      </p:sp>
      <p:pic>
        <p:nvPicPr>
          <p:cNvPr id="4" name="Picture 2"/>
          <p:cNvPicPr>
            <a:picLocks noChangeAspect="1" noChangeArrowheads="1"/>
          </p:cNvPicPr>
          <p:nvPr/>
        </p:nvPicPr>
        <p:blipFill>
          <a:blip r:embed="rId2"/>
          <a:srcRect/>
          <a:stretch>
            <a:fillRect/>
          </a:stretch>
        </p:blipFill>
        <p:spPr bwMode="auto">
          <a:xfrm>
            <a:off x="6429388" y="714356"/>
            <a:ext cx="2285984" cy="1428760"/>
          </a:xfrm>
          <a:prstGeom prst="rect">
            <a:avLst/>
          </a:prstGeom>
          <a:noFill/>
          <a:ln w="28575">
            <a:solidFill>
              <a:schemeClr val="accent2">
                <a:lumMod val="75000"/>
              </a:schemeClr>
            </a:solidFill>
            <a:miter lim="800000"/>
            <a:headEnd/>
            <a:tailEnd/>
          </a:ln>
          <a:effec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43000"/>
            <a:ext cx="6615130" cy="1071554"/>
          </a:xfrm>
        </p:spPr>
        <p:txBody>
          <a:bodyPr>
            <a:normAutofit fontScale="90000"/>
          </a:bodyPr>
          <a:lstStyle/>
          <a:p>
            <a:r>
              <a:rPr lang="ru-RU" sz="3600" b="1" dirty="0" smtClean="0">
                <a:solidFill>
                  <a:schemeClr val="accent2">
                    <a:lumMod val="75000"/>
                  </a:schemeClr>
                </a:solidFill>
              </a:rPr>
              <a:t>3. </a:t>
            </a:r>
            <a:r>
              <a:rPr lang="ru-RU" sz="3600" dirty="0" smtClean="0">
                <a:solidFill>
                  <a:schemeClr val="accent2">
                    <a:lumMod val="75000"/>
                  </a:schemeClr>
                </a:solidFill>
              </a:rPr>
              <a:t>Формулировка , математическая запись теоремы Байеса , её следствие.</a:t>
            </a:r>
            <a:r>
              <a:rPr lang="ru-RU" dirty="0" smtClean="0"/>
              <a:t/>
            </a:r>
            <a:br>
              <a:rPr lang="ru-RU" dirty="0" smtClean="0"/>
            </a:br>
            <a:endParaRPr lang="ru-RU" dirty="0"/>
          </a:p>
        </p:txBody>
      </p:sp>
      <p:sp>
        <p:nvSpPr>
          <p:cNvPr id="3" name="Содержимое 2"/>
          <p:cNvSpPr>
            <a:spLocks noGrp="1"/>
          </p:cNvSpPr>
          <p:nvPr>
            <p:ph idx="1"/>
          </p:nvPr>
        </p:nvSpPr>
        <p:spPr/>
        <p:txBody>
          <a:bodyPr>
            <a:normAutofit lnSpcReduction="10000"/>
          </a:bodyPr>
          <a:lstStyle/>
          <a:p>
            <a:r>
              <a:rPr lang="ru-RU" dirty="0" smtClean="0"/>
              <a:t>Теорема Байеса — одна из основных теорем элементарной теории вероятностей, которая определяет вероятность наступления события в условиях, когда на основе наблюдений известна лишь некоторая частичная информация о событиях. По формуле Байеса можно более точно пересчитывать вероятность, принимая во внимание как ранее известную информацию (</a:t>
            </a:r>
            <a:r>
              <a:rPr lang="ru-RU" u="sng" dirty="0" smtClean="0"/>
              <a:t>априорные данные</a:t>
            </a:r>
            <a:r>
              <a:rPr lang="ru-RU" dirty="0" smtClean="0"/>
              <a:t>), так и данные новых наблюдений (</a:t>
            </a:r>
            <a:r>
              <a:rPr lang="ru-RU" u="sng" dirty="0" smtClean="0"/>
              <a:t>апостериорные данные</a:t>
            </a:r>
            <a:r>
              <a:rPr lang="ru-RU" dirty="0" smtClean="0"/>
              <a:t>). </a:t>
            </a:r>
            <a:endParaRPr lang="ru-RU" dirty="0"/>
          </a:p>
        </p:txBody>
      </p:sp>
      <p:pic>
        <p:nvPicPr>
          <p:cNvPr id="2049" name="Picture 1"/>
          <p:cNvPicPr>
            <a:picLocks noChangeAspect="1" noChangeArrowheads="1"/>
          </p:cNvPicPr>
          <p:nvPr/>
        </p:nvPicPr>
        <p:blipFill>
          <a:blip r:embed="rId2" cstate="print"/>
          <a:srcRect/>
          <a:stretch>
            <a:fillRect/>
          </a:stretch>
        </p:blipFill>
        <p:spPr bwMode="auto">
          <a:xfrm>
            <a:off x="7000892" y="642918"/>
            <a:ext cx="1785950" cy="1643074"/>
          </a:xfrm>
          <a:prstGeom prst="rect">
            <a:avLst/>
          </a:prstGeom>
          <a:noFill/>
          <a:ln w="28575">
            <a:solidFill>
              <a:schemeClr val="accent1">
                <a:lumMod val="75000"/>
              </a:schemeClr>
            </a:solidFill>
            <a:miter lim="800000"/>
            <a:headEnd/>
            <a:tailEnd/>
          </a:ln>
          <a:effec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43000"/>
            <a:ext cx="6472254" cy="1066800"/>
          </a:xfrm>
        </p:spPr>
        <p:txBody>
          <a:bodyPr>
            <a:normAutofit fontScale="90000"/>
          </a:bodyPr>
          <a:lstStyle/>
          <a:p>
            <a:r>
              <a:rPr lang="ru-RU" sz="3600" b="1" dirty="0" smtClean="0">
                <a:solidFill>
                  <a:schemeClr val="accent2">
                    <a:lumMod val="75000"/>
                  </a:schemeClr>
                </a:solidFill>
              </a:rPr>
              <a:t>3. </a:t>
            </a:r>
            <a:r>
              <a:rPr lang="ru-RU" sz="3600" dirty="0" smtClean="0">
                <a:solidFill>
                  <a:schemeClr val="accent2">
                    <a:lumMod val="75000"/>
                  </a:schemeClr>
                </a:solidFill>
              </a:rPr>
              <a:t>Формулировка , математическая запись теоремы Байеса , её следствие.</a:t>
            </a:r>
            <a:r>
              <a:rPr lang="ru-RU" dirty="0" smtClean="0"/>
              <a:t/>
            </a:r>
            <a:br>
              <a:rPr lang="ru-RU" dirty="0" smtClean="0"/>
            </a:br>
            <a:endParaRPr lang="ru-RU" dirty="0"/>
          </a:p>
        </p:txBody>
      </p:sp>
      <p:sp>
        <p:nvSpPr>
          <p:cNvPr id="3" name="Содержимое 2"/>
          <p:cNvSpPr>
            <a:spLocks noGrp="1"/>
          </p:cNvSpPr>
          <p:nvPr>
            <p:ph idx="1"/>
          </p:nvPr>
        </p:nvSpPr>
        <p:spPr/>
        <p:txBody>
          <a:bodyPr>
            <a:normAutofit/>
          </a:bodyPr>
          <a:lstStyle/>
          <a:p>
            <a:r>
              <a:rPr lang="ru-RU" dirty="0" smtClean="0"/>
              <a:t/>
            </a:r>
            <a:br>
              <a:rPr lang="ru-RU" dirty="0" smtClean="0"/>
            </a:br>
            <a:endParaRPr lang="ru-RU" dirty="0" smtClean="0"/>
          </a:p>
          <a:p>
            <a:r>
              <a:rPr lang="ru-RU" sz="2400" dirty="0" smtClean="0"/>
              <a:t>P(A) — априорная вероятность гипотезы </a:t>
            </a:r>
            <a:r>
              <a:rPr lang="ru-RU" sz="2400" dirty="0" smtClean="0"/>
              <a:t>A</a:t>
            </a:r>
            <a:r>
              <a:rPr lang="en-US" sz="2400" dirty="0" smtClean="0"/>
              <a:t>;</a:t>
            </a:r>
            <a:endParaRPr lang="ru-RU" sz="2400" dirty="0" smtClean="0"/>
          </a:p>
          <a:p>
            <a:r>
              <a:rPr lang="ru-RU" sz="2400" dirty="0" smtClean="0"/>
              <a:t>P(A | B) — вероятность гипотезы A при наступлении события B (апостериорная вероятность);</a:t>
            </a:r>
          </a:p>
          <a:p>
            <a:r>
              <a:rPr lang="ru-RU" sz="2400" dirty="0" smtClean="0"/>
              <a:t>P(B | A) — вероятность наступления события B при истинности гипотезы A;</a:t>
            </a:r>
          </a:p>
          <a:p>
            <a:r>
              <a:rPr lang="ru-RU" sz="2400" dirty="0" smtClean="0"/>
              <a:t>P(B) — вероятность наступления события B.</a:t>
            </a:r>
          </a:p>
          <a:p>
            <a:endParaRPr lang="ru-RU" dirty="0" smtClean="0"/>
          </a:p>
        </p:txBody>
      </p:sp>
      <p:sp>
        <p:nvSpPr>
          <p:cNvPr id="10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028"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030"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032"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035" name="Rectangle 1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chemeClr val="tx1"/>
                </a:solidFill>
                <a:effectLst/>
                <a:latin typeface="Cambria Math" pitchFamily="18" charset="0"/>
                <a:ea typeface="Times New Roman" pitchFamily="18" charset="0"/>
                <a:cs typeface="Times New Roman" pitchFamily="18" charset="0"/>
              </a:rPr>
              <a:t/>
            </a:r>
            <a:br>
              <a:rPr kumimoji="0" lang="ru-RU" sz="1400" b="0" i="0" u="none" strike="noStrike" cap="none" normalizeH="0" baseline="0" smtClean="0">
                <a:ln>
                  <a:noFill/>
                </a:ln>
                <a:solidFill>
                  <a:schemeClr val="tx1"/>
                </a:solidFill>
                <a:effectLst/>
                <a:latin typeface="Cambria Math" pitchFamily="18" charset="0"/>
                <a:ea typeface="Times New Roman" pitchFamily="18" charset="0"/>
                <a:cs typeface="Times New Roman" pitchFamily="18" charset="0"/>
              </a:rPr>
            </a:br>
            <a:endParaRPr kumimoji="0" lang="ru-RU" sz="1800" b="0" i="0" u="none" strike="noStrike" cap="none" normalizeH="0" baseline="0" smtClean="0">
              <a:ln>
                <a:noFill/>
              </a:ln>
              <a:solidFill>
                <a:schemeClr val="tx1"/>
              </a:solidFill>
              <a:effectLst/>
              <a:latin typeface="Arial" pitchFamily="34" charset="0"/>
            </a:endParaRPr>
          </a:p>
        </p:txBody>
      </p:sp>
      <p:sp>
        <p:nvSpPr>
          <p:cNvPr id="1036" name="Rectangle 12"/>
          <p:cNvSpPr>
            <a:spLocks noChangeArrowheads="1"/>
          </p:cNvSpPr>
          <p:nvPr/>
        </p:nvSpPr>
        <p:spPr bwMode="auto">
          <a:xfrm>
            <a:off x="0" y="93345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sp>
        <p:nvSpPr>
          <p:cNvPr id="1038" name="Rectangle 1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chemeClr val="tx1"/>
                </a:solidFill>
                <a:effectLst/>
                <a:latin typeface="Cambria Math" pitchFamily="18" charset="0"/>
                <a:ea typeface="Times New Roman" pitchFamily="18" charset="0"/>
                <a:cs typeface="Times New Roman" pitchFamily="18" charset="0"/>
              </a:rPr>
              <a:t/>
            </a:r>
            <a:br>
              <a:rPr kumimoji="0" lang="ru-RU" sz="1400" b="0" i="0" u="none" strike="noStrike" cap="none" normalizeH="0" baseline="0" smtClean="0">
                <a:ln>
                  <a:noFill/>
                </a:ln>
                <a:solidFill>
                  <a:schemeClr val="tx1"/>
                </a:solidFill>
                <a:effectLst/>
                <a:latin typeface="Cambria Math" pitchFamily="18" charset="0"/>
                <a:ea typeface="Times New Roman" pitchFamily="18" charset="0"/>
                <a:cs typeface="Times New Roman" pitchFamily="18" charset="0"/>
              </a:rPr>
            </a:br>
            <a:endParaRPr kumimoji="0" lang="ru-RU" sz="1800" b="0" i="0" u="none" strike="noStrike" cap="none" normalizeH="0" baseline="0" smtClean="0">
              <a:ln>
                <a:noFill/>
              </a:ln>
              <a:solidFill>
                <a:schemeClr val="tx1"/>
              </a:solidFill>
              <a:effectLst/>
              <a:latin typeface="Arial" pitchFamily="34" charset="0"/>
            </a:endParaRPr>
          </a:p>
        </p:txBody>
      </p:sp>
      <p:pic>
        <p:nvPicPr>
          <p:cNvPr id="1037" name="Picture 13"/>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2357422" y="2143116"/>
            <a:ext cx="4091968" cy="1002933"/>
          </a:xfrm>
          <a:prstGeom prst="rect">
            <a:avLst/>
          </a:prstGeom>
          <a:noFill/>
          <a:ln w="38100">
            <a:solidFill>
              <a:schemeClr val="accent2">
                <a:lumMod val="75000"/>
              </a:schemeClr>
            </a:solidFill>
          </a:ln>
        </p:spPr>
      </p:pic>
      <p:sp>
        <p:nvSpPr>
          <p:cNvPr id="1039" name="Rectangle 15"/>
          <p:cNvSpPr>
            <a:spLocks noChangeArrowheads="1"/>
          </p:cNvSpPr>
          <p:nvPr/>
        </p:nvSpPr>
        <p:spPr bwMode="auto">
          <a:xfrm>
            <a:off x="0" y="93345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pic>
        <p:nvPicPr>
          <p:cNvPr id="19" name="Picture 1"/>
          <p:cNvPicPr>
            <a:picLocks noChangeAspect="1" noChangeArrowheads="1"/>
          </p:cNvPicPr>
          <p:nvPr/>
        </p:nvPicPr>
        <p:blipFill>
          <a:blip r:embed="rId3" cstate="print"/>
          <a:srcRect/>
          <a:stretch>
            <a:fillRect/>
          </a:stretch>
        </p:blipFill>
        <p:spPr bwMode="auto">
          <a:xfrm>
            <a:off x="7000892" y="642918"/>
            <a:ext cx="1785950" cy="1643074"/>
          </a:xfrm>
          <a:prstGeom prst="rect">
            <a:avLst/>
          </a:prstGeom>
          <a:noFill/>
          <a:ln w="28575">
            <a:solidFill>
              <a:schemeClr val="accent1">
                <a:lumMod val="75000"/>
              </a:schemeClr>
            </a:solidFill>
            <a:miter lim="800000"/>
            <a:headEnd/>
            <a:tailEnd/>
          </a:ln>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43000"/>
            <a:ext cx="6615130" cy="1066800"/>
          </a:xfrm>
        </p:spPr>
        <p:txBody>
          <a:bodyPr>
            <a:normAutofit fontScale="90000"/>
          </a:bodyPr>
          <a:lstStyle/>
          <a:p>
            <a:r>
              <a:rPr lang="ru-RU" b="1" dirty="0" smtClean="0">
                <a:solidFill>
                  <a:schemeClr val="accent2">
                    <a:lumMod val="75000"/>
                  </a:schemeClr>
                </a:solidFill>
              </a:rPr>
              <a:t>3. </a:t>
            </a:r>
            <a:r>
              <a:rPr lang="ru-RU" sz="3600" dirty="0" smtClean="0">
                <a:solidFill>
                  <a:schemeClr val="accent2">
                    <a:lumMod val="75000"/>
                  </a:schemeClr>
                </a:solidFill>
              </a:rPr>
              <a:t>Формулировка , математическая запись теоремы Байеса , её следствие.</a:t>
            </a:r>
            <a:r>
              <a:rPr lang="ru-RU" dirty="0" smtClean="0"/>
              <a:t/>
            </a:r>
            <a:br>
              <a:rPr lang="ru-RU" dirty="0" smtClean="0"/>
            </a:br>
            <a:endParaRPr lang="ru-RU" dirty="0"/>
          </a:p>
        </p:txBody>
      </p:sp>
      <p:sp>
        <p:nvSpPr>
          <p:cNvPr id="3" name="Содержимое 2"/>
          <p:cNvSpPr>
            <a:spLocks noGrp="1"/>
          </p:cNvSpPr>
          <p:nvPr>
            <p:ph idx="1"/>
          </p:nvPr>
        </p:nvSpPr>
        <p:spPr/>
        <p:txBody>
          <a:bodyPr>
            <a:normAutofit/>
          </a:bodyPr>
          <a:lstStyle/>
          <a:p>
            <a:r>
              <a:rPr lang="ru-RU" sz="2000" dirty="0" smtClean="0"/>
              <a:t>Важным следствием формулы Байеса является формула полной вероятности события, зависящего от нескольких несовместных гипотез (и только от них!):</a:t>
            </a:r>
          </a:p>
          <a:p>
            <a:endParaRPr lang="ru-RU" dirty="0" smtClean="0"/>
          </a:p>
          <a:p>
            <a:endParaRPr lang="ru-RU" dirty="0" smtClean="0"/>
          </a:p>
          <a:p>
            <a:endParaRPr lang="ru-RU" dirty="0" smtClean="0"/>
          </a:p>
          <a:p>
            <a:r>
              <a:rPr lang="ru-RU" sz="2200" dirty="0" smtClean="0"/>
              <a:t>С помощью следствия можно определить вероятность наступления события B, зависящего от ряда гипотез A</a:t>
            </a:r>
            <a:r>
              <a:rPr lang="en-US" sz="2200" baseline="-25000" dirty="0" smtClean="0"/>
              <a:t>I</a:t>
            </a:r>
            <a:r>
              <a:rPr lang="ru-RU" sz="2200" dirty="0" smtClean="0"/>
              <a:t>, если известны степени достоверности этих гипотез (например, измерены экспериментально);</a:t>
            </a:r>
          </a:p>
          <a:p>
            <a:endParaRPr lang="ru-RU" dirty="0"/>
          </a:p>
        </p:txBody>
      </p:sp>
      <p:sp>
        <p:nvSpPr>
          <p:cNvPr id="21506"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pic>
        <p:nvPicPr>
          <p:cNvPr id="21505" name="Picture 1"/>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2643174" y="3357562"/>
            <a:ext cx="3550252" cy="1143008"/>
          </a:xfrm>
          <a:prstGeom prst="rect">
            <a:avLst/>
          </a:prstGeom>
          <a:noFill/>
          <a:ln w="38100">
            <a:solidFill>
              <a:schemeClr val="accent2">
                <a:lumMod val="75000"/>
              </a:schemeClr>
            </a:solidFill>
          </a:ln>
        </p:spPr>
      </p:pic>
      <p:sp>
        <p:nvSpPr>
          <p:cNvPr id="21507" name="Rectangle 3"/>
          <p:cNvSpPr>
            <a:spLocks noChangeArrowheads="1"/>
          </p:cNvSpPr>
          <p:nvPr/>
        </p:nvSpPr>
        <p:spPr bwMode="auto">
          <a:xfrm>
            <a:off x="0" y="108585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pic>
        <p:nvPicPr>
          <p:cNvPr id="7" name="Picture 1"/>
          <p:cNvPicPr>
            <a:picLocks noChangeAspect="1" noChangeArrowheads="1"/>
          </p:cNvPicPr>
          <p:nvPr/>
        </p:nvPicPr>
        <p:blipFill>
          <a:blip r:embed="rId3" cstate="print"/>
          <a:srcRect/>
          <a:stretch>
            <a:fillRect/>
          </a:stretch>
        </p:blipFill>
        <p:spPr bwMode="auto">
          <a:xfrm>
            <a:off x="7000892" y="642918"/>
            <a:ext cx="1785950" cy="1643074"/>
          </a:xfrm>
          <a:prstGeom prst="rect">
            <a:avLst/>
          </a:prstGeom>
          <a:noFill/>
          <a:ln w="28575">
            <a:solidFill>
              <a:schemeClr val="accent1">
                <a:lumMod val="75000"/>
              </a:schemeClr>
            </a:solidFill>
            <a:miter lim="800000"/>
            <a:headEnd/>
            <a:tailEnd/>
          </a:ln>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43000"/>
            <a:ext cx="6615130" cy="1066800"/>
          </a:xfrm>
        </p:spPr>
        <p:txBody>
          <a:bodyPr>
            <a:normAutofit fontScale="90000"/>
          </a:bodyPr>
          <a:lstStyle/>
          <a:p>
            <a:r>
              <a:rPr lang="ru-RU" sz="3600" b="1" dirty="0" smtClean="0">
                <a:solidFill>
                  <a:schemeClr val="accent2">
                    <a:lumMod val="75000"/>
                  </a:schemeClr>
                </a:solidFill>
              </a:rPr>
              <a:t>3. </a:t>
            </a:r>
            <a:r>
              <a:rPr lang="ru-RU" sz="3600" dirty="0" smtClean="0">
                <a:solidFill>
                  <a:schemeClr val="accent2">
                    <a:lumMod val="75000"/>
                  </a:schemeClr>
                </a:solidFill>
              </a:rPr>
              <a:t>Формулировка , математическая запись теоремы Байеса , её следствие.</a:t>
            </a:r>
            <a:r>
              <a:rPr lang="ru-RU" dirty="0" smtClean="0"/>
              <a:t/>
            </a:r>
            <a:br>
              <a:rPr lang="ru-RU" dirty="0" smtClean="0"/>
            </a:br>
            <a:endParaRPr lang="ru-RU" dirty="0"/>
          </a:p>
        </p:txBody>
      </p:sp>
      <p:sp>
        <p:nvSpPr>
          <p:cNvPr id="3" name="Содержимое 2"/>
          <p:cNvSpPr>
            <a:spLocks noGrp="1"/>
          </p:cNvSpPr>
          <p:nvPr>
            <p:ph idx="1"/>
          </p:nvPr>
        </p:nvSpPr>
        <p:spPr/>
        <p:txBody>
          <a:bodyPr/>
          <a:lstStyle/>
          <a:p>
            <a:r>
              <a:rPr lang="ru-RU" dirty="0" smtClean="0"/>
              <a:t>В первом приближении байесовские идеи близки обыденному сознанию. В каждодневной жизни мы тем или иным способом, никак не формулируя ее, набираем статистику, позволяющую делать суждение о вероятности ожидающих нас событий. Это называют жизненным или профессиональным опытом.</a:t>
            </a:r>
            <a:endParaRPr lang="ru-RU" dirty="0"/>
          </a:p>
        </p:txBody>
      </p:sp>
      <p:pic>
        <p:nvPicPr>
          <p:cNvPr id="4" name="Picture 1"/>
          <p:cNvPicPr>
            <a:picLocks noChangeAspect="1" noChangeArrowheads="1"/>
          </p:cNvPicPr>
          <p:nvPr/>
        </p:nvPicPr>
        <p:blipFill>
          <a:blip r:embed="rId2" cstate="print"/>
          <a:srcRect/>
          <a:stretch>
            <a:fillRect/>
          </a:stretch>
        </p:blipFill>
        <p:spPr bwMode="auto">
          <a:xfrm>
            <a:off x="7000892" y="642918"/>
            <a:ext cx="1785950" cy="1643074"/>
          </a:xfrm>
          <a:prstGeom prst="rect">
            <a:avLst/>
          </a:prstGeom>
          <a:noFill/>
          <a:ln w="28575">
            <a:solidFill>
              <a:schemeClr val="accent1">
                <a:lumMod val="75000"/>
              </a:schemeClr>
            </a:solidFill>
            <a:miter lim="800000"/>
            <a:headEnd/>
            <a:tailEnd/>
          </a:ln>
          <a:effec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43000"/>
            <a:ext cx="6686568" cy="1066800"/>
          </a:xfrm>
        </p:spPr>
        <p:txBody>
          <a:bodyPr>
            <a:noAutofit/>
          </a:bodyPr>
          <a:lstStyle/>
          <a:p>
            <a:r>
              <a:rPr lang="ru-RU" sz="3200" b="1" dirty="0" smtClean="0">
                <a:solidFill>
                  <a:schemeClr val="accent2">
                    <a:lumMod val="75000"/>
                  </a:schemeClr>
                </a:solidFill>
              </a:rPr>
              <a:t>3. </a:t>
            </a:r>
            <a:r>
              <a:rPr lang="ru-RU" sz="3200" dirty="0" smtClean="0">
                <a:solidFill>
                  <a:schemeClr val="accent2">
                    <a:lumMod val="75000"/>
                  </a:schemeClr>
                </a:solidFill>
              </a:rPr>
              <a:t>Формулировка , математическая запись теоремы Байеса , её следствие.</a:t>
            </a:r>
            <a:r>
              <a:rPr lang="ru-RU" sz="3200" dirty="0" smtClean="0"/>
              <a:t/>
            </a:r>
            <a:br>
              <a:rPr lang="ru-RU" sz="3200" dirty="0" smtClean="0"/>
            </a:br>
            <a:endParaRPr lang="ru-RU" sz="3200" dirty="0"/>
          </a:p>
        </p:txBody>
      </p:sp>
      <p:sp>
        <p:nvSpPr>
          <p:cNvPr id="3" name="Содержимое 2"/>
          <p:cNvSpPr>
            <a:spLocks noGrp="1"/>
          </p:cNvSpPr>
          <p:nvPr>
            <p:ph idx="1"/>
          </p:nvPr>
        </p:nvSpPr>
        <p:spPr/>
        <p:txBody>
          <a:bodyPr>
            <a:normAutofit fontScale="92500" lnSpcReduction="20000"/>
          </a:bodyPr>
          <a:lstStyle/>
          <a:p>
            <a:r>
              <a:rPr lang="ru-RU" dirty="0" smtClean="0"/>
              <a:t>В приближении к приведенной формуле теорему Байеса часто иллюстрируют таким примером. Некий повар </a:t>
            </a:r>
            <a:r>
              <a:rPr lang="ru-RU" dirty="0" err="1" smtClean="0"/>
              <a:t>фаст-фуда</a:t>
            </a:r>
            <a:r>
              <a:rPr lang="ru-RU" dirty="0" smtClean="0"/>
              <a:t> принимает заказы в условиях шума, а потому воспринимает их с искажениями. Если заказ сделан на блюдо </a:t>
            </a:r>
            <a:r>
              <a:rPr lang="en-US" dirty="0" smtClean="0"/>
              <a:t>A</a:t>
            </a:r>
            <a:r>
              <a:rPr lang="ru-RU" dirty="0" smtClean="0"/>
              <a:t>, то может принять его за блюдо </a:t>
            </a:r>
            <a:r>
              <a:rPr lang="en-US" dirty="0" smtClean="0"/>
              <a:t>B</a:t>
            </a:r>
            <a:r>
              <a:rPr lang="ru-RU" dirty="0" smtClean="0"/>
              <a:t>. У посетителей блюда пользуются разным спросом, P(</a:t>
            </a:r>
            <a:r>
              <a:rPr lang="en-US" dirty="0" smtClean="0"/>
              <a:t>A</a:t>
            </a:r>
            <a:r>
              <a:rPr lang="ru-RU" dirty="0" smtClean="0"/>
              <a:t>) — вероятность заказа блюда </a:t>
            </a:r>
            <a:r>
              <a:rPr lang="en-US" dirty="0" smtClean="0"/>
              <a:t>A</a:t>
            </a:r>
            <a:r>
              <a:rPr lang="ru-RU" dirty="0" smtClean="0"/>
              <a:t>, вероятность ошибки </a:t>
            </a:r>
            <a:r>
              <a:rPr lang="en-US" dirty="0" smtClean="0"/>
              <a:t>B</a:t>
            </a:r>
            <a:r>
              <a:rPr lang="ru-RU" dirty="0" smtClean="0"/>
              <a:t> для данного </a:t>
            </a:r>
            <a:r>
              <a:rPr lang="en-US" dirty="0" smtClean="0"/>
              <a:t>A</a:t>
            </a:r>
            <a:r>
              <a:rPr lang="ru-RU" dirty="0" smtClean="0"/>
              <a:t> равна P(</a:t>
            </a:r>
            <a:r>
              <a:rPr lang="en-US" dirty="0" smtClean="0"/>
              <a:t>B</a:t>
            </a:r>
            <a:r>
              <a:rPr lang="ru-RU" dirty="0" smtClean="0"/>
              <a:t>/</a:t>
            </a:r>
            <a:r>
              <a:rPr lang="en-US" dirty="0" smtClean="0"/>
              <a:t>A</a:t>
            </a:r>
            <a:r>
              <a:rPr lang="ru-RU" dirty="0" smtClean="0"/>
              <a:t>), а вероятность услышать верный заказ равна P(</a:t>
            </a:r>
            <a:r>
              <a:rPr lang="en-US" dirty="0" smtClean="0"/>
              <a:t>A</a:t>
            </a:r>
            <a:r>
              <a:rPr lang="ru-RU" dirty="0" smtClean="0"/>
              <a:t>/</a:t>
            </a:r>
            <a:r>
              <a:rPr lang="en-US" dirty="0" smtClean="0"/>
              <a:t>B</a:t>
            </a:r>
            <a:r>
              <a:rPr lang="ru-RU" dirty="0" smtClean="0"/>
              <a:t>). Вероятности P (</a:t>
            </a:r>
            <a:r>
              <a:rPr lang="en-US" dirty="0" smtClean="0"/>
              <a:t>B</a:t>
            </a:r>
            <a:r>
              <a:rPr lang="ru-RU" dirty="0" smtClean="0"/>
              <a:t>) и P(</a:t>
            </a:r>
            <a:r>
              <a:rPr lang="en-US" dirty="0" smtClean="0"/>
              <a:t>B</a:t>
            </a:r>
            <a:r>
              <a:rPr lang="ru-RU" dirty="0" smtClean="0"/>
              <a:t>/</a:t>
            </a:r>
            <a:r>
              <a:rPr lang="en-US" dirty="0" smtClean="0"/>
              <a:t>A</a:t>
            </a:r>
            <a:r>
              <a:rPr lang="ru-RU" dirty="0" smtClean="0"/>
              <a:t>) являются знанием условий.</a:t>
            </a:r>
          </a:p>
          <a:p>
            <a:endParaRPr lang="ru-RU" dirty="0"/>
          </a:p>
        </p:txBody>
      </p:sp>
      <p:pic>
        <p:nvPicPr>
          <p:cNvPr id="4" name="Picture 1"/>
          <p:cNvPicPr>
            <a:picLocks noChangeAspect="1" noChangeArrowheads="1"/>
          </p:cNvPicPr>
          <p:nvPr/>
        </p:nvPicPr>
        <p:blipFill>
          <a:blip r:embed="rId2" cstate="print"/>
          <a:srcRect/>
          <a:stretch>
            <a:fillRect/>
          </a:stretch>
        </p:blipFill>
        <p:spPr bwMode="auto">
          <a:xfrm>
            <a:off x="7000892" y="642918"/>
            <a:ext cx="1785950" cy="1643074"/>
          </a:xfrm>
          <a:prstGeom prst="rect">
            <a:avLst/>
          </a:prstGeom>
          <a:noFill/>
          <a:ln w="28575">
            <a:solidFill>
              <a:schemeClr val="accent1">
                <a:lumMod val="75000"/>
              </a:schemeClr>
            </a:solidFill>
            <a:miter lim="800000"/>
            <a:headEnd/>
            <a:tailEnd/>
          </a:ln>
          <a:effec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43000"/>
            <a:ext cx="6400816" cy="1066800"/>
          </a:xfrm>
        </p:spPr>
        <p:txBody>
          <a:bodyPr>
            <a:normAutofit fontScale="90000"/>
          </a:bodyPr>
          <a:lstStyle/>
          <a:p>
            <a:r>
              <a:rPr lang="ru-RU" sz="3600" b="1" dirty="0" smtClean="0">
                <a:solidFill>
                  <a:schemeClr val="accent2">
                    <a:lumMod val="75000"/>
                  </a:schemeClr>
                </a:solidFill>
              </a:rPr>
              <a:t>3. </a:t>
            </a:r>
            <a:r>
              <a:rPr lang="ru-RU" sz="3600" dirty="0" smtClean="0">
                <a:solidFill>
                  <a:schemeClr val="accent2">
                    <a:lumMod val="75000"/>
                  </a:schemeClr>
                </a:solidFill>
              </a:rPr>
              <a:t>Формулировка , математическая запись теоремы Байеса , её следствие.</a:t>
            </a:r>
            <a:r>
              <a:rPr lang="ru-RU" dirty="0" smtClean="0"/>
              <a:t/>
            </a:r>
            <a:br>
              <a:rPr lang="ru-RU" dirty="0" smtClean="0"/>
            </a:br>
            <a:endParaRPr lang="ru-RU" dirty="0"/>
          </a:p>
        </p:txBody>
      </p:sp>
      <p:sp>
        <p:nvSpPr>
          <p:cNvPr id="3" name="Содержимое 2"/>
          <p:cNvSpPr>
            <a:spLocks noGrp="1"/>
          </p:cNvSpPr>
          <p:nvPr>
            <p:ph idx="1"/>
          </p:nvPr>
        </p:nvSpPr>
        <p:spPr/>
        <p:txBody>
          <a:bodyPr>
            <a:normAutofit fontScale="92500" lnSpcReduction="20000"/>
          </a:bodyPr>
          <a:lstStyle/>
          <a:p>
            <a:r>
              <a:rPr lang="ru-RU" dirty="0" smtClean="0"/>
              <a:t>Формула Байеса позволяет «переставить причину и следствие»: по известному факту события вычислить вероятность того, что оно было вызвано данной причиной. События, отражающие действие «причин», в данном случае обычно называют гипотезами, так как они — предполагаемые события, повлекшие данное. Безусловную вероятность справедливости гипотезы называют априорной (насколько вероятна причина вообще), а условную — с учетом факта произошедшего события — апостериорной (насколько вероятна причина оказалась с учетом данных о событии).</a:t>
            </a:r>
          </a:p>
          <a:p>
            <a:endParaRPr lang="ru-RU" dirty="0"/>
          </a:p>
        </p:txBody>
      </p:sp>
      <p:pic>
        <p:nvPicPr>
          <p:cNvPr id="4" name="Picture 1"/>
          <p:cNvPicPr>
            <a:picLocks noChangeAspect="1" noChangeArrowheads="1"/>
          </p:cNvPicPr>
          <p:nvPr/>
        </p:nvPicPr>
        <p:blipFill>
          <a:blip r:embed="rId2" cstate="print"/>
          <a:srcRect/>
          <a:stretch>
            <a:fillRect/>
          </a:stretch>
        </p:blipFill>
        <p:spPr bwMode="auto">
          <a:xfrm>
            <a:off x="7000892" y="642918"/>
            <a:ext cx="1785950" cy="1643074"/>
          </a:xfrm>
          <a:prstGeom prst="rect">
            <a:avLst/>
          </a:prstGeom>
          <a:noFill/>
          <a:ln w="28575">
            <a:solidFill>
              <a:schemeClr val="accent1">
                <a:lumMod val="75000"/>
              </a:schemeClr>
            </a:solidFill>
            <a:miter lim="800000"/>
            <a:headEnd/>
            <a:tailEnd/>
          </a:ln>
          <a:effec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43000"/>
            <a:ext cx="6543692" cy="1066800"/>
          </a:xfrm>
        </p:spPr>
        <p:txBody>
          <a:bodyPr>
            <a:normAutofit fontScale="90000"/>
          </a:bodyPr>
          <a:lstStyle/>
          <a:p>
            <a:r>
              <a:rPr lang="ru-RU" sz="3600" b="1" dirty="0" smtClean="0">
                <a:solidFill>
                  <a:schemeClr val="accent2">
                    <a:lumMod val="75000"/>
                  </a:schemeClr>
                </a:solidFill>
              </a:rPr>
              <a:t>3. </a:t>
            </a:r>
            <a:r>
              <a:rPr lang="ru-RU" sz="3600" dirty="0" smtClean="0">
                <a:solidFill>
                  <a:schemeClr val="accent2">
                    <a:lumMod val="75000"/>
                  </a:schemeClr>
                </a:solidFill>
              </a:rPr>
              <a:t>Формулировка , математическая запись теоремы Байеса , её следствие.</a:t>
            </a:r>
            <a:r>
              <a:rPr lang="ru-RU" dirty="0" smtClean="0"/>
              <a:t/>
            </a:r>
            <a:br>
              <a:rPr lang="ru-RU" dirty="0" smtClean="0"/>
            </a:br>
            <a:endParaRPr lang="ru-RU" dirty="0"/>
          </a:p>
        </p:txBody>
      </p:sp>
      <p:sp>
        <p:nvSpPr>
          <p:cNvPr id="3" name="Содержимое 2"/>
          <p:cNvSpPr>
            <a:spLocks noGrp="1"/>
          </p:cNvSpPr>
          <p:nvPr>
            <p:ph idx="1"/>
          </p:nvPr>
        </p:nvSpPr>
        <p:spPr/>
        <p:txBody>
          <a:bodyPr>
            <a:normAutofit fontScale="92500" lnSpcReduction="20000"/>
          </a:bodyPr>
          <a:lstStyle/>
          <a:p>
            <a:r>
              <a:rPr lang="ru-RU" dirty="0" smtClean="0"/>
              <a:t>Теорема Байеса всегда оставалась одним из самых спорных вопросов в математической статистике. Полемика, связанная с ее практической применимостью, не затихает до сих пор. </a:t>
            </a:r>
          </a:p>
          <a:p>
            <a:r>
              <a:rPr lang="ru-RU" dirty="0" smtClean="0"/>
              <a:t> Основные аргументы противников байесовской статистики сводятся к тому, что они считают теорему бесполезной из-за произвольности выбора априорных вероятностей, и, наоборот, приверженцы байесовского мировоззрения доказывали его преимущества перед традиционным, частотным.</a:t>
            </a:r>
            <a:endParaRPr lang="ru-RU" dirty="0"/>
          </a:p>
        </p:txBody>
      </p:sp>
      <p:pic>
        <p:nvPicPr>
          <p:cNvPr id="4" name="Picture 1"/>
          <p:cNvPicPr>
            <a:picLocks noChangeAspect="1" noChangeArrowheads="1"/>
          </p:cNvPicPr>
          <p:nvPr/>
        </p:nvPicPr>
        <p:blipFill>
          <a:blip r:embed="rId2" cstate="print"/>
          <a:srcRect/>
          <a:stretch>
            <a:fillRect/>
          </a:stretch>
        </p:blipFill>
        <p:spPr bwMode="auto">
          <a:xfrm>
            <a:off x="7000892" y="642918"/>
            <a:ext cx="1785950" cy="1643074"/>
          </a:xfrm>
          <a:prstGeom prst="rect">
            <a:avLst/>
          </a:prstGeom>
          <a:noFill/>
          <a:ln w="28575">
            <a:solidFill>
              <a:schemeClr val="accent1">
                <a:lumMod val="75000"/>
              </a:schemeClr>
            </a:solidFill>
            <a:miter lim="800000"/>
            <a:headEnd/>
            <a:tailEnd/>
          </a:ln>
          <a:effec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43000"/>
            <a:ext cx="6472254" cy="1066800"/>
          </a:xfrm>
        </p:spPr>
        <p:txBody>
          <a:bodyPr>
            <a:normAutofit fontScale="90000"/>
          </a:bodyPr>
          <a:lstStyle/>
          <a:p>
            <a:r>
              <a:rPr lang="ru-RU" sz="3600" b="1" dirty="0" smtClean="0">
                <a:solidFill>
                  <a:schemeClr val="accent2">
                    <a:lumMod val="75000"/>
                  </a:schemeClr>
                </a:solidFill>
              </a:rPr>
              <a:t>3. </a:t>
            </a:r>
            <a:r>
              <a:rPr lang="ru-RU" sz="3600" dirty="0" smtClean="0">
                <a:solidFill>
                  <a:schemeClr val="accent2">
                    <a:lumMod val="75000"/>
                  </a:schemeClr>
                </a:solidFill>
              </a:rPr>
              <a:t>Формулировка , математическая запись теоремы Байеса , её следствие.</a:t>
            </a:r>
            <a:r>
              <a:rPr lang="ru-RU" dirty="0" smtClean="0"/>
              <a:t/>
            </a:r>
            <a:br>
              <a:rPr lang="ru-RU" dirty="0" smtClean="0"/>
            </a:br>
            <a:endParaRPr lang="ru-RU" dirty="0"/>
          </a:p>
        </p:txBody>
      </p:sp>
      <p:sp>
        <p:nvSpPr>
          <p:cNvPr id="3" name="Содержимое 2"/>
          <p:cNvSpPr>
            <a:spLocks noGrp="1"/>
          </p:cNvSpPr>
          <p:nvPr>
            <p:ph idx="1"/>
          </p:nvPr>
        </p:nvSpPr>
        <p:spPr/>
        <p:txBody>
          <a:bodyPr>
            <a:normAutofit fontScale="70000" lnSpcReduction="20000"/>
          </a:bodyPr>
          <a:lstStyle/>
          <a:p>
            <a:r>
              <a:rPr lang="ru-RU" dirty="0" smtClean="0"/>
              <a:t>На протяжении десятилетий обсуждение аргументов за и против было уделом математиком и философов, оно не выходило за пределы академической среды; действительным же поворотным пунктом в истории математического наследия Томаса Байеса стали сравнительные исследования по оценке результативности медицинских препаратов, проведенные в 60-е и 70-е годы компанией </a:t>
            </a:r>
            <a:r>
              <a:rPr lang="ru-RU" dirty="0" err="1" smtClean="0"/>
              <a:t>Pfizer</a:t>
            </a:r>
            <a:r>
              <a:rPr lang="ru-RU" dirty="0" smtClean="0"/>
              <a:t> с использованием байесовской и </a:t>
            </a:r>
            <a:r>
              <a:rPr lang="ru-RU" dirty="0" err="1" smtClean="0"/>
              <a:t>небайесовской</a:t>
            </a:r>
            <a:r>
              <a:rPr lang="ru-RU" dirty="0" smtClean="0"/>
              <a:t> статистики. Последующие исследования показали, что байесовские подходы с равным успехом могут быть применены в истории, археологии, но, возможно, наилучшие перспективы у машинного обучения. Можно говорить о полной реабилитации взглядов Байеса: теперь он в некотором смысле стал культовой фигурой; его могила восстановлена и стала своеобразным местом поклонения.</a:t>
            </a:r>
            <a:endParaRPr lang="ru-RU" dirty="0"/>
          </a:p>
        </p:txBody>
      </p:sp>
      <p:pic>
        <p:nvPicPr>
          <p:cNvPr id="4" name="Picture 1"/>
          <p:cNvPicPr>
            <a:picLocks noChangeAspect="1" noChangeArrowheads="1"/>
          </p:cNvPicPr>
          <p:nvPr/>
        </p:nvPicPr>
        <p:blipFill>
          <a:blip r:embed="rId2" cstate="print"/>
          <a:srcRect/>
          <a:stretch>
            <a:fillRect/>
          </a:stretch>
        </p:blipFill>
        <p:spPr bwMode="auto">
          <a:xfrm>
            <a:off x="7000892" y="642918"/>
            <a:ext cx="1785950" cy="1571636"/>
          </a:xfrm>
          <a:prstGeom prst="rect">
            <a:avLst/>
          </a:prstGeom>
          <a:noFill/>
          <a:ln w="28575">
            <a:solidFill>
              <a:schemeClr val="accent1">
                <a:lumMod val="75000"/>
              </a:schemeClr>
            </a:solidFill>
            <a:miter lim="800000"/>
            <a:headEnd/>
            <a:tailEnd/>
          </a:ln>
          <a:effec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43000"/>
            <a:ext cx="6472254" cy="1142992"/>
          </a:xfrm>
        </p:spPr>
        <p:txBody>
          <a:bodyPr>
            <a:normAutofit fontScale="90000"/>
          </a:bodyPr>
          <a:lstStyle/>
          <a:p>
            <a:r>
              <a:rPr lang="ru-RU" sz="3200" b="1" dirty="0" smtClean="0">
                <a:solidFill>
                  <a:schemeClr val="accent2">
                    <a:lumMod val="75000"/>
                  </a:schemeClr>
                </a:solidFill>
              </a:rPr>
              <a:t>4.Значение и применение формулы Байеса в современном мире.</a:t>
            </a:r>
            <a:endParaRPr lang="ru-RU" sz="3200" dirty="0">
              <a:solidFill>
                <a:schemeClr val="accent2">
                  <a:lumMod val="75000"/>
                </a:schemeClr>
              </a:solidFill>
            </a:endParaRPr>
          </a:p>
        </p:txBody>
      </p:sp>
      <p:sp>
        <p:nvSpPr>
          <p:cNvPr id="3" name="Содержимое 2"/>
          <p:cNvSpPr>
            <a:spLocks noGrp="1"/>
          </p:cNvSpPr>
          <p:nvPr>
            <p:ph idx="1"/>
          </p:nvPr>
        </p:nvSpPr>
        <p:spPr/>
        <p:txBody>
          <a:bodyPr/>
          <a:lstStyle/>
          <a:p>
            <a:r>
              <a:rPr lang="ru-RU" dirty="0" smtClean="0"/>
              <a:t>Главная, видимо, особенность теоремы Байеса в том, что для ее практического применения обычно требуется огромное количество вычислений-пересчетов, а потому расцвет методов </a:t>
            </a:r>
            <a:r>
              <a:rPr lang="ru-RU" dirty="0" err="1" smtClean="0"/>
              <a:t>байесовых</a:t>
            </a:r>
            <a:r>
              <a:rPr lang="ru-RU" dirty="0" smtClean="0"/>
              <a:t> оценок пришелся аккурат на революцию в компьютерных и сетевых </a:t>
            </a:r>
            <a:r>
              <a:rPr lang="ru-RU" dirty="0" err="1" smtClean="0"/>
              <a:t>инфотехнологиях</a:t>
            </a:r>
            <a:r>
              <a:rPr lang="ru-RU" dirty="0" smtClean="0"/>
              <a:t>.</a:t>
            </a:r>
            <a:endParaRPr lang="ru-RU" dirty="0"/>
          </a:p>
        </p:txBody>
      </p:sp>
      <p:pic>
        <p:nvPicPr>
          <p:cNvPr id="22530" name="Picture 2"/>
          <p:cNvPicPr>
            <a:picLocks noChangeAspect="1" noChangeArrowheads="1"/>
          </p:cNvPicPr>
          <p:nvPr/>
        </p:nvPicPr>
        <p:blipFill>
          <a:blip r:embed="rId2"/>
          <a:srcRect/>
          <a:stretch>
            <a:fillRect/>
          </a:stretch>
        </p:blipFill>
        <p:spPr bwMode="auto">
          <a:xfrm>
            <a:off x="6929454" y="642918"/>
            <a:ext cx="1714512" cy="1714512"/>
          </a:xfrm>
          <a:prstGeom prst="rect">
            <a:avLst/>
          </a:prstGeom>
          <a:noFill/>
          <a:ln w="28575">
            <a:solidFill>
              <a:schemeClr val="accent2">
                <a:lumMod val="75000"/>
              </a:schemeClr>
            </a:solidFill>
            <a:miter lim="800000"/>
            <a:headEnd/>
            <a:tailEnd/>
          </a:ln>
          <a:effec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p:cNvPicPr>
            <a:picLocks noChangeAspect="1" noChangeArrowheads="1"/>
          </p:cNvPicPr>
          <p:nvPr/>
        </p:nvPicPr>
        <p:blipFill>
          <a:blip r:embed="rId2"/>
          <a:srcRect/>
          <a:stretch>
            <a:fillRect/>
          </a:stretch>
        </p:blipFill>
        <p:spPr bwMode="auto">
          <a:xfrm>
            <a:off x="7072330" y="642918"/>
            <a:ext cx="1643074" cy="1571636"/>
          </a:xfrm>
          <a:prstGeom prst="rect">
            <a:avLst/>
          </a:prstGeom>
          <a:noFill/>
          <a:ln w="28575">
            <a:solidFill>
              <a:schemeClr val="accent2">
                <a:lumMod val="75000"/>
              </a:schemeClr>
            </a:solidFill>
            <a:miter lim="800000"/>
            <a:headEnd/>
            <a:tailEnd/>
          </a:ln>
          <a:effectLst/>
        </p:spPr>
      </p:pic>
      <p:sp>
        <p:nvSpPr>
          <p:cNvPr id="2" name="Заголовок 1"/>
          <p:cNvSpPr>
            <a:spLocks noGrp="1"/>
          </p:cNvSpPr>
          <p:nvPr>
            <p:ph type="title"/>
          </p:nvPr>
        </p:nvSpPr>
        <p:spPr>
          <a:xfrm>
            <a:off x="428596" y="1142984"/>
            <a:ext cx="6715172" cy="1066800"/>
          </a:xfrm>
        </p:spPr>
        <p:txBody>
          <a:bodyPr>
            <a:normAutofit fontScale="90000"/>
          </a:bodyPr>
          <a:lstStyle/>
          <a:p>
            <a:r>
              <a:rPr lang="ru-RU" sz="3200" b="1" dirty="0" smtClean="0">
                <a:solidFill>
                  <a:schemeClr val="accent2">
                    <a:lumMod val="75000"/>
                  </a:schemeClr>
                </a:solidFill>
              </a:rPr>
              <a:t>4.Значение и применение формулы Байеса в современном мире.</a:t>
            </a:r>
            <a:endParaRPr lang="ru-RU" sz="3200" dirty="0"/>
          </a:p>
        </p:txBody>
      </p:sp>
      <p:sp>
        <p:nvSpPr>
          <p:cNvPr id="3" name="Содержимое 2"/>
          <p:cNvSpPr>
            <a:spLocks noGrp="1"/>
          </p:cNvSpPr>
          <p:nvPr>
            <p:ph idx="1"/>
          </p:nvPr>
        </p:nvSpPr>
        <p:spPr/>
        <p:txBody>
          <a:bodyPr>
            <a:normAutofit fontScale="77500" lnSpcReduction="20000"/>
          </a:bodyPr>
          <a:lstStyle/>
          <a:p>
            <a:r>
              <a:rPr lang="ru-RU" dirty="0" smtClean="0"/>
              <a:t>Пионером здесь стала британская интернет-компания </a:t>
            </a:r>
            <a:r>
              <a:rPr lang="ru-RU" dirty="0" err="1" smtClean="0"/>
              <a:t>Autonomy</a:t>
            </a:r>
            <a:r>
              <a:rPr lang="ru-RU" dirty="0" smtClean="0"/>
              <a:t>, для интеллектуального поиска </a:t>
            </a:r>
            <a:r>
              <a:rPr lang="ru-RU" dirty="0" smtClean="0"/>
              <a:t>информации</a:t>
            </a:r>
            <a:r>
              <a:rPr lang="en-US" dirty="0" smtClean="0"/>
              <a:t>,</a:t>
            </a:r>
            <a:r>
              <a:rPr lang="ru-RU" dirty="0" smtClean="0"/>
              <a:t> </a:t>
            </a:r>
            <a:r>
              <a:rPr lang="ru-RU" dirty="0" smtClean="0"/>
              <a:t>созданная математиком (и ныне миллиардером) Майком Линчем (</a:t>
            </a:r>
            <a:r>
              <a:rPr lang="ru-RU" dirty="0" err="1" smtClean="0"/>
              <a:t>Mike</a:t>
            </a:r>
            <a:r>
              <a:rPr lang="ru-RU" dirty="0" smtClean="0"/>
              <a:t> </a:t>
            </a:r>
            <a:r>
              <a:rPr lang="ru-RU" dirty="0" err="1" smtClean="0"/>
              <a:t>Lynch</a:t>
            </a:r>
            <a:r>
              <a:rPr lang="ru-RU" dirty="0" smtClean="0"/>
              <a:t>). Программное обеспечение </a:t>
            </a:r>
            <a:r>
              <a:rPr lang="ru-RU" dirty="0" err="1" smtClean="0"/>
              <a:t>Autonomy</a:t>
            </a:r>
            <a:r>
              <a:rPr lang="ru-RU" dirty="0" smtClean="0"/>
              <a:t>, построенное на базе </a:t>
            </a:r>
            <a:r>
              <a:rPr lang="ru-RU" dirty="0" err="1" smtClean="0"/>
              <a:t>байесовых</a:t>
            </a:r>
            <a:r>
              <a:rPr lang="ru-RU" dirty="0" smtClean="0"/>
              <a:t> оценок, позволяет компьютерам "понимать" содержание неструктурированной информации, такой как текстовые участки </a:t>
            </a:r>
            <a:r>
              <a:rPr lang="ru-RU" dirty="0" err="1" smtClean="0"/>
              <a:t>веб-страниц</a:t>
            </a:r>
            <a:r>
              <a:rPr lang="ru-RU" dirty="0" smtClean="0"/>
              <a:t> или электронная почта.</a:t>
            </a:r>
          </a:p>
          <a:p>
            <a:r>
              <a:rPr lang="ru-RU" dirty="0" smtClean="0"/>
              <a:t> </a:t>
            </a:r>
            <a:r>
              <a:rPr lang="ru-RU" dirty="0" smtClean="0"/>
              <a:t>Например с помощью байесовского аппарата по контексту достаточно элементарно подбирается нужная информация о реке Амазонке, а не о мифических племенах воинственных женщин или об онлайновом </a:t>
            </a:r>
            <a:r>
              <a:rPr lang="ru-RU" dirty="0" err="1" smtClean="0"/>
              <a:t>супермагазине</a:t>
            </a:r>
            <a:r>
              <a:rPr lang="ru-RU" dirty="0" smtClean="0"/>
              <a:t> с тем же названием </a:t>
            </a:r>
            <a:r>
              <a:rPr lang="ru-RU" dirty="0" err="1" smtClean="0"/>
              <a:t>Amazon</a:t>
            </a:r>
            <a:r>
              <a:rPr lang="ru-RU" dirty="0" smtClean="0"/>
              <a:t>. Просто по той причине, что контекст документа будет включать упоминания о джунглях, деревьях и Южной Америке.</a:t>
            </a:r>
            <a:endParaRPr lang="ru-RU"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1142984"/>
            <a:ext cx="6643734" cy="1066800"/>
          </a:xfrm>
        </p:spPr>
        <p:txBody>
          <a:bodyPr>
            <a:normAutofit fontScale="90000"/>
          </a:bodyPr>
          <a:lstStyle/>
          <a:p>
            <a:r>
              <a:rPr lang="ru-RU" sz="3200" b="1" dirty="0" smtClean="0">
                <a:solidFill>
                  <a:schemeClr val="accent2">
                    <a:lumMod val="75000"/>
                  </a:schemeClr>
                </a:solidFill>
              </a:rPr>
              <a:t>4.Значение и применение формулы Байеса в современном мире.</a:t>
            </a:r>
            <a:endParaRPr lang="ru-RU" sz="3200" dirty="0"/>
          </a:p>
        </p:txBody>
      </p:sp>
      <p:sp>
        <p:nvSpPr>
          <p:cNvPr id="3" name="Содержимое 2"/>
          <p:cNvSpPr>
            <a:spLocks noGrp="1"/>
          </p:cNvSpPr>
          <p:nvPr>
            <p:ph idx="1"/>
          </p:nvPr>
        </p:nvSpPr>
        <p:spPr/>
        <p:txBody>
          <a:bodyPr/>
          <a:lstStyle/>
          <a:p>
            <a:r>
              <a:rPr lang="ru-RU" dirty="0" smtClean="0"/>
              <a:t>В компании </a:t>
            </a:r>
            <a:r>
              <a:rPr lang="ru-RU" dirty="0" err="1" smtClean="0"/>
              <a:t>Microsoft</a:t>
            </a:r>
            <a:r>
              <a:rPr lang="ru-RU" dirty="0" smtClean="0"/>
              <a:t> этот же статистический аппарат заложен в программы выявления неполадок в </a:t>
            </a:r>
            <a:r>
              <a:rPr lang="ru-RU" dirty="0" smtClean="0"/>
              <a:t>ОС </a:t>
            </a:r>
            <a:r>
              <a:rPr lang="ru-RU" dirty="0" err="1" smtClean="0"/>
              <a:t>WinXP</a:t>
            </a:r>
            <a:r>
              <a:rPr lang="ru-RU" dirty="0" smtClean="0"/>
              <a:t>, а еще ранее - был использован </a:t>
            </a:r>
            <a:r>
              <a:rPr lang="ru-RU" smtClean="0"/>
              <a:t>при </a:t>
            </a:r>
            <a:r>
              <a:rPr lang="ru-RU" smtClean="0"/>
              <a:t>создании MS </a:t>
            </a:r>
            <a:r>
              <a:rPr lang="ru-RU" dirty="0" err="1" smtClean="0"/>
              <a:t>Office</a:t>
            </a:r>
            <a:r>
              <a:rPr lang="ru-RU" dirty="0" smtClean="0"/>
              <a:t> для создания функции предложения пользователю своевременных подсказок. </a:t>
            </a:r>
          </a:p>
          <a:p>
            <a:endParaRPr lang="ru-RU" dirty="0"/>
          </a:p>
        </p:txBody>
      </p:sp>
      <p:pic>
        <p:nvPicPr>
          <p:cNvPr id="5" name="Picture 2"/>
          <p:cNvPicPr>
            <a:picLocks noChangeAspect="1" noChangeArrowheads="1"/>
          </p:cNvPicPr>
          <p:nvPr/>
        </p:nvPicPr>
        <p:blipFill>
          <a:blip r:embed="rId2"/>
          <a:srcRect/>
          <a:stretch>
            <a:fillRect/>
          </a:stretch>
        </p:blipFill>
        <p:spPr bwMode="auto">
          <a:xfrm>
            <a:off x="7072330" y="642918"/>
            <a:ext cx="1643074" cy="1571636"/>
          </a:xfrm>
          <a:prstGeom prst="rect">
            <a:avLst/>
          </a:prstGeom>
          <a:noFill/>
          <a:ln w="28575">
            <a:solidFill>
              <a:schemeClr val="accent2">
                <a:lumMod val="75000"/>
              </a:schemeClr>
            </a:solidFill>
            <a:miter lim="800000"/>
            <a:headEnd/>
            <a:tailEnd/>
          </a:ln>
          <a:effec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43000"/>
            <a:ext cx="6400816" cy="1066800"/>
          </a:xfrm>
        </p:spPr>
        <p:txBody>
          <a:bodyPr>
            <a:normAutofit fontScale="90000"/>
          </a:bodyPr>
          <a:lstStyle/>
          <a:p>
            <a:r>
              <a:rPr lang="ru-RU" sz="3200" b="1" dirty="0" smtClean="0">
                <a:solidFill>
                  <a:schemeClr val="accent2">
                    <a:lumMod val="75000"/>
                  </a:schemeClr>
                </a:solidFill>
              </a:rPr>
              <a:t>4.Значение и применение формулы Байеса в современном мире.</a:t>
            </a:r>
            <a:endParaRPr lang="ru-RU" sz="3200" dirty="0"/>
          </a:p>
        </p:txBody>
      </p:sp>
      <p:sp>
        <p:nvSpPr>
          <p:cNvPr id="3" name="Содержимое 2"/>
          <p:cNvSpPr>
            <a:spLocks noGrp="1"/>
          </p:cNvSpPr>
          <p:nvPr>
            <p:ph idx="1"/>
          </p:nvPr>
        </p:nvSpPr>
        <p:spPr/>
        <p:txBody>
          <a:bodyPr>
            <a:normAutofit fontScale="85000" lnSpcReduction="20000"/>
          </a:bodyPr>
          <a:lstStyle/>
          <a:p>
            <a:r>
              <a:rPr lang="ru-RU" dirty="0" smtClean="0"/>
              <a:t>О нынешнем месте байесовских подходов можно судить хотя бы по тому, что в 2006 году в Европе стартовал исследовательский проект </a:t>
            </a:r>
            <a:r>
              <a:rPr lang="ru-RU" dirty="0" err="1" smtClean="0"/>
              <a:t>Bayesian</a:t>
            </a:r>
            <a:r>
              <a:rPr lang="ru-RU" dirty="0" smtClean="0"/>
              <a:t> </a:t>
            </a:r>
            <a:r>
              <a:rPr lang="ru-RU" dirty="0" err="1" smtClean="0"/>
              <a:t>Approach</a:t>
            </a:r>
            <a:r>
              <a:rPr lang="ru-RU" dirty="0" smtClean="0"/>
              <a:t> </a:t>
            </a:r>
            <a:r>
              <a:rPr lang="ru-RU" dirty="0" err="1" smtClean="0"/>
              <a:t>to</a:t>
            </a:r>
            <a:r>
              <a:rPr lang="ru-RU" dirty="0" smtClean="0"/>
              <a:t> </a:t>
            </a:r>
            <a:r>
              <a:rPr lang="ru-RU" dirty="0" err="1" smtClean="0"/>
              <a:t>Cognitive</a:t>
            </a:r>
            <a:r>
              <a:rPr lang="ru-RU" dirty="0" smtClean="0"/>
              <a:t> </a:t>
            </a:r>
            <a:r>
              <a:rPr lang="ru-RU" dirty="0" err="1" smtClean="0"/>
              <a:t>Systems</a:t>
            </a:r>
            <a:r>
              <a:rPr lang="ru-RU" dirty="0" smtClean="0"/>
              <a:t>. Его цель — оценить применимость теоремы Байеса к созданию искусственных систем, способных решать сложные задачи в реальных условиях. Предполагается, что результатом станет появление реальной перспективы для создания роботов, способных к анализу окружающей среды, к накоплению и интерпретации знаний. В будущем проект может иметь грандиозные последствия, но и сейчас есть практические результаты помимо </a:t>
            </a:r>
            <a:r>
              <a:rPr lang="ru-RU" dirty="0" err="1" smtClean="0"/>
              <a:t>антиспамовских</a:t>
            </a:r>
            <a:r>
              <a:rPr lang="ru-RU" dirty="0" smtClean="0"/>
              <a:t> фильтров.</a:t>
            </a:r>
          </a:p>
          <a:p>
            <a:endParaRPr lang="ru-RU" dirty="0"/>
          </a:p>
        </p:txBody>
      </p:sp>
      <p:pic>
        <p:nvPicPr>
          <p:cNvPr id="4" name="Picture 2"/>
          <p:cNvPicPr>
            <a:picLocks noChangeAspect="1" noChangeArrowheads="1"/>
          </p:cNvPicPr>
          <p:nvPr/>
        </p:nvPicPr>
        <p:blipFill>
          <a:blip r:embed="rId2"/>
          <a:srcRect/>
          <a:stretch>
            <a:fillRect/>
          </a:stretch>
        </p:blipFill>
        <p:spPr bwMode="auto">
          <a:xfrm>
            <a:off x="7072330" y="642918"/>
            <a:ext cx="1643074" cy="1571636"/>
          </a:xfrm>
          <a:prstGeom prst="rect">
            <a:avLst/>
          </a:prstGeom>
          <a:noFill/>
          <a:ln w="28575">
            <a:solidFill>
              <a:schemeClr val="accent2">
                <a:lumMod val="75000"/>
              </a:schemeClr>
            </a:solidFill>
            <a:miter lim="800000"/>
            <a:headEnd/>
            <a:tailEnd/>
          </a:ln>
          <a:effec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200" b="1" dirty="0" smtClean="0">
                <a:solidFill>
                  <a:schemeClr val="accent2">
                    <a:lumMod val="75000"/>
                  </a:schemeClr>
                </a:solidFill>
              </a:rPr>
              <a:t>5.Заключение.</a:t>
            </a:r>
            <a:r>
              <a:rPr lang="ru-RU" sz="3200" dirty="0" smtClean="0">
                <a:solidFill>
                  <a:schemeClr val="accent2">
                    <a:lumMod val="75000"/>
                  </a:schemeClr>
                </a:solidFill>
              </a:rPr>
              <a:t/>
            </a:r>
            <a:br>
              <a:rPr lang="ru-RU" sz="3200" dirty="0" smtClean="0">
                <a:solidFill>
                  <a:schemeClr val="accent2">
                    <a:lumMod val="75000"/>
                  </a:schemeClr>
                </a:solidFill>
              </a:rPr>
            </a:br>
            <a:endParaRPr lang="ru-RU" sz="3200" dirty="0">
              <a:solidFill>
                <a:schemeClr val="accent2">
                  <a:lumMod val="75000"/>
                </a:schemeClr>
              </a:solidFill>
            </a:endParaRPr>
          </a:p>
        </p:txBody>
      </p:sp>
      <p:sp>
        <p:nvSpPr>
          <p:cNvPr id="3" name="Содержимое 2"/>
          <p:cNvSpPr>
            <a:spLocks noGrp="1"/>
          </p:cNvSpPr>
          <p:nvPr>
            <p:ph idx="1"/>
          </p:nvPr>
        </p:nvSpPr>
        <p:spPr/>
        <p:txBody>
          <a:bodyPr>
            <a:normAutofit fontScale="92500" lnSpcReduction="20000"/>
          </a:bodyPr>
          <a:lstStyle/>
          <a:p>
            <a:r>
              <a:rPr lang="ru-RU" dirty="0" smtClean="0"/>
              <a:t>Наука не имеет временных границ. То, что ещё вчера было лишь несколькими листочками исписанной бумаги, сегодня может стать основой для функционирования целой сферы деятельности человеческого общества. Томас Байес не предугадывал наступления эры компьютерных технологий. Математика была его хобби. Он никогда не публиковал своих научных работ. Но прогресс не стоит на месте, и вот уже имя английского священника на слуху во всех уголках мира. Наука не может быть бесполезной. И пример Сэра Томаса Байеса – яркое тому подтверждение.</a:t>
            </a:r>
          </a:p>
          <a:p>
            <a:endParaRPr lang="ru-RU" dirty="0"/>
          </a:p>
        </p:txBody>
      </p:sp>
      <p:pic>
        <p:nvPicPr>
          <p:cNvPr id="25602" name="Picture 2"/>
          <p:cNvPicPr>
            <a:picLocks noChangeAspect="1" noChangeArrowheads="1"/>
          </p:cNvPicPr>
          <p:nvPr/>
        </p:nvPicPr>
        <p:blipFill>
          <a:blip r:embed="rId2"/>
          <a:srcRect/>
          <a:stretch>
            <a:fillRect/>
          </a:stretch>
        </p:blipFill>
        <p:spPr bwMode="auto">
          <a:xfrm>
            <a:off x="7215206" y="714356"/>
            <a:ext cx="1381126" cy="138112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Городская">
  <a:themeElements>
    <a:clrScheme name="Городская">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Городская">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Городская">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88</TotalTime>
  <Words>1383</Words>
  <Application>Microsoft Office PowerPoint</Application>
  <PresentationFormat>Экран (4:3)</PresentationFormat>
  <Paragraphs>58</Paragraphs>
  <Slides>19</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19</vt:i4>
      </vt:variant>
    </vt:vector>
  </HeadingPairs>
  <TitlesOfParts>
    <vt:vector size="20" baseType="lpstr">
      <vt:lpstr>Городская</vt:lpstr>
      <vt:lpstr>Теорема Байеса</vt:lpstr>
      <vt:lpstr>Содержание:</vt:lpstr>
      <vt:lpstr>1.Введение </vt:lpstr>
      <vt:lpstr>2. Жизнь и научная  деятельность Т. Байеса.</vt:lpstr>
      <vt:lpstr>2. Жизнь и научная деятельность Т. Байеса. </vt:lpstr>
      <vt:lpstr>2. Жизнь и научная деятельность Т. Байеса. </vt:lpstr>
      <vt:lpstr>3. Формулировка , математическая запись теоремы Байеса , её следствие. </vt:lpstr>
      <vt:lpstr>3. Формулировка , математическая запись теоремы Байеса , её следствие. </vt:lpstr>
      <vt:lpstr>3. Формулировка , математическая запись теоремы Байеса , её следствие. </vt:lpstr>
      <vt:lpstr>3. Формулировка , математическая запись теоремы Байеса , её следствие. </vt:lpstr>
      <vt:lpstr>3. Формулировка , математическая запись теоремы Байеса , её следствие. </vt:lpstr>
      <vt:lpstr>3. Формулировка , математическая запись теоремы Байеса , её следствие. </vt:lpstr>
      <vt:lpstr>3. Формулировка , математическая запись теоремы Байеса , её следствие. </vt:lpstr>
      <vt:lpstr>3. Формулировка , математическая запись теоремы Байеса , её следствие. </vt:lpstr>
      <vt:lpstr>4.Значение и применение формулы Байеса в современном мире.</vt:lpstr>
      <vt:lpstr>4.Значение и применение формулы Байеса в современном мире.</vt:lpstr>
      <vt:lpstr>4.Значение и применение формулы Байеса в современном мире.</vt:lpstr>
      <vt:lpstr>4.Значение и применение формулы Байеса в современном мире.</vt:lpstr>
      <vt:lpstr>5.Заключение. </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Теорема Байеса</dc:title>
  <dc:creator>Женя</dc:creator>
  <cp:lastModifiedBy>Женя</cp:lastModifiedBy>
  <cp:revision>18</cp:revision>
  <dcterms:created xsi:type="dcterms:W3CDTF">2009-12-19T15:10:54Z</dcterms:created>
  <dcterms:modified xsi:type="dcterms:W3CDTF">2009-12-30T12:20:15Z</dcterms:modified>
</cp:coreProperties>
</file>