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5" r:id="rId3"/>
    <p:sldId id="274" r:id="rId4"/>
    <p:sldId id="276" r:id="rId5"/>
    <p:sldId id="273" r:id="rId6"/>
    <p:sldId id="278" r:id="rId7"/>
    <p:sldId id="279" r:id="rId8"/>
    <p:sldId id="27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9CAB-5946-424A-9625-891C3D104306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68D-01EC-4FF3-BD31-7214590ED7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9CAB-5946-424A-9625-891C3D104306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68D-01EC-4FF3-BD31-7214590ED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9CAB-5946-424A-9625-891C3D104306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68D-01EC-4FF3-BD31-7214590ED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9CAB-5946-424A-9625-891C3D104306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68D-01EC-4FF3-BD31-7214590ED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9CAB-5946-424A-9625-891C3D104306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68D-01EC-4FF3-BD31-7214590ED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9CAB-5946-424A-9625-891C3D104306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68D-01EC-4FF3-BD31-7214590ED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9CAB-5946-424A-9625-891C3D104306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68D-01EC-4FF3-BD31-7214590ED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9CAB-5946-424A-9625-891C3D104306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68D-01EC-4FF3-BD31-7214590ED7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D7F9CAB-5946-424A-9625-891C3D104306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D89668D-01EC-4FF3-BD31-7214590ED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9CAB-5946-424A-9625-891C3D104306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68D-01EC-4FF3-BD31-7214590ED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9CAB-5946-424A-9625-891C3D104306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668D-01EC-4FF3-BD31-7214590ED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D7F9CAB-5946-424A-9625-891C3D104306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D89668D-01EC-4FF3-BD31-7214590ED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Ряды Тейлора и </a:t>
            </a:r>
            <a:r>
              <a:rPr lang="ru-RU" dirty="0" err="1" smtClean="0"/>
              <a:t>Маклорена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00496" y="4286256"/>
            <a:ext cx="4857784" cy="1571636"/>
          </a:xfrm>
        </p:spPr>
        <p:txBody>
          <a:bodyPr/>
          <a:lstStyle/>
          <a:p>
            <a:r>
              <a:rPr lang="ru-RU" dirty="0" smtClean="0"/>
              <a:t>Докладчик :Мишунина </a:t>
            </a:r>
            <a:r>
              <a:rPr lang="ru-RU" dirty="0" smtClean="0"/>
              <a:t>А</a:t>
            </a:r>
            <a:r>
              <a:rPr lang="ru-RU" dirty="0" smtClean="0"/>
              <a:t>лександра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43108" y="642918"/>
            <a:ext cx="4929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Национальный Томский политехнический университет</a:t>
            </a:r>
            <a:endParaRPr lang="ru-RU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Picture 4" descr="gerb-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85852" y="571480"/>
            <a:ext cx="1368425" cy="1196975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>
            <a:lum bright="71000" contrast="-70000"/>
          </a:blip>
          <a:srcRect/>
          <a:stretch>
            <a:fillRect/>
          </a:stretch>
        </p:blipFill>
        <p:spPr bwMode="auto">
          <a:xfrm>
            <a:off x="1142976" y="2143116"/>
            <a:ext cx="6643734" cy="4591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Немного из истории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Ряд </a:t>
            </a:r>
            <a:r>
              <a:rPr lang="ru-RU" dirty="0" smtClean="0"/>
              <a:t>Тейлора </a:t>
            </a:r>
            <a:r>
              <a:rPr lang="ru-RU" dirty="0" smtClean="0"/>
              <a:t>— разложение функции в бесконечную сумму степенных функций.</a:t>
            </a:r>
          </a:p>
          <a:p>
            <a:endParaRPr lang="ru-RU" dirty="0" smtClean="0"/>
          </a:p>
          <a:p>
            <a:r>
              <a:rPr lang="ru-RU" dirty="0" smtClean="0"/>
              <a:t>Ряд назван в честь английского математика </a:t>
            </a:r>
            <a:r>
              <a:rPr lang="ru-RU" dirty="0" err="1" smtClean="0"/>
              <a:t>Брука</a:t>
            </a:r>
            <a:r>
              <a:rPr lang="ru-RU" dirty="0" smtClean="0"/>
              <a:t> Тейлора, хотя ряд Тейлора был известен задолго до публикаций Тейлора — его использовали ещё в XVII веке Грегори, а также Ньютон.</a:t>
            </a:r>
          </a:p>
          <a:p>
            <a:endParaRPr lang="ru-RU" dirty="0" smtClean="0"/>
          </a:p>
          <a:p>
            <a:r>
              <a:rPr lang="ru-RU" dirty="0" smtClean="0"/>
              <a:t>Ряды Тейлора применяются при аппроксимации функции многочленами. В частности, линеаризация уравнений происходит путём разложения в ряд Тейлора и отсечения всех членов выше первого порядка.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Ряд Тейлора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496"/>
            <a:ext cx="8786842" cy="72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85720" y="14287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Если функция </a:t>
            </a:r>
            <a:r>
              <a:rPr lang="ru-RU" dirty="0" err="1" smtClean="0"/>
              <a:t>f</a:t>
            </a:r>
            <a:r>
              <a:rPr lang="ru-RU" dirty="0" smtClean="0"/>
              <a:t> (</a:t>
            </a:r>
            <a:r>
              <a:rPr lang="ru-RU" dirty="0" err="1" smtClean="0"/>
              <a:t>x</a:t>
            </a:r>
            <a:r>
              <a:rPr lang="ru-RU" dirty="0" smtClean="0"/>
              <a:t>) имеет непрерывные производные вплоть до (n+1)-го порядка, то ее можно разложить в степенной ряд по формуле Тейлора:</a:t>
            </a:r>
            <a:endParaRPr lang="ru-RU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929066"/>
            <a:ext cx="3558421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0" y="40719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где </a:t>
            </a:r>
            <a:r>
              <a:rPr lang="ru-RU" dirty="0" err="1" smtClean="0"/>
              <a:t>Rn</a:t>
            </a:r>
            <a:r>
              <a:rPr lang="ru-RU" dirty="0" smtClean="0"/>
              <a:t> − остаточный член в форме Лагранжа определяется выражением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Ряд </a:t>
            </a:r>
            <a:r>
              <a:rPr lang="ru-RU" dirty="0" err="1" smtClean="0"/>
              <a:t>Маклорена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071678"/>
            <a:ext cx="59293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Если приведенное разложение сходится в некотором интервале </a:t>
            </a:r>
            <a:r>
              <a:rPr lang="ru-RU" dirty="0" err="1" smtClean="0"/>
              <a:t>x</a:t>
            </a:r>
            <a:r>
              <a:rPr lang="ru-RU" dirty="0" smtClean="0"/>
              <a:t>, т.е. , </a:t>
            </a:r>
            <a:r>
              <a:rPr lang="ru-RU" dirty="0" smtClean="0"/>
              <a:t>                    </a:t>
            </a:r>
          </a:p>
          <a:p>
            <a:endParaRPr lang="ru-RU" dirty="0" smtClean="0"/>
          </a:p>
          <a:p>
            <a:r>
              <a:rPr lang="ru-RU" dirty="0" smtClean="0"/>
              <a:t>то </a:t>
            </a:r>
            <a:r>
              <a:rPr lang="ru-RU" dirty="0" smtClean="0"/>
              <a:t>оно называется рядом Тейлора, представляющим разложение функции </a:t>
            </a:r>
            <a:r>
              <a:rPr lang="ru-RU" dirty="0" err="1" smtClean="0"/>
              <a:t>f</a:t>
            </a:r>
            <a:r>
              <a:rPr lang="ru-RU" dirty="0" smtClean="0"/>
              <a:t> (</a:t>
            </a:r>
            <a:r>
              <a:rPr lang="ru-RU" dirty="0" err="1" smtClean="0"/>
              <a:t>x</a:t>
            </a:r>
            <a:r>
              <a:rPr lang="ru-RU" dirty="0" smtClean="0"/>
              <a:t>) в точке </a:t>
            </a:r>
            <a:r>
              <a:rPr lang="ru-RU" dirty="0" err="1" smtClean="0"/>
              <a:t>a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 err="1" smtClean="0"/>
              <a:t>a</a:t>
            </a:r>
            <a:r>
              <a:rPr lang="ru-RU" dirty="0" smtClean="0"/>
              <a:t> = 0, то такое разложение называется рядом </a:t>
            </a:r>
            <a:r>
              <a:rPr lang="ru-RU" dirty="0" err="1" smtClean="0"/>
              <a:t>Маклорена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357430"/>
            <a:ext cx="1214446" cy="54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14316" y="4572008"/>
            <a:ext cx="8429684" cy="878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Использование степенных рядов в приближенных вычислениях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При вычислении определённых интегралов необходимо  : </a:t>
            </a:r>
          </a:p>
          <a:p>
            <a:r>
              <a:rPr lang="ru-RU" sz="2000" dirty="0" smtClean="0"/>
              <a:t>Разложить подынтегральную функцию в ряд</a:t>
            </a:r>
          </a:p>
          <a:p>
            <a:r>
              <a:rPr lang="ru-RU" sz="2000" dirty="0" smtClean="0"/>
              <a:t>Проинтегрировать его </a:t>
            </a:r>
            <a:r>
              <a:rPr lang="ru-RU" sz="2000" dirty="0" err="1" smtClean="0"/>
              <a:t>почленно</a:t>
            </a:r>
            <a:r>
              <a:rPr lang="ru-RU" sz="2000" dirty="0" smtClean="0"/>
              <a:t>, используя формулу Ньютона-Лейбница</a:t>
            </a:r>
          </a:p>
          <a:p>
            <a:r>
              <a:rPr lang="ru-RU" sz="2000" dirty="0" smtClean="0"/>
              <a:t>Определить какое количество членов  ряда нужно оставить для получения нужной точности вычисления ----1 )Если сходящийся знакочередующийся ряд то погрешность</a:t>
            </a:r>
          </a:p>
          <a:p>
            <a:r>
              <a:rPr lang="ru-RU" sz="2000" dirty="0" smtClean="0"/>
              <a:t>2) Если ряд </a:t>
            </a:r>
            <a:r>
              <a:rPr lang="ru-RU" sz="2000" dirty="0" err="1" smtClean="0"/>
              <a:t>знакоположительный</a:t>
            </a:r>
            <a:r>
              <a:rPr lang="ru-RU" sz="2000" dirty="0" smtClean="0"/>
              <a:t> используется  ещё одна из форм остаточного члена формулы Тейлора </a:t>
            </a:r>
          </a:p>
          <a:p>
            <a:endParaRPr lang="ru-RU" sz="20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3786190"/>
            <a:ext cx="2500330" cy="375989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lum bright="41000" contrast="-20000"/>
          </a:blip>
          <a:srcRect/>
          <a:stretch>
            <a:fillRect/>
          </a:stretch>
        </p:blipFill>
        <p:spPr bwMode="auto">
          <a:xfrm>
            <a:off x="357157" y="4643446"/>
            <a:ext cx="1882487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Разложение некоторых функций в ряд </a:t>
            </a:r>
            <a:r>
              <a:rPr lang="ru-RU" dirty="0" err="1" smtClean="0"/>
              <a:t>Маклорена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000240"/>
            <a:ext cx="328245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714620"/>
            <a:ext cx="392909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643314"/>
            <a:ext cx="399175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3" y="4572008"/>
            <a:ext cx="4786346" cy="67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5429264"/>
            <a:ext cx="7643866" cy="687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1 ))</a:t>
            </a:r>
            <a:r>
              <a:rPr lang="en-US" dirty="0" smtClean="0"/>
              <a:t> </a:t>
            </a:r>
            <a:r>
              <a:rPr lang="en-US" dirty="0" smtClean="0"/>
              <a:t>X</a:t>
            </a:r>
            <a:r>
              <a:rPr lang="en-US" baseline="-25000" dirty="0" smtClean="0"/>
              <a:t>0</a:t>
            </a:r>
            <a:r>
              <a:rPr lang="en-US" dirty="0" smtClean="0"/>
              <a:t>=0, y=e</a:t>
            </a:r>
            <a:r>
              <a:rPr lang="en-US" baseline="30000" dirty="0" smtClean="0"/>
              <a:t>2x </a:t>
            </a:r>
          </a:p>
          <a:p>
            <a:endParaRPr lang="en-US" baseline="30000" dirty="0" smtClean="0"/>
          </a:p>
          <a:p>
            <a:r>
              <a:rPr lang="en-US" dirty="0" smtClean="0"/>
              <a:t>2))</a:t>
            </a:r>
            <a:r>
              <a:rPr lang="ru-RU" dirty="0" smtClean="0"/>
              <a:t>Вычислить интеграл с точностью до 0,001</a:t>
            </a:r>
            <a:endParaRPr lang="en-US" dirty="0" smtClean="0"/>
          </a:p>
          <a:p>
            <a:endParaRPr lang="ru-RU" dirty="0" smtClean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53958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9" y="3214686"/>
            <a:ext cx="2428892" cy="746017"/>
          </a:xfrm>
          <a:prstGeom prst="rect">
            <a:avLst/>
          </a:prstGeom>
          <a:noFill/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Спасибо за внимание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85926"/>
            <a:ext cx="5643602" cy="442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4F4F4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289</TotalTime>
  <Words>250</Words>
  <Application>Microsoft Office PowerPoint</Application>
  <PresentationFormat>Экран 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Модульная</vt:lpstr>
      <vt:lpstr>Ряды Тейлора и Маклорена</vt:lpstr>
      <vt:lpstr>Немного из истории</vt:lpstr>
      <vt:lpstr>Ряд Тейлора</vt:lpstr>
      <vt:lpstr>Ряд Маклорена</vt:lpstr>
      <vt:lpstr>Использование степенных рядов в приближенных вычислениях</vt:lpstr>
      <vt:lpstr>Разложение некоторых функций в ряд Маклорена</vt:lpstr>
      <vt:lpstr>Примеры</vt:lpstr>
      <vt:lpstr>Спасибо за внимание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Fruits and vegetables for health</dc:title>
  <dc:creator>саша</dc:creator>
  <cp:lastModifiedBy>саша</cp:lastModifiedBy>
  <cp:revision>30</cp:revision>
  <dcterms:created xsi:type="dcterms:W3CDTF">2011-05-04T07:17:13Z</dcterms:created>
  <dcterms:modified xsi:type="dcterms:W3CDTF">2011-11-23T16:38:43Z</dcterms:modified>
</cp:coreProperties>
</file>