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60" r:id="rId3"/>
    <p:sldId id="258" r:id="rId4"/>
    <p:sldId id="261" r:id="rId5"/>
    <p:sldId id="262" r:id="rId6"/>
    <p:sldId id="263" r:id="rId7"/>
    <p:sldId id="257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53120E3-7703-4810-B98E-E4CADAADE08E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29B581F-219A-4DFC-8F72-CB52BCEF17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20E3-7703-4810-B98E-E4CADAADE08E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B581F-219A-4DFC-8F72-CB52BCEF17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20E3-7703-4810-B98E-E4CADAADE08E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B581F-219A-4DFC-8F72-CB52BCEF17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20E3-7703-4810-B98E-E4CADAADE08E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B581F-219A-4DFC-8F72-CB52BCEF17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53120E3-7703-4810-B98E-E4CADAADE08E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29B581F-219A-4DFC-8F72-CB52BCEF1762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53120E3-7703-4810-B98E-E4CADAADE08E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29B581F-219A-4DFC-8F72-CB52BCEF17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20E3-7703-4810-B98E-E4CADAADE08E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B581F-219A-4DFC-8F72-CB52BCEF17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20E3-7703-4810-B98E-E4CADAADE08E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B581F-219A-4DFC-8F72-CB52BCEF17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20E3-7703-4810-B98E-E4CADAADE08E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B581F-219A-4DFC-8F72-CB52BCEF17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20E3-7703-4810-B98E-E4CADAADE08E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B581F-219A-4DFC-8F72-CB52BCEF17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20E3-7703-4810-B98E-E4CADAADE08E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B581F-219A-4DFC-8F72-CB52BCEF176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53120E3-7703-4810-B98E-E4CADAADE08E}" type="datetimeFigureOut">
              <a:rPr lang="ru-RU" smtClean="0"/>
              <a:t>01.04.2013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29B581F-219A-4DFC-8F72-CB52BCEF176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0892" y="2348880"/>
            <a:ext cx="8458200" cy="1470025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2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200" dirty="0" smtClean="0">
                <a:latin typeface="Calibri"/>
                <a:ea typeface="Calibri"/>
                <a:cs typeface="Times New Roman"/>
              </a:rPr>
            </a:br>
            <a:r>
              <a:rPr lang="ru-RU" sz="2200" dirty="0">
                <a:latin typeface="Calibri"/>
                <a:ea typeface="Calibri"/>
                <a:cs typeface="Times New Roman"/>
              </a:rPr>
              <a:t/>
            </a:r>
            <a:br>
              <a:rPr lang="ru-RU" sz="2200" dirty="0">
                <a:latin typeface="Calibri"/>
                <a:ea typeface="Calibri"/>
                <a:cs typeface="Times New Roman"/>
              </a:rPr>
            </a:br>
            <a:r>
              <a:rPr lang="ru-RU" sz="22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200" dirty="0" smtClean="0">
                <a:latin typeface="Calibri"/>
                <a:ea typeface="Calibri"/>
                <a:cs typeface="Times New Roman"/>
              </a:rPr>
            </a:br>
            <a:r>
              <a:rPr lang="ru-RU" sz="2200" dirty="0">
                <a:latin typeface="Calibri"/>
                <a:ea typeface="Calibri"/>
                <a:cs typeface="Times New Roman"/>
              </a:rPr>
              <a:t/>
            </a:r>
            <a:br>
              <a:rPr lang="ru-RU" sz="2200" dirty="0">
                <a:latin typeface="Calibri"/>
                <a:ea typeface="Calibri"/>
                <a:cs typeface="Times New Roman"/>
              </a:rPr>
            </a:br>
            <a:r>
              <a:rPr lang="ru-RU" sz="2800" dirty="0" smtClean="0">
                <a:latin typeface="Calibri"/>
                <a:ea typeface="Calibri"/>
                <a:cs typeface="Times New Roman"/>
              </a:rPr>
              <a:t>Суммы Дарбу и их применение для доказательства критерия интегрируемости функций по Риману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3789040"/>
            <a:ext cx="8640960" cy="2880320"/>
          </a:xfrm>
        </p:spPr>
        <p:txBody>
          <a:bodyPr>
            <a:normAutofit fontScale="47500" lnSpcReduction="20000"/>
          </a:bodyPr>
          <a:lstStyle/>
          <a:p>
            <a:pPr algn="r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Выполнила: студентка гр.2Л21</a:t>
            </a:r>
          </a:p>
          <a:p>
            <a:pPr algn="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Стержанова У.А.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3600" dirty="0">
                <a:latin typeface="Times New Roman" pitchFamily="18" charset="0"/>
                <a:ea typeface="Calibri"/>
                <a:cs typeface="Times New Roman" pitchFamily="18" charset="0"/>
              </a:rPr>
              <a:t>Проверил </a:t>
            </a:r>
            <a:r>
              <a:rPr lang="ru-RU" sz="3600" dirty="0" err="1">
                <a:latin typeface="Times New Roman" pitchFamily="18" charset="0"/>
                <a:ea typeface="Calibri"/>
                <a:cs typeface="Times New Roman" pitchFamily="18" charset="0"/>
              </a:rPr>
              <a:t>к.педагогических</a:t>
            </a:r>
            <a:r>
              <a:rPr lang="ru-RU" sz="3600" dirty="0">
                <a:latin typeface="Times New Roman" pitchFamily="18" charset="0"/>
                <a:ea typeface="Calibri"/>
                <a:cs typeface="Times New Roman" pitchFamily="18" charset="0"/>
              </a:rPr>
              <a:t> наук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3600" dirty="0" err="1">
                <a:latin typeface="Times New Roman" pitchFamily="18" charset="0"/>
                <a:ea typeface="Calibri"/>
                <a:cs typeface="Times New Roman" pitchFamily="18" charset="0"/>
              </a:rPr>
              <a:t>Тарбокова</a:t>
            </a:r>
            <a:r>
              <a:rPr lang="ru-RU" sz="3600" dirty="0">
                <a:latin typeface="Times New Roman" pitchFamily="18" charset="0"/>
                <a:ea typeface="Calibri"/>
                <a:cs typeface="Times New Roman" pitchFamily="18" charset="0"/>
              </a:rPr>
              <a:t> Т.В.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Calibri"/>
                <a:ea typeface="Calibri"/>
                <a:cs typeface="Times New Roman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Calibri"/>
                <a:ea typeface="Calibri"/>
                <a:cs typeface="Times New Roman"/>
              </a:rPr>
              <a:t> </a:t>
            </a:r>
          </a:p>
          <a:p>
            <a:pPr algn="r"/>
            <a:endParaRPr lang="en-US" dirty="0" smtClean="0"/>
          </a:p>
          <a:p>
            <a:endParaRPr lang="ru-RU" sz="2900" dirty="0"/>
          </a:p>
          <a:p>
            <a:endParaRPr lang="ru-RU" sz="2900" dirty="0" smtClean="0"/>
          </a:p>
          <a:p>
            <a:pPr algn="ctr"/>
            <a:r>
              <a:rPr lang="ru-RU" sz="2900" dirty="0" smtClean="0"/>
              <a:t>Томск 2013</a:t>
            </a:r>
          </a:p>
          <a:p>
            <a:endParaRPr lang="ru-RU" dirty="0"/>
          </a:p>
        </p:txBody>
      </p:sp>
      <p:pic>
        <p:nvPicPr>
          <p:cNvPr id="5" name="Рисунок 4" descr="C:\Users\User\Desktop\цыйы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196752"/>
            <a:ext cx="1905000" cy="16668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7531" y="260648"/>
            <a:ext cx="9036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МИНИСТЕРСТВО ОБРАЗОВАНИЯ И НАУКИ РФ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Федеральное государственное  бюджетное образовательное  </a:t>
            </a:r>
            <a:r>
              <a:rPr lang="ru-RU" sz="1200" dirty="0" smtClean="0">
                <a:solidFill>
                  <a:schemeClr val="bg1"/>
                </a:solidFill>
              </a:rPr>
              <a:t>учреждение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ru-RU" sz="1200" dirty="0" smtClean="0">
                <a:solidFill>
                  <a:schemeClr val="bg1"/>
                </a:solidFill>
              </a:rPr>
              <a:t>высшего  </a:t>
            </a:r>
            <a:r>
              <a:rPr lang="ru-RU" sz="1200" dirty="0">
                <a:solidFill>
                  <a:schemeClr val="bg1"/>
                </a:solidFill>
              </a:rPr>
              <a:t>профессионального </a:t>
            </a:r>
            <a:r>
              <a:rPr lang="ru-RU" sz="1200" dirty="0" smtClean="0">
                <a:solidFill>
                  <a:schemeClr val="bg1"/>
                </a:solidFill>
              </a:rPr>
              <a:t>образования</a:t>
            </a:r>
            <a:endParaRPr lang="ru-RU" sz="1200" dirty="0">
              <a:solidFill>
                <a:schemeClr val="bg1"/>
              </a:solidFill>
            </a:endParaRP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</a:rPr>
              <a:t>«НАЦИОНАЛЬНЫЙ </a:t>
            </a:r>
            <a:r>
              <a:rPr lang="ru-RU" sz="1200" b="1" dirty="0" smtClean="0">
                <a:solidFill>
                  <a:schemeClr val="bg1"/>
                </a:solidFill>
              </a:rPr>
              <a:t>ИССЛЕДВАТЕЛЬСКИЙ ТОМСКИЙ </a:t>
            </a:r>
            <a:r>
              <a:rPr lang="ru-RU" sz="1200" b="1" dirty="0">
                <a:solidFill>
                  <a:schemeClr val="bg1"/>
                </a:solidFill>
              </a:rPr>
              <a:t>ПОЛИТЕХНИЧЕСКИЙ УНИВЕРСИТЕТ»</a:t>
            </a:r>
            <a:endParaRPr lang="ru-RU" sz="1200" dirty="0">
              <a:solidFill>
                <a:schemeClr val="bg1"/>
              </a:solidFill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</a:rPr>
              <a:t> </a:t>
            </a:r>
            <a:endParaRPr lang="ru-RU" sz="1200" dirty="0">
              <a:solidFill>
                <a:schemeClr val="bg1"/>
              </a:solidFill>
            </a:endParaRP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ИНСТИТУТ ПРИРОДНЫХ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255506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09728" indent="0" algn="just">
              <a:buNone/>
            </a:pPr>
            <a:r>
              <a:rPr lang="ru-RU" dirty="0" smtClean="0"/>
              <a:t>Интеграл Римана </a:t>
            </a:r>
            <a:r>
              <a:rPr lang="ru-RU" dirty="0"/>
              <a:t>— одно из важнейших понятий математического анализа. Введён </a:t>
            </a:r>
            <a:r>
              <a:rPr lang="ru-RU" dirty="0" err="1"/>
              <a:t>Бернхардом</a:t>
            </a:r>
            <a:r>
              <a:rPr lang="ru-RU" dirty="0"/>
              <a:t> Риманом в 1854 году, и является одной из первых формализаций понятия интеграла.</a:t>
            </a:r>
          </a:p>
        </p:txBody>
      </p:sp>
      <p:pic>
        <p:nvPicPr>
          <p:cNvPr id="12" name="Picture 2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44824"/>
            <a:ext cx="3312367" cy="4320480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429061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4038600" cy="5146587"/>
          </a:xfrm>
        </p:spPr>
        <p:txBody>
          <a:bodyPr>
            <a:normAutofit lnSpcReduction="10000"/>
          </a:bodyPr>
          <a:lstStyle/>
          <a:p>
            <a:pPr marL="109728" indent="0" algn="just">
              <a:buNone/>
            </a:pPr>
            <a:r>
              <a:rPr lang="ru-RU" dirty="0"/>
              <a:t>Риман формализовал понятие интеграла, разработанное Ньютоном и Лейбницем, как площади </a:t>
            </a:r>
            <a:r>
              <a:rPr lang="ru-RU" dirty="0" err="1"/>
              <a:t>подграфика</a:t>
            </a:r>
            <a:r>
              <a:rPr lang="ru-RU" dirty="0"/>
              <a:t> (фигуры, заключенной между графиком функции и осью абсцисс). Для этого он рассмотрел фигуры, состоящие из нескольких вертикальных прямоугольников и получающиеся при разбиении отрезка. Если при «размельчении» разбиения существует предел, к которому сходятся площади таких фигур (интегральные суммы), этот предел называется интегралом Римана функции на отрезке.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04864"/>
            <a:ext cx="3870694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572000" y="5661248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Геометрический  смысл интеграла Римана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642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Интеграл Римана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0" y="2564904"/>
            <a:ext cx="902146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6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Суммы Дарбу и их свойства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Введение в рассмотрение сумм Дарбу позволяет существенно упростить проверку интегрируемости функции.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48880"/>
            <a:ext cx="3021931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590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785375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68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9640989" cy="4438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870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8180825" cy="430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06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09728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Итак, мы рассмотрели суммы Дарбу и их применение для доказательства критерия интегрируемости функций по Риману. Наглядно убедились в справедливости и важности доказанных теорем и свойств. Математики сделали огромный и неоценимый вклад в науку.</a:t>
            </a:r>
            <a:endParaRPr lang="ru-RU" sz="18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2377980" cy="292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921" y="3471089"/>
            <a:ext cx="2467143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361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95</TotalTime>
  <Words>176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    Суммы Дарбу и их применение для доказательства критерия интегрируемости функций по Риману</vt:lpstr>
      <vt:lpstr>Презентация PowerPoint</vt:lpstr>
      <vt:lpstr>Презентация PowerPoint</vt:lpstr>
      <vt:lpstr>Интеграл Римана</vt:lpstr>
      <vt:lpstr> Суммы Дарбу и их свойства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Step</dc:creator>
  <cp:lastModifiedBy>Step</cp:lastModifiedBy>
  <cp:revision>6</cp:revision>
  <dcterms:created xsi:type="dcterms:W3CDTF">2013-03-30T16:21:11Z</dcterms:created>
  <dcterms:modified xsi:type="dcterms:W3CDTF">2013-04-01T17:19:25Z</dcterms:modified>
</cp:coreProperties>
</file>