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13"/>
  </p:notesMasterIdLst>
  <p:sldIdLst>
    <p:sldId id="272" r:id="rId2"/>
    <p:sldId id="273" r:id="rId3"/>
    <p:sldId id="257" r:id="rId4"/>
    <p:sldId id="274" r:id="rId5"/>
    <p:sldId id="275" r:id="rId6"/>
    <p:sldId id="276" r:id="rId7"/>
    <p:sldId id="277" r:id="rId8"/>
    <p:sldId id="280" r:id="rId9"/>
    <p:sldId id="263" r:id="rId10"/>
    <p:sldId id="260" r:id="rId11"/>
    <p:sldId id="281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2F519-B066-4861-AC40-D1BC2463C90C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5829C-8658-4812-B4DD-FE1C5807D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469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A3D8F-8504-47C7-8D0B-27B54793394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0%D1%82%D0%B5%D0%BC%D0%B0%D1%82%D0%B8%D0%BA%D0%B0" TargetMode="External"/><Relationship Id="rId3" Type="http://schemas.openxmlformats.org/officeDocument/2006/relationships/hyperlink" Target="http://ru.wikipedia.org/wiki/1601_%D0%B3%D0%BE%D0%B4" TargetMode="External"/><Relationship Id="rId7" Type="http://schemas.openxmlformats.org/officeDocument/2006/relationships/hyperlink" Target="http://ru.wikipedia.org/wiki/%D0%A4%D1%80%D0%B0%D0%BD%D1%86%D0%B8%D1%8F" TargetMode="External"/><Relationship Id="rId2" Type="http://schemas.openxmlformats.org/officeDocument/2006/relationships/hyperlink" Target="http://ru.wikipedia.org/wiki/17_%D0%B0%D0%B2%D0%B3%D1%83%D1%81%D1%8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B0%D1%81%D1%82%D1%80_(%D0%A2%D0%B0%D1%80%D0%BD)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ru.wikipedia.org/wiki/1665_%D0%B3%D0%BE%D0%B4" TargetMode="External"/><Relationship Id="rId10" Type="http://schemas.openxmlformats.org/officeDocument/2006/relationships/image" Target="../media/image2.jpeg"/><Relationship Id="rId4" Type="http://schemas.openxmlformats.org/officeDocument/2006/relationships/hyperlink" Target="http://ru.wikipedia.org/wiki/12_%D1%8F%D0%BD%D0%B2%D0%B0%D1%80%D1%8F" TargetMode="External"/><Relationship Id="rId9" Type="http://schemas.openxmlformats.org/officeDocument/2006/relationships/hyperlink" Target="http://ru.wikipedia.org/wiki/%D0%92%D0%B5%D0%BB%D0%B8%D0%BA%D0%B0%D1%8F_%D1%82%D0%B5%D0%BE%D1%80%D0%B5%D0%BC%D0%B0_%D0%A4%D0%B5%D1%80%D0%BC%D0%B0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0%D1%82%D0%B5%D0%BC%D0%B0%D1%82%D0%B8%D0%BA" TargetMode="External"/><Relationship Id="rId13" Type="http://schemas.openxmlformats.org/officeDocument/2006/relationships/hyperlink" Target="http://ru.wikipedia.org/wiki/%D0%AE%D1%80%D0%B8%D1%81%D1%82" TargetMode="External"/><Relationship Id="rId3" Type="http://schemas.openxmlformats.org/officeDocument/2006/relationships/hyperlink" Target="http://ru.wikipedia.org/wiki/17_%D0%B0%D0%B2%D0%B3%D1%83%D1%81%D1%82%D0%B0" TargetMode="External"/><Relationship Id="rId7" Type="http://schemas.openxmlformats.org/officeDocument/2006/relationships/hyperlink" Target="http://ru.wikipedia.org/wiki/%D0%A4%D1%80%D0%B0%D0%BD%D1%86%D0%B8%D1%8F" TargetMode="External"/><Relationship Id="rId12" Type="http://schemas.openxmlformats.org/officeDocument/2006/relationships/hyperlink" Target="http://ru.wikipedia.org/wiki/%D0%A2%D0%B5%D0%BE%D1%80%D0%B8%D1%8F_%D1%87%D0%B8%D1%81%D0%B5%D0%BB" TargetMode="External"/><Relationship Id="rId17" Type="http://schemas.openxmlformats.org/officeDocument/2006/relationships/hyperlink" Target="http://ru.wikipedia.org/wiki/%D0%92%D0%B5%D0%BB%D0%B8%D0%BA%D0%B0%D1%8F_%D1%82%D0%B5%D0%BE%D1%80%D0%B5%D0%BC%D0%B0_%D0%A4%D0%B5%D1%80%D0%BC%D0%B0" TargetMode="External"/><Relationship Id="rId2" Type="http://schemas.openxmlformats.org/officeDocument/2006/relationships/hyperlink" Target="http://ru.wikipedia.org/wiki/%D0%A4%D1%80%D0%B0%D0%BD%D1%86%D1%83%D0%B7%D1%81%D0%BA%D0%B8%D0%B9_%D1%8F%D0%B7%D1%8B%D0%BA" TargetMode="External"/><Relationship Id="rId16" Type="http://schemas.openxmlformats.org/officeDocument/2006/relationships/hyperlink" Target="http://ru.wikipedia.org/wiki/%D0%9F%D0%BE%D0%BB%D0%B8%D0%B3%D0%BB%D0%BE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665_%D0%B3%D0%BE%D0%B4" TargetMode="External"/><Relationship Id="rId11" Type="http://schemas.openxmlformats.org/officeDocument/2006/relationships/hyperlink" Target="http://ru.wikipedia.org/wiki/%D0%A2%D0%B5%D0%BE%D1%80%D0%B8%D1%8F_%D0%B2%D0%B5%D1%80%D0%BE%D1%8F%D1%82%D0%BD%D0%BE%D1%81%D1%82%D0%B5%D0%B9" TargetMode="External"/><Relationship Id="rId5" Type="http://schemas.openxmlformats.org/officeDocument/2006/relationships/hyperlink" Target="http://ru.wikipedia.org/wiki/12_%D1%8F%D0%BD%D0%B2%D0%B0%D1%80%D1%8F" TargetMode="External"/><Relationship Id="rId15" Type="http://schemas.openxmlformats.org/officeDocument/2006/relationships/hyperlink" Target="http://ru.wikipedia.org/wiki/%D0%A2%D1%83%D0%BB%D1%83%D0%B7%D0%B0" TargetMode="External"/><Relationship Id="rId10" Type="http://schemas.openxmlformats.org/officeDocument/2006/relationships/hyperlink" Target="http://ru.wikipedia.org/wiki/%D0%9C%D0%B0%D1%82%D0%B5%D0%BC%D0%B0%D1%82%D0%B8%D1%87%D0%B5%D1%81%D0%BA%D0%B8%D0%B9_%D0%B0%D0%BD%D0%B0%D0%BB%D0%B8%D0%B7" TargetMode="External"/><Relationship Id="rId4" Type="http://schemas.openxmlformats.org/officeDocument/2006/relationships/hyperlink" Target="http://ru.wikipedia.org/wiki/1601_%D0%B3%D0%BE%D0%B4" TargetMode="External"/><Relationship Id="rId9" Type="http://schemas.openxmlformats.org/officeDocument/2006/relationships/hyperlink" Target="http://ru.wikipedia.org/wiki/%D0%90%D0%BD%D0%B0%D0%BB%D0%B8%D1%82%D0%B8%D1%87%D0%B5%D1%81%D0%BA%D0%B0%D1%8F_%D0%B3%D0%B5%D0%BE%D0%BC%D0%B5%D1%82%D1%80%D0%B8%D1%8F" TargetMode="External"/><Relationship Id="rId14" Type="http://schemas.openxmlformats.org/officeDocument/2006/relationships/hyperlink" Target="http://ru.wikipedia.org/wiki/1631_%D0%B3%D0%BE%D0%B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61645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dirty="0">
                <a:solidFill>
                  <a:srgbClr val="000000"/>
                </a:solidFill>
              </a:rPr>
              <a:t>ПЬЕР ФЕРМА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dirty="0">
              <a:solidFill>
                <a:srgbClr val="000000"/>
              </a:solidFill>
            </a:endParaRP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endParaRPr lang="ru-RU" sz="1800" dirty="0"/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sz="1800" dirty="0"/>
              <a:t>Выполнил Студент группы </a:t>
            </a:r>
            <a:r>
              <a:rPr lang="ru-RU" sz="1800" dirty="0" smtClean="0"/>
              <a:t>2г21 </a:t>
            </a:r>
            <a:endParaRPr lang="ru-RU" sz="1800" dirty="0"/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sz="1800" dirty="0" smtClean="0"/>
              <a:t>Мартыненков М.Э.</a:t>
            </a:r>
            <a:endParaRPr lang="ru-RU" sz="1800" dirty="0"/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sz="1800" dirty="0"/>
              <a:t>Проверил доцент кафедры  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sz="1800" dirty="0" err="1" smtClean="0"/>
              <a:t>Тарбокова</a:t>
            </a:r>
            <a:r>
              <a:rPr lang="ru-RU" sz="1800" dirty="0" smtClean="0"/>
              <a:t> </a:t>
            </a:r>
            <a:r>
              <a:rPr lang="ru-RU" sz="1800" dirty="0"/>
              <a:t>Т.В.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sz="18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sz="18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800" dirty="0"/>
              <a:t>Томск </a:t>
            </a:r>
            <a:r>
              <a:rPr lang="ru-RU" sz="1800" dirty="0" smtClean="0"/>
              <a:t>2012</a:t>
            </a:r>
            <a:endParaRPr lang="ru-RU" sz="18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sz="1800" dirty="0">
              <a:solidFill>
                <a:srgbClr val="000000"/>
              </a:solidFill>
            </a:endParaRP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892300"/>
          </a:xfrm>
        </p:spPr>
        <p:txBody>
          <a:bodyPr/>
          <a:lstStyle/>
          <a:p>
            <a:pPr algn="ctr"/>
            <a:r>
              <a:rPr lang="ru-RU" sz="2000" dirty="0"/>
              <a:t>Министерство науки и образования РФ  </a:t>
            </a:r>
            <a:br>
              <a:rPr lang="ru-RU" sz="2000" dirty="0"/>
            </a:br>
            <a:r>
              <a:rPr lang="ru-RU" sz="2000" dirty="0"/>
              <a:t>Национальный исследовательский </a:t>
            </a:r>
            <a:br>
              <a:rPr lang="ru-RU" sz="2000" dirty="0"/>
            </a:br>
            <a:r>
              <a:rPr lang="ru-RU" sz="2000" dirty="0"/>
              <a:t>Томский политехнический университет</a:t>
            </a:r>
            <a:br>
              <a:rPr lang="ru-RU" sz="2000" dirty="0"/>
            </a:br>
            <a:r>
              <a:rPr lang="ru-RU" sz="2000" dirty="0"/>
              <a:t>Институт природных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09578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2971800"/>
            <a:ext cx="4572000" cy="5071872"/>
          </a:xfrm>
        </p:spPr>
        <p:txBody>
          <a:bodyPr/>
          <a:lstStyle/>
          <a:p>
            <a:r>
              <a:rPr lang="ru-RU" dirty="0" smtClean="0"/>
              <a:t>Математик, вокруг чьей деятельности ходило </a:t>
            </a:r>
            <a:r>
              <a:rPr lang="ru-RU" dirty="0"/>
              <a:t>колоссальное число загадок и легенд.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56579"/>
              </p:ext>
            </p:extLst>
          </p:nvPr>
        </p:nvGraphicFramePr>
        <p:xfrm>
          <a:off x="5105400" y="609600"/>
          <a:ext cx="3581400" cy="5638798"/>
        </p:xfrm>
        <a:graphic>
          <a:graphicData uri="http://schemas.openxmlformats.org/drawingml/2006/table">
            <a:tbl>
              <a:tblPr/>
              <a:tblGrid>
                <a:gridCol w="1790700"/>
                <a:gridCol w="1790700"/>
              </a:tblGrid>
              <a:tr h="413716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1" dirty="0">
                          <a:effectLst/>
                        </a:rPr>
                        <a:t>Пьер де Ферма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3716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i="0" dirty="0">
                          <a:effectLst/>
                        </a:rPr>
                        <a:t>Pierre de Fermat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3716">
                <a:tc gridSpan="2">
                  <a:txBody>
                    <a:bodyPr/>
                    <a:lstStyle/>
                    <a:p>
                      <a:pPr algn="ctr" fontAlgn="t"/>
                      <a:endParaRPr lang="ru-RU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2267"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effectLst/>
                        </a:rPr>
                        <a:t>Дата рождения: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u="none" strike="noStrike" dirty="0">
                          <a:solidFill>
                            <a:srgbClr val="0B0080"/>
                          </a:solidFill>
                          <a:effectLst/>
                          <a:hlinkClick r:id="rId2"/>
                        </a:rPr>
                        <a:t>17 августа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u="none" strike="noStrike" dirty="0">
                          <a:solidFill>
                            <a:srgbClr val="0B0080"/>
                          </a:solidFill>
                          <a:effectLst/>
                          <a:hlinkClick r:id="rId3"/>
                        </a:rPr>
                        <a:t>1601</a:t>
                      </a:r>
                      <a:endParaRPr lang="ru-RU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82267"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effectLst/>
                        </a:rPr>
                        <a:t>Место рождения: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Бомон-де-</a:t>
                      </a:r>
                      <a:r>
                        <a:rPr lang="ru-RU" sz="1600" dirty="0" err="1">
                          <a:effectLst/>
                        </a:rPr>
                        <a:t>Ломань</a:t>
                      </a:r>
                      <a:endParaRPr lang="ru-RU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827433"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effectLst/>
                        </a:rPr>
                        <a:t>Дата смерти: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u="none" strike="noStrike" dirty="0">
                          <a:solidFill>
                            <a:srgbClr val="0B0080"/>
                          </a:solidFill>
                          <a:effectLst/>
                          <a:hlinkClick r:id="rId4"/>
                        </a:rPr>
                        <a:t>12 января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u="none" strike="noStrike" dirty="0">
                          <a:solidFill>
                            <a:srgbClr val="0B0080"/>
                          </a:solidFill>
                          <a:effectLst/>
                          <a:hlinkClick r:id="rId5"/>
                        </a:rPr>
                        <a:t>1665</a:t>
                      </a:r>
                      <a:r>
                        <a:rPr lang="ru-RU" sz="1600" dirty="0">
                          <a:effectLst/>
                        </a:rPr>
                        <a:t> (63 года)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82267"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effectLst/>
                        </a:rPr>
                        <a:t>Место смерти: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u="none" strike="noStrike" dirty="0" err="1">
                          <a:solidFill>
                            <a:srgbClr val="0B0080"/>
                          </a:solidFill>
                          <a:effectLst/>
                          <a:hlinkClick r:id="rId6"/>
                        </a:rPr>
                        <a:t>Кастр</a:t>
                      </a:r>
                      <a:endParaRPr lang="ru-RU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13716"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effectLst/>
                        </a:rPr>
                        <a:t>Страна: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u="none" strike="noStrike" dirty="0">
                          <a:solidFill>
                            <a:srgbClr val="0B0080"/>
                          </a:solidFill>
                          <a:effectLst/>
                          <a:hlinkClick r:id="rId7"/>
                        </a:rPr>
                        <a:t>Франция</a:t>
                      </a:r>
                      <a:endParaRPr lang="ru-RU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82267"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effectLst/>
                        </a:rPr>
                        <a:t>Научная сфера: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u="none" strike="noStrike" dirty="0">
                          <a:solidFill>
                            <a:srgbClr val="0B0080"/>
                          </a:solidFill>
                          <a:effectLst/>
                          <a:hlinkClick r:id="rId8"/>
                        </a:rPr>
                        <a:t>математика</a:t>
                      </a:r>
                      <a:endParaRPr lang="ru-RU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827433"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effectLst/>
                        </a:rPr>
                        <a:t>Известен как: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автор </a:t>
                      </a:r>
                      <a:r>
                        <a:rPr lang="ru-RU" sz="1600" u="none" strike="noStrike" dirty="0">
                          <a:solidFill>
                            <a:srgbClr val="0B0080"/>
                          </a:solidFill>
                          <a:effectLst/>
                          <a:hlinkClick r:id="rId9"/>
                        </a:rPr>
                        <a:t>Великой теоремы Ферма</a:t>
                      </a:r>
                      <a:endParaRPr lang="ru-RU" sz="1600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Pierre de Fermat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04800"/>
            <a:ext cx="19050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lag of France.sv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80" y="4572000"/>
            <a:ext cx="1905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48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Пьер де Ферма́</a:t>
            </a:r>
            <a:r>
              <a:rPr lang="ru-RU" dirty="0"/>
              <a:t> (</a:t>
            </a:r>
            <a:r>
              <a:rPr lang="ru-RU" dirty="0">
                <a:hlinkClick r:id="rId2"/>
              </a:rPr>
              <a:t>фр.</a:t>
            </a:r>
            <a:r>
              <a:rPr lang="ru-RU" dirty="0"/>
              <a:t> </a:t>
            </a:r>
            <a:r>
              <a:rPr lang="ru-RU" i="1" dirty="0" err="1"/>
              <a:t>Pierre</a:t>
            </a:r>
            <a:r>
              <a:rPr lang="ru-RU" i="1" dirty="0"/>
              <a:t> </a:t>
            </a:r>
            <a:r>
              <a:rPr lang="ru-RU" i="1" dirty="0" err="1"/>
              <a:t>de</a:t>
            </a:r>
            <a:r>
              <a:rPr lang="ru-RU" i="1" dirty="0"/>
              <a:t> </a:t>
            </a:r>
            <a:r>
              <a:rPr lang="ru-RU" i="1" dirty="0" err="1"/>
              <a:t>Fermat</a:t>
            </a:r>
            <a:r>
              <a:rPr lang="ru-RU" dirty="0"/>
              <a:t>, </a:t>
            </a:r>
            <a:r>
              <a:rPr lang="ru-RU" dirty="0">
                <a:hlinkClick r:id="rId3"/>
              </a:rPr>
              <a:t>17 августа</a:t>
            </a:r>
            <a:r>
              <a:rPr lang="ru-RU" dirty="0"/>
              <a:t> </a:t>
            </a:r>
            <a:r>
              <a:rPr lang="ru-RU" dirty="0">
                <a:hlinkClick r:id="rId4"/>
              </a:rPr>
              <a:t>1601</a:t>
            </a:r>
            <a:r>
              <a:rPr lang="ru-RU" dirty="0"/>
              <a:t> — </a:t>
            </a:r>
            <a:r>
              <a:rPr lang="ru-RU" dirty="0">
                <a:hlinkClick r:id="rId5"/>
              </a:rPr>
              <a:t>12 января</a:t>
            </a:r>
            <a:r>
              <a:rPr lang="ru-RU" dirty="0"/>
              <a:t> </a:t>
            </a:r>
            <a:r>
              <a:rPr lang="ru-RU" dirty="0">
                <a:hlinkClick r:id="rId6"/>
              </a:rPr>
              <a:t>1665</a:t>
            </a:r>
            <a:r>
              <a:rPr lang="ru-RU" dirty="0"/>
              <a:t>) — </a:t>
            </a:r>
            <a:r>
              <a:rPr lang="ru-RU" dirty="0">
                <a:hlinkClick r:id="rId7"/>
              </a:rPr>
              <a:t>французский</a:t>
            </a:r>
            <a:r>
              <a:rPr lang="ru-RU" dirty="0"/>
              <a:t> </a:t>
            </a:r>
            <a:r>
              <a:rPr lang="ru-RU" dirty="0">
                <a:hlinkClick r:id="rId8"/>
              </a:rPr>
              <a:t>математик</a:t>
            </a:r>
            <a:r>
              <a:rPr lang="ru-RU" dirty="0"/>
              <a:t>, один из создателей </a:t>
            </a:r>
            <a:r>
              <a:rPr lang="ru-RU" dirty="0">
                <a:hlinkClick r:id="rId9"/>
              </a:rPr>
              <a:t>аналитической геометрии</a:t>
            </a:r>
            <a:r>
              <a:rPr lang="ru-RU" dirty="0"/>
              <a:t>, </a:t>
            </a:r>
            <a:r>
              <a:rPr lang="ru-RU" dirty="0">
                <a:hlinkClick r:id="rId10"/>
              </a:rPr>
              <a:t>математического </a:t>
            </a:r>
            <a:r>
              <a:rPr lang="ru-RU" dirty="0" err="1">
                <a:hlinkClick r:id="rId10"/>
              </a:rPr>
              <a:t>анализа</a:t>
            </a:r>
            <a:r>
              <a:rPr lang="ru-RU" dirty="0" err="1"/>
              <a:t>,</a:t>
            </a:r>
            <a:r>
              <a:rPr lang="ru-RU" dirty="0" err="1">
                <a:hlinkClick r:id="rId11"/>
              </a:rPr>
              <a:t>теории</a:t>
            </a:r>
            <a:r>
              <a:rPr lang="ru-RU" dirty="0">
                <a:hlinkClick r:id="rId11"/>
              </a:rPr>
              <a:t> вероятностей</a:t>
            </a:r>
            <a:r>
              <a:rPr lang="ru-RU" dirty="0"/>
              <a:t> и </a:t>
            </a:r>
            <a:r>
              <a:rPr lang="ru-RU" dirty="0">
                <a:hlinkClick r:id="rId12"/>
              </a:rPr>
              <a:t>теории чисел</a:t>
            </a:r>
            <a:r>
              <a:rPr lang="ru-RU" dirty="0"/>
              <a:t>. По профессии </a:t>
            </a:r>
            <a:r>
              <a:rPr lang="ru-RU" dirty="0">
                <a:hlinkClick r:id="rId13"/>
              </a:rPr>
              <a:t>юрист</a:t>
            </a:r>
            <a:r>
              <a:rPr lang="ru-RU" dirty="0"/>
              <a:t>, с </a:t>
            </a:r>
            <a:r>
              <a:rPr lang="ru-RU" dirty="0">
                <a:hlinkClick r:id="rId14"/>
              </a:rPr>
              <a:t>1631 года</a:t>
            </a:r>
            <a:r>
              <a:rPr lang="ru-RU" dirty="0"/>
              <a:t> — советник парламента в </a:t>
            </a:r>
            <a:r>
              <a:rPr lang="ru-RU" dirty="0">
                <a:hlinkClick r:id="rId15"/>
              </a:rPr>
              <a:t>Тулузе</a:t>
            </a:r>
            <a:r>
              <a:rPr lang="ru-RU" dirty="0"/>
              <a:t>. Блестящий </a:t>
            </a:r>
            <a:r>
              <a:rPr lang="ru-RU" dirty="0">
                <a:hlinkClick r:id="rId16"/>
              </a:rPr>
              <a:t>полиглот</a:t>
            </a:r>
            <a:r>
              <a:rPr lang="ru-RU" dirty="0"/>
              <a:t>. Наиболее известен формулировкой </a:t>
            </a:r>
            <a:r>
              <a:rPr lang="ru-RU" dirty="0">
                <a:hlinkClick r:id="rId17"/>
              </a:rPr>
              <a:t>Великой теоремы Ферма</a:t>
            </a:r>
            <a:r>
              <a:rPr lang="ru-RU" dirty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52"/>
            <a:ext cx="5214974" cy="635798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Пьер Ферма родился в </a:t>
            </a:r>
            <a:r>
              <a:rPr lang="ru-RU" dirty="0" err="1" smtClean="0"/>
              <a:t>Beaumont-de-Lomagne</a:t>
            </a:r>
            <a:r>
              <a:rPr lang="ru-RU" dirty="0" smtClean="0"/>
              <a:t> (</a:t>
            </a:r>
            <a:r>
              <a:rPr lang="ru-RU" dirty="0" err="1" smtClean="0"/>
              <a:t>в</a:t>
            </a:r>
            <a:r>
              <a:rPr lang="ru-RU" dirty="0" smtClean="0"/>
              <a:t> 58 км от Тулузы, Франция). Его отец, </a:t>
            </a:r>
            <a:r>
              <a:rPr lang="ru-RU" dirty="0" err="1" smtClean="0"/>
              <a:t>Доминик</a:t>
            </a:r>
            <a:r>
              <a:rPr lang="ru-RU" dirty="0" smtClean="0"/>
              <a:t> Ферма, был зажиточным торговцем, вторым городским консулом; мать - преподавательница математики. Пьер Ферма получил домашнее образование. Обучался праву сначала в Тулузе, а затем в Бордо и Орлеане. Получил профессию юриста.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928670"/>
            <a:ext cx="3048000" cy="43529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67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5143536" cy="61436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1631 году он выкупил должность королевского советника парламента в Тулузе. Быстрый служебный рост позволяет ему стать членом </a:t>
            </a:r>
            <a:r>
              <a:rPr lang="ru-RU" dirty="0" err="1" smtClean="0"/>
              <a:t>Chambre</a:t>
            </a:r>
            <a:r>
              <a:rPr lang="ru-RU" dirty="0" smtClean="0"/>
              <a:t>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l'edit</a:t>
            </a:r>
            <a:r>
              <a:rPr lang="ru-RU" dirty="0" smtClean="0"/>
              <a:t> в </a:t>
            </a:r>
            <a:r>
              <a:rPr lang="ru-RU" dirty="0" err="1" smtClean="0"/>
              <a:t>Castres</a:t>
            </a:r>
            <a:r>
              <a:rPr lang="ru-RU" dirty="0" smtClean="0"/>
              <a:t> (Франция) в 1648. Именно этой должности он обязан добавлением к своему имени указателя знатности - частицы </a:t>
            </a:r>
            <a:r>
              <a:rPr lang="ru-RU" dirty="0" err="1" smtClean="0"/>
              <a:t>de</a:t>
            </a:r>
            <a:r>
              <a:rPr lang="ru-RU" dirty="0" smtClean="0"/>
              <a:t>; с этого времени он становится Пьером де Ферма (</a:t>
            </a:r>
            <a:r>
              <a:rPr lang="ru-RU" dirty="0" err="1" smtClean="0"/>
              <a:t>Pierre</a:t>
            </a:r>
            <a:r>
              <a:rPr lang="ru-RU" dirty="0" smtClean="0"/>
              <a:t>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Fermat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14290"/>
            <a:ext cx="2678925" cy="35719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19799" y="3786190"/>
            <a:ext cx="2836119" cy="2893100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Первейшая достопримечательность Тулузы – самая большая из дошедших до наших дней построек романского стиля. Ее начали строить для паломников в </a:t>
            </a:r>
            <a:r>
              <a:rPr lang="ru-RU" sz="1400" dirty="0" err="1" smtClean="0"/>
              <a:t>Сантьяго-де-Компостела</a:t>
            </a:r>
            <a:r>
              <a:rPr lang="ru-RU" sz="1400" dirty="0" smtClean="0"/>
              <a:t> </a:t>
            </a:r>
            <a:r>
              <a:rPr lang="ru-RU" sz="1400" dirty="0" err="1" smtClean="0"/>
              <a:t>в</a:t>
            </a:r>
            <a:r>
              <a:rPr lang="ru-RU" sz="1400" dirty="0" smtClean="0"/>
              <a:t> конце XI века и затянули с завершением, как водится, на пять веков. И теперь рыжая восьмигранная башня базилики украшает почти все местные открытки.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863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85728"/>
            <a:ext cx="4443418" cy="6069832"/>
          </a:xfrm>
        </p:spPr>
        <p:txBody>
          <a:bodyPr/>
          <a:lstStyle/>
          <a:p>
            <a:r>
              <a:rPr lang="ru-RU" dirty="0" smtClean="0"/>
              <a:t>В математике Пьер Ферма становится одним из создателей аналитической геометрии и теории чисел, автор работ в области теории вероятностей, оптики, исчислении бесконечно малых величин.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b="8696"/>
          <a:stretch>
            <a:fillRect/>
          </a:stretch>
        </p:blipFill>
        <p:spPr bwMode="auto">
          <a:xfrm>
            <a:off x="5357818" y="214290"/>
            <a:ext cx="3619969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45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Великая теорема Ферма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357430"/>
            <a:ext cx="1643074" cy="244818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643174" y="1571612"/>
            <a:ext cx="58579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Теорема была сформулирована им в 1637 году, на полях книги "Арифметика" Диофанта с припиской, что найденное им остроумное доказательство этой теоремы слишком длинно, чтобы привести его на полях.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8227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85728"/>
            <a:ext cx="7772400" cy="614366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Доказательство Великой </a:t>
            </a:r>
            <a:r>
              <a:rPr lang="ru-RU" sz="3200" dirty="0" err="1" smtClean="0"/>
              <a:t>теореы</a:t>
            </a:r>
            <a:r>
              <a:rPr lang="ru-RU" sz="3200" dirty="0" smtClean="0"/>
              <a:t> Ферма, найденное в 1994 году Эндрю </a:t>
            </a:r>
            <a:r>
              <a:rPr lang="ru-RU" sz="3200" dirty="0" err="1" smtClean="0"/>
              <a:t>Уайлсом</a:t>
            </a:r>
            <a:r>
              <a:rPr lang="ru-RU" sz="3200" dirty="0" smtClean="0"/>
              <a:t> (</a:t>
            </a:r>
            <a:r>
              <a:rPr lang="en-US" sz="3200" dirty="0" smtClean="0"/>
              <a:t>Andrew Wiles), </a:t>
            </a:r>
            <a:r>
              <a:rPr lang="ru-RU" sz="3200" dirty="0" smtClean="0"/>
              <a:t>содержит 129 страниц и опубликовано в журнале </a:t>
            </a:r>
            <a:r>
              <a:rPr lang="en-US" sz="3200" dirty="0" smtClean="0"/>
              <a:t>Annals of Mathematics Volume 141, No. 3 May, 1995. ANDREW WILES. Modular elliptic curves and Fermat's last theorem. Pages 443-551.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4783969"/>
            <a:ext cx="3238520" cy="40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170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отличие от Галилея, Декарта и Ньютона, Ферма был чистым математиком — первым великим математиком новой Европы. Независимо от Декарта он создал аналитическую геометрию. Раньше Ньютона умел использовать дифференциальные методы для проведения касательных, нахождения максимумов и вычисления площадей.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52400" y="262128"/>
            <a:ext cx="6400800" cy="5529072"/>
          </a:xfrm>
        </p:spPr>
        <p:txBody>
          <a:bodyPr>
            <a:normAutofit/>
          </a:bodyPr>
          <a:lstStyle/>
          <a:p>
            <a:r>
              <a:rPr lang="ru-RU" dirty="0" smtClean="0"/>
              <a:t>Пьер де Ферма умер 12 января 1665 года в городе </a:t>
            </a:r>
            <a:r>
              <a:rPr lang="ru-RU" dirty="0" err="1" smtClean="0"/>
              <a:t>Кастр</a:t>
            </a:r>
            <a:r>
              <a:rPr lang="ru-RU" dirty="0" smtClean="0"/>
              <a:t>, во время выездной сессии суда. Первоначально его похоронили там же, в </a:t>
            </a:r>
            <a:r>
              <a:rPr lang="ru-RU" dirty="0" err="1" smtClean="0"/>
              <a:t>Кастре</a:t>
            </a:r>
            <a:r>
              <a:rPr lang="ru-RU" dirty="0" smtClean="0"/>
              <a:t>, но вскоре (1675) прах перенесли в семейную усыпальницу </a:t>
            </a:r>
            <a:r>
              <a:rPr lang="ru-RU" dirty="0" err="1" smtClean="0"/>
              <a:t>Ферма.Старший</a:t>
            </a:r>
            <a:r>
              <a:rPr lang="ru-RU" dirty="0" smtClean="0"/>
              <a:t> сын, </a:t>
            </a:r>
            <a:r>
              <a:rPr lang="ru-RU" dirty="0" err="1" smtClean="0"/>
              <a:t>Клеман-Самуэль</a:t>
            </a:r>
            <a:r>
              <a:rPr lang="ru-RU" dirty="0" smtClean="0"/>
              <a:t>, издал посмертное собрание его трудов, из которого современники и узнали о замечательных открытиях Пьера Ферма</a:t>
            </a:r>
            <a:endParaRPr lang="ru-RU" dirty="0"/>
          </a:p>
        </p:txBody>
      </p:sp>
      <p:pic>
        <p:nvPicPr>
          <p:cNvPr id="4" name="Содержимое 5" descr="fer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135" y="381000"/>
            <a:ext cx="280035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000108"/>
            <a:ext cx="3726141" cy="421484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428860" y="5786454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Бюст Ферма в </a:t>
            </a:r>
            <a:r>
              <a:rPr lang="ru-RU" dirty="0" err="1" smtClean="0"/>
              <a:t>тулузском</a:t>
            </a:r>
            <a:r>
              <a:rPr lang="ru-RU" dirty="0" smtClean="0"/>
              <a:t> Капитолии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277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338</TotalTime>
  <Words>455</Words>
  <Application>Microsoft Office PowerPoint</Application>
  <PresentationFormat>Экран (4:3)</PresentationFormat>
  <Paragraphs>42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Министерство науки и образования РФ   Национальный исследовательский  Томский политехнический университет Институт природных ресурсов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Великая теорема Ферма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Пьер Ферма</dc:title>
  <cp:lastModifiedBy>User</cp:lastModifiedBy>
  <cp:revision>12</cp:revision>
  <dcterms:modified xsi:type="dcterms:W3CDTF">2012-10-23T18:26:16Z</dcterms:modified>
</cp:coreProperties>
</file>