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F2162C0-830B-48F4-B640-D4DC9B27EEA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A540FBC-BBF1-4691-9123-675B7B199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7_%D0%B0%D0%B2%D0%B3%D1%83%D1%81%D1%82%D0%B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France_Toulouse_Capitole_Fermat_072007.jpg?uselang=ru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8305800" cy="2321484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0000"/>
                </a:solidFill>
              </a:rPr>
              <a:t>Выполнила студентка группы 2Г21</a:t>
            </a:r>
          </a:p>
          <a:p>
            <a:pPr algn="r"/>
            <a:r>
              <a:rPr lang="ru-RU" sz="1800" dirty="0" err="1" smtClean="0">
                <a:solidFill>
                  <a:srgbClr val="000000"/>
                </a:solidFill>
              </a:rPr>
              <a:t>Яранцева</a:t>
            </a:r>
            <a:r>
              <a:rPr lang="ru-RU" sz="1800" dirty="0" smtClean="0">
                <a:solidFill>
                  <a:srgbClr val="000000"/>
                </a:solidFill>
              </a:rPr>
              <a:t> С.М.</a:t>
            </a:r>
          </a:p>
          <a:p>
            <a:pPr algn="r"/>
            <a:r>
              <a:rPr lang="ru-RU" sz="1800" dirty="0" smtClean="0">
                <a:solidFill>
                  <a:srgbClr val="000000"/>
                </a:solidFill>
              </a:rPr>
              <a:t>Руководитель: доцент кафедры</a:t>
            </a:r>
          </a:p>
          <a:p>
            <a:pPr algn="r"/>
            <a:r>
              <a:rPr lang="ru-RU" sz="1800" dirty="0" smtClean="0">
                <a:solidFill>
                  <a:srgbClr val="000000"/>
                </a:solidFill>
              </a:rPr>
              <a:t>высшей математики</a:t>
            </a:r>
          </a:p>
          <a:p>
            <a:pPr algn="r"/>
            <a:r>
              <a:rPr lang="ru-RU" sz="1800" dirty="0" err="1" smtClean="0">
                <a:solidFill>
                  <a:srgbClr val="000000"/>
                </a:solidFill>
              </a:rPr>
              <a:t>Тарбокова</a:t>
            </a:r>
            <a:r>
              <a:rPr lang="ru-RU" sz="1800" dirty="0" smtClean="0">
                <a:solidFill>
                  <a:srgbClr val="000000"/>
                </a:solidFill>
              </a:rPr>
              <a:t> Т.В.</a:t>
            </a:r>
          </a:p>
          <a:p>
            <a:r>
              <a:rPr lang="ru-RU" sz="1800" dirty="0" smtClean="0">
                <a:solidFill>
                  <a:srgbClr val="000000"/>
                </a:solidFill>
              </a:rPr>
              <a:t> 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Томск 2012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ru-RU" sz="8000" b="1" dirty="0" smtClean="0">
                <a:latin typeface="Gabriola" pitchFamily="82" charset="0"/>
                <a:ea typeface="Batang" pitchFamily="18" charset="-127"/>
              </a:rPr>
              <a:t>Пьер Ферма</a:t>
            </a:r>
            <a:endParaRPr lang="ru-RU" sz="8000" b="1" dirty="0">
              <a:latin typeface="Gabriola" pitchFamily="82" charset="0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60648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Министерство науки и образования РФ  </a:t>
            </a:r>
            <a:br>
              <a:rPr lang="ru-RU" dirty="0" smtClean="0"/>
            </a:br>
            <a:r>
              <a:rPr lang="ru-RU" dirty="0" smtClean="0"/>
              <a:t>Национальный исследовательский </a:t>
            </a:r>
            <a:br>
              <a:rPr lang="ru-RU" dirty="0" smtClean="0"/>
            </a:br>
            <a:r>
              <a:rPr lang="ru-RU" dirty="0" smtClean="0"/>
              <a:t>Томский политехнический университет</a:t>
            </a:r>
            <a:br>
              <a:rPr lang="ru-RU" dirty="0" smtClean="0"/>
            </a:br>
            <a:r>
              <a:rPr lang="ru-RU" dirty="0" smtClean="0"/>
              <a:t>Институт природных ресурсов</a:t>
            </a:r>
            <a:endParaRPr lang="ru-RU" dirty="0"/>
          </a:p>
        </p:txBody>
      </p:sp>
      <p:pic>
        <p:nvPicPr>
          <p:cNvPr id="5" name="Рисунок 4" descr="H4060229-Pierre_de_Fermat,_French_mathematician-SP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717032"/>
            <a:ext cx="1923656" cy="2078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louis-figuier-pierre-de-fermat-french-mathematici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196752"/>
            <a:ext cx="3874740" cy="5166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31224" cy="972344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Пьер де Ферма́ (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 tooltip="17 августа"/>
              </a:rPr>
              <a:t>1</a:t>
            </a:r>
            <a:r>
              <a:rPr lang="ru-RU" sz="14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7 августа 1601 — 12 января 1665) — французский математик, один из создателейаналитической геометрии, математического анализа, теории вероятностей и теории чисел. По профессии юрист, с 1631 года — советник парламента в Тулузе. Блестящий полиглот. Наиболее известен формулировкой Великой теоремы Ферма. </a:t>
            </a:r>
            <a:endParaRPr lang="ru-RU" sz="14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</a:p>
          <a:p>
            <a:r>
              <a:rPr lang="ru-RU" dirty="0" smtClean="0"/>
              <a:t>Научная деятельность</a:t>
            </a:r>
          </a:p>
          <a:p>
            <a:r>
              <a:rPr lang="ru-RU" dirty="0" smtClean="0"/>
              <a:t>Математический анализ</a:t>
            </a:r>
          </a:p>
          <a:p>
            <a:r>
              <a:rPr lang="ru-RU" dirty="0" smtClean="0"/>
              <a:t>Великая теорема Ферма	</a:t>
            </a:r>
          </a:p>
          <a:p>
            <a:r>
              <a:rPr lang="ru-RU" dirty="0" smtClean="0"/>
              <a:t>Другие достижения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000000"/>
                </a:solidFill>
              </a:rPr>
              <a:t>Пьер Ферма родился 17 августа 1601 года в гасконском городке </a:t>
            </a:r>
            <a:r>
              <a:rPr lang="ru-RU" sz="1400" dirty="0" err="1" smtClean="0">
                <a:solidFill>
                  <a:srgbClr val="000000"/>
                </a:solidFill>
              </a:rPr>
              <a:t>Бомон-де-Ломань</a:t>
            </a:r>
            <a:r>
              <a:rPr lang="ru-RU" sz="1400" dirty="0" smtClean="0">
                <a:solidFill>
                  <a:srgbClr val="000000"/>
                </a:solidFill>
              </a:rPr>
              <a:t> Его отец, </a:t>
            </a:r>
            <a:r>
              <a:rPr lang="ru-RU" sz="1400" dirty="0" err="1" smtClean="0">
                <a:solidFill>
                  <a:srgbClr val="000000"/>
                </a:solidFill>
              </a:rPr>
              <a:t>Доминик</a:t>
            </a:r>
            <a:r>
              <a:rPr lang="ru-RU" sz="1400" dirty="0" smtClean="0">
                <a:solidFill>
                  <a:srgbClr val="000000"/>
                </a:solidFill>
              </a:rPr>
              <a:t> Ферма, был зажиточным торговцем, вторым городским консулом. В семье, кроме Пьера, были ещё один сын и две дочери. Ферма получил юридическое образование — сначала в Тулузе, а затем в Бордо и Орлеане.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r>
              <a:rPr lang="ru-RU" sz="1400" dirty="0" smtClean="0">
                <a:solidFill>
                  <a:srgbClr val="000000"/>
                </a:solidFill>
              </a:rPr>
              <a:t>Современники характеризуют Ферма как честного, аккуратного, уравновешенного и приветливого человека, блестяще эрудированного как в математике, так и в гуманитарных науках, знатока многих древних и живых языков, на которых он писал неплохие стихи.</a:t>
            </a:r>
            <a:endParaRPr lang="ru-RU" sz="1400" dirty="0" smtClean="0"/>
          </a:p>
          <a:p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492896"/>
            <a:ext cx="3215666" cy="2086149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  <a:softEdge rad="112500"/>
          </a:effectLst>
          <a:scene3d>
            <a:camera prst="obliqueTop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4402832" cy="5544616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000000"/>
                </a:solidFill>
              </a:rPr>
              <a:t>Работа советника в парламенте города Тулузы не мешала Ферма заниматься математикой. Постепенно он приобрёл славу одного из первых математиков Франции, хотя и не писал книг. В отличие от Галилея, Декарта и Ньютона, Ферма был чистым математиком — первым великим математиком новой Европы. </a:t>
            </a: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r>
              <a:rPr lang="ru-RU" sz="1600" dirty="0" smtClean="0">
                <a:solidFill>
                  <a:srgbClr val="000000"/>
                </a:solidFill>
              </a:rPr>
              <a:t>Но главная его заслуга — создание теории чисел.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Научная деятельность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fermat_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332656"/>
            <a:ext cx="3680759" cy="525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http://upload.wikimedia.org/wikipedia/commons/thumb/d/d5/France_Toulouse_Capitole_Fermat_072007.jpg/220px-France_Toulouse_Capitole_Fermat_072007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356992"/>
            <a:ext cx="1656184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4978896" cy="5472608"/>
          </a:xfrm>
        </p:spPr>
        <p:txBody>
          <a:bodyPr>
            <a:normAutofit fontScale="92500" lnSpcReduction="20000"/>
          </a:bodyPr>
          <a:lstStyle/>
          <a:p>
            <a:r>
              <a:rPr lang="ru-RU" sz="1700" dirty="0" smtClean="0">
                <a:solidFill>
                  <a:srgbClr val="000000"/>
                </a:solidFill>
              </a:rPr>
              <a:t>Ферма практически по современным правилам находил касательные к алгебраическим кривым. Именно эти работы подтолкнули Ньютона к созданию анализа. В учебниках по математическому анализу можно найти важную лемму Ферма, или необходимый признак экстремума: в точках экстремума производная функции равна нулю.</a:t>
            </a:r>
          </a:p>
          <a:p>
            <a:endParaRPr lang="ru-RU" sz="1700" dirty="0" smtClean="0">
              <a:solidFill>
                <a:srgbClr val="000000"/>
              </a:solidFill>
            </a:endParaRPr>
          </a:p>
          <a:p>
            <a:r>
              <a:rPr lang="ru-RU" sz="1700" dirty="0" smtClean="0">
                <a:solidFill>
                  <a:srgbClr val="000000"/>
                </a:solidFill>
              </a:rPr>
              <a:t>Ферма сформулировал общий закон дифференцирования дробных степеней и распространил формулу интегрирования степени на случаи дробных и отрицательных показателей.</a:t>
            </a:r>
          </a:p>
          <a:p>
            <a:endParaRPr lang="ru-RU" sz="1700" dirty="0" smtClean="0">
              <a:solidFill>
                <a:srgbClr val="000000"/>
              </a:solidFill>
            </a:endParaRPr>
          </a:p>
          <a:p>
            <a:r>
              <a:rPr lang="ru-RU" sz="1700" dirty="0" smtClean="0">
                <a:solidFill>
                  <a:srgbClr val="000000"/>
                </a:solidFill>
              </a:rPr>
              <a:t>Наряду с Декартом, Ферма считается основателем аналитической геометрии. В работе «Введение к теории плоских и пространственных мест», ставшей известной в 1636 году, он первый провёл классификацию кривых в зависимости от порядка их уравнения, установил, что уравнение первого порядка определяет прямую, а уравнение второго порядка — коническое сечение. Развивая эти идеи, Ферма пошёл дальше Декарта и применил аналитическую геометрию к пространству.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043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Математический анализ и геометрия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1984020_m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772816"/>
            <a:ext cx="3360373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000000"/>
                </a:solidFill>
              </a:rPr>
              <a:t>Теорема утверждает, что:</a:t>
            </a:r>
          </a:p>
          <a:p>
            <a:pPr algn="ctr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Для любого натурального числа  уравнение</a:t>
            </a:r>
          </a:p>
          <a:p>
            <a:pPr algn="ctr">
              <a:buNone/>
            </a:pPr>
            <a:endParaRPr lang="ru-RU" sz="1800" dirty="0" smtClean="0">
              <a:solidFill>
                <a:srgbClr val="000000"/>
              </a:solidFill>
            </a:endParaRPr>
          </a:p>
          <a:p>
            <a:pPr algn="ctr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не имеет натуральных решений  , </a:t>
            </a:r>
            <a:r>
              <a:rPr lang="en-US" sz="1800" b="1" i="1" dirty="0" smtClean="0">
                <a:solidFill>
                  <a:srgbClr val="000000"/>
                </a:solidFill>
              </a:rPr>
              <a:t>a, b</a:t>
            </a:r>
            <a:r>
              <a:rPr lang="ru-RU" sz="1800" b="1" i="1" dirty="0" smtClean="0">
                <a:solidFill>
                  <a:srgbClr val="000000"/>
                </a:solidFill>
              </a:rPr>
              <a:t> </a:t>
            </a:r>
            <a:r>
              <a:rPr lang="ru-RU" sz="1800" dirty="0" smtClean="0">
                <a:solidFill>
                  <a:srgbClr val="000000"/>
                </a:solidFill>
              </a:rPr>
              <a:t> и 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b="1" i="1" dirty="0" smtClean="0">
                <a:solidFill>
                  <a:srgbClr val="000000"/>
                </a:solidFill>
              </a:rPr>
              <a:t>c</a:t>
            </a:r>
            <a:r>
              <a:rPr lang="ru-RU" sz="1800" i="1" dirty="0" smtClean="0">
                <a:solidFill>
                  <a:srgbClr val="000000"/>
                </a:solidFill>
              </a:rPr>
              <a:t> </a:t>
            </a:r>
            <a:r>
              <a:rPr lang="ru-RU" sz="1800" dirty="0" smtClean="0">
                <a:solidFill>
                  <a:srgbClr val="000000"/>
                </a:solidFill>
              </a:rPr>
              <a:t>.</a:t>
            </a:r>
          </a:p>
          <a:p>
            <a:pPr algn="ctr">
              <a:buNone/>
            </a:pPr>
            <a:endParaRPr lang="en-US" dirty="0" smtClean="0"/>
          </a:p>
          <a:p>
            <a:r>
              <a:rPr lang="ru-RU" sz="2100" dirty="0" smtClean="0">
                <a:solidFill>
                  <a:srgbClr val="000000"/>
                </a:solidFill>
              </a:rPr>
              <a:t>вероятнее всего, его доказательство не было верным, так как позднее он опубликовал доказательство только для случая . Доказательство, найденное в 1994 году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r>
              <a:rPr lang="ru-RU" sz="2100" dirty="0" smtClean="0">
                <a:solidFill>
                  <a:srgbClr val="000000"/>
                </a:solidFill>
              </a:rPr>
              <a:t>Эндрю </a:t>
            </a:r>
            <a:r>
              <a:rPr lang="ru-RU" sz="2100" dirty="0" err="1" smtClean="0">
                <a:solidFill>
                  <a:srgbClr val="000000"/>
                </a:solidFill>
              </a:rPr>
              <a:t>Уайлсом</a:t>
            </a:r>
            <a:r>
              <a:rPr lang="ru-RU" sz="2100" dirty="0" smtClean="0">
                <a:solidFill>
                  <a:srgbClr val="000000"/>
                </a:solidFill>
              </a:rPr>
              <a:t>, содержит 129 страниц и опубликовано в журнале «Annals </a:t>
            </a:r>
            <a:r>
              <a:rPr lang="ru-RU" sz="2100" dirty="0" err="1" smtClean="0">
                <a:solidFill>
                  <a:srgbClr val="000000"/>
                </a:solidFill>
              </a:rPr>
              <a:t>of</a:t>
            </a:r>
            <a:r>
              <a:rPr lang="ru-RU" sz="2100" dirty="0" smtClean="0">
                <a:solidFill>
                  <a:srgbClr val="000000"/>
                </a:solidFill>
              </a:rPr>
              <a:t> </a:t>
            </a:r>
            <a:r>
              <a:rPr lang="ru-RU" sz="2100" dirty="0" err="1" smtClean="0">
                <a:solidFill>
                  <a:srgbClr val="000000"/>
                </a:solidFill>
              </a:rPr>
              <a:t>Mathematics</a:t>
            </a:r>
            <a:r>
              <a:rPr lang="ru-RU" sz="2100" dirty="0" smtClean="0">
                <a:solidFill>
                  <a:srgbClr val="000000"/>
                </a:solidFill>
              </a:rPr>
              <a:t>» в 1995 году.</a:t>
            </a:r>
          </a:p>
          <a:p>
            <a:r>
              <a:rPr lang="ru-RU" sz="2100" dirty="0" smtClean="0">
                <a:solidFill>
                  <a:srgbClr val="000000"/>
                </a:solidFill>
              </a:rPr>
              <a:t>Простота формулировки этой теоремы привлекла много математиков-любителей, так называемых 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r>
              <a:rPr lang="ru-RU" sz="2100" dirty="0" smtClean="0">
                <a:solidFill>
                  <a:srgbClr val="000000"/>
                </a:solidFill>
              </a:rPr>
              <a:t>ферматистов. 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r>
              <a:rPr lang="ru-RU" sz="2100" dirty="0" smtClean="0">
                <a:solidFill>
                  <a:srgbClr val="000000"/>
                </a:solidFill>
              </a:rPr>
              <a:t>Даже и после решения </a:t>
            </a:r>
            <a:r>
              <a:rPr lang="ru-RU" sz="2100" dirty="0" err="1" smtClean="0">
                <a:solidFill>
                  <a:srgbClr val="000000"/>
                </a:solidFill>
              </a:rPr>
              <a:t>Уайлса</a:t>
            </a:r>
            <a:r>
              <a:rPr lang="ru-RU" sz="2100" dirty="0" smtClean="0">
                <a:solidFill>
                  <a:srgbClr val="000000"/>
                </a:solidFill>
              </a:rPr>
              <a:t> во все академии наук идут письма с «доказательствами» великой теоремы Ферма.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Великая теорема Ферма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" name="Рисунок 3" descr="a^n+b^n=c^n\,\!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80928"/>
            <a:ext cx="1800200" cy="4320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857328"/>
          </a:xfrm>
        </p:spPr>
        <p:txBody>
          <a:bodyPr>
            <a:normAutofit fontScale="92500" lnSpcReduction="10000"/>
          </a:bodyPr>
          <a:lstStyle/>
          <a:p>
            <a:r>
              <a:rPr lang="ru-RU" sz="2100" dirty="0" smtClean="0">
                <a:solidFill>
                  <a:srgbClr val="000000"/>
                </a:solidFill>
              </a:rPr>
              <a:t>Независимо от Паскаля Ферма разработал основы теории вероятностей. Именно с переписки Ферма и Паскаля (1654), в которой они, в частности, пришли к понятиюматематического ожидания и теоремам сложения и умножения вероятностей, отсчитывает свою историю эта замечательная наука. Результаты Ферма и Паскаля были приведены в книге Гюйгенса «О расчётах в азартной игре» (1657), первом руководстве по теории вероятностей.</a:t>
            </a:r>
          </a:p>
          <a:p>
            <a:endParaRPr lang="ru-RU" sz="2100" dirty="0" smtClean="0">
              <a:solidFill>
                <a:srgbClr val="000000"/>
              </a:solidFill>
            </a:endParaRPr>
          </a:p>
          <a:p>
            <a:r>
              <a:rPr lang="ru-RU" sz="2100" dirty="0" smtClean="0">
                <a:solidFill>
                  <a:srgbClr val="000000"/>
                </a:solidFill>
              </a:rPr>
              <a:t>Имя Ферма носит основной принцип геометрической оптики, в силу которого свет в неоднородной среде выбирает путь, занимающий наименьшее время (впрочем, Ферма считал, что скорость света бесконечна, и формулировал принцип более туманно). С этого тезиса начинается история главного закона физики — принципа наименьшего действия.</a:t>
            </a:r>
          </a:p>
          <a:p>
            <a:endParaRPr lang="ru-RU" sz="2100" dirty="0" smtClean="0">
              <a:solidFill>
                <a:srgbClr val="000000"/>
              </a:solidFill>
            </a:endParaRPr>
          </a:p>
          <a:p>
            <a:r>
              <a:rPr lang="ru-RU" sz="2100" dirty="0" smtClean="0">
                <a:solidFill>
                  <a:srgbClr val="000000"/>
                </a:solidFill>
              </a:rPr>
              <a:t>Ферма перенёс на трёхмерный случай (внутреннего касания сфер) алгоритм Виета для задачи </a:t>
            </a:r>
            <a:r>
              <a:rPr lang="ru-RU" sz="2100" dirty="0" err="1" smtClean="0">
                <a:solidFill>
                  <a:srgbClr val="000000"/>
                </a:solidFill>
              </a:rPr>
              <a:t>Аполлония</a:t>
            </a:r>
            <a:r>
              <a:rPr lang="ru-RU" sz="2100" dirty="0" smtClean="0">
                <a:solidFill>
                  <a:srgbClr val="000000"/>
                </a:solidFill>
              </a:rPr>
              <a:t> (касания окружностей)</a:t>
            </a:r>
            <a:r>
              <a:rPr lang="en-US" sz="2100" dirty="0" smtClean="0">
                <a:solidFill>
                  <a:srgbClr val="000000"/>
                </a:solidFill>
              </a:rPr>
              <a:t>.</a:t>
            </a:r>
            <a:endParaRPr lang="ru-RU" sz="21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Другие достижения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СПАСИБО </a:t>
            </a:r>
            <a:b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ЗА  </a:t>
            </a:r>
            <a:b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ВНИМАНИЕ!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3284984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3">
      <a:dk1>
        <a:srgbClr val="B79214"/>
      </a:dk1>
      <a:lt1>
        <a:srgbClr val="EAD34C"/>
      </a:lt1>
      <a:dk2>
        <a:srgbClr val="F29C36"/>
      </a:dk2>
      <a:lt2>
        <a:srgbClr val="B79214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362</TotalTime>
  <Words>88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Пьер Ферма</vt:lpstr>
      <vt:lpstr>Пьер де Ферма́ (17 августа 1601 — 12 января 1665) — французский математик, один из создателейаналитической геометрии, математического анализа, теории вероятностей и теории чисел. По профессии юрист, с 1631 года — советник парламента в Тулузе. Блестящий полиглот. Наиболее известен формулировкой Великой теоремы Ферма. </vt:lpstr>
      <vt:lpstr>Содержание</vt:lpstr>
      <vt:lpstr>Биография </vt:lpstr>
      <vt:lpstr>Научная деятельность </vt:lpstr>
      <vt:lpstr> Математический анализ и геометрия </vt:lpstr>
      <vt:lpstr>Великая теорема Ферма </vt:lpstr>
      <vt:lpstr>Другие достижения </vt:lpstr>
      <vt:lpstr>СПАСИБО  ЗА 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Сенкевич</dc:creator>
  <cp:lastModifiedBy>Сенкевич</cp:lastModifiedBy>
  <cp:revision>34</cp:revision>
  <dcterms:created xsi:type="dcterms:W3CDTF">2012-10-23T10:56:56Z</dcterms:created>
  <dcterms:modified xsi:type="dcterms:W3CDTF">2012-10-23T17:07:26Z</dcterms:modified>
</cp:coreProperties>
</file>