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9" r:id="rId4"/>
    <p:sldId id="264" r:id="rId5"/>
    <p:sldId id="263" r:id="rId6"/>
    <p:sldId id="262" r:id="rId7"/>
    <p:sldId id="261" r:id="rId8"/>
    <p:sldId id="260" r:id="rId9"/>
    <p:sldId id="258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84099-ED1C-47D1-9854-AFB648FF8344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56168-79DD-49D2-9072-805A320C77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Министерство науки и образования РФ  </a:t>
            </a:r>
            <a:br>
              <a:rPr lang="ru-RU" sz="1800" dirty="0" smtClean="0"/>
            </a:br>
            <a:r>
              <a:rPr lang="ru-RU" sz="1800" dirty="0" smtClean="0"/>
              <a:t>     Национальный исследовательский </a:t>
            </a:r>
            <a:br>
              <a:rPr lang="ru-RU" sz="1800" dirty="0" smtClean="0"/>
            </a:br>
            <a:r>
              <a:rPr lang="ru-RU" sz="1800" dirty="0" smtClean="0"/>
              <a:t>Томский политехнический университет</a:t>
            </a:r>
            <a:br>
              <a:rPr lang="ru-RU" sz="1800" dirty="0" smtClean="0"/>
            </a:br>
            <a:r>
              <a:rPr lang="ru-RU" sz="1800" dirty="0" smtClean="0"/>
              <a:t>       Институт природных ресурсов </a:t>
            </a:r>
            <a:br>
              <a:rPr lang="ru-RU" sz="1800" dirty="0" smtClean="0"/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305800" cy="3505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    Биография Пьера Лапласа и его достижения в области математики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5029200"/>
            <a:ext cx="31886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Выполнил студент группы 2г31</a:t>
            </a:r>
          </a:p>
          <a:p>
            <a:r>
              <a:rPr lang="ru-RU" sz="1600" dirty="0" smtClean="0"/>
              <a:t>               Щеглова Виктория</a:t>
            </a:r>
          </a:p>
          <a:p>
            <a:r>
              <a:rPr lang="ru-RU" sz="1600" dirty="0" smtClean="0"/>
              <a:t>Проверил доцент кафедры ВМ</a:t>
            </a:r>
          </a:p>
          <a:p>
            <a:r>
              <a:rPr lang="ru-RU" sz="1600" dirty="0" smtClean="0"/>
              <a:t>                           </a:t>
            </a:r>
            <a:r>
              <a:rPr lang="ru-RU" sz="1600" dirty="0" err="1" smtClean="0"/>
              <a:t>Тарбокова</a:t>
            </a:r>
            <a:r>
              <a:rPr lang="ru-RU" sz="1600" dirty="0" smtClean="0"/>
              <a:t> Т.В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876525" y="6324600"/>
            <a:ext cx="1297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Томск-2013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Введение</a:t>
            </a:r>
          </a:p>
          <a:p>
            <a:pPr lvl="0"/>
            <a:r>
              <a:rPr lang="ru-RU" dirty="0" smtClean="0"/>
              <a:t>Жизнь и характер Пьера Лапласа</a:t>
            </a:r>
          </a:p>
          <a:p>
            <a:pPr lvl="0"/>
            <a:r>
              <a:rPr lang="ru-RU" dirty="0" smtClean="0"/>
              <a:t>Научные достижения</a:t>
            </a:r>
          </a:p>
          <a:p>
            <a:pPr lvl="0"/>
            <a:r>
              <a:rPr lang="ru-RU" dirty="0" smtClean="0"/>
              <a:t>Заключение</a:t>
            </a:r>
          </a:p>
          <a:p>
            <a:pPr lvl="0"/>
            <a:r>
              <a:rPr lang="ru-RU" dirty="0" smtClean="0"/>
              <a:t>Источники информации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Пьер </a:t>
            </a:r>
            <a:r>
              <a:rPr lang="ru-RU" dirty="0" err="1" smtClean="0"/>
              <a:t>Симон</a:t>
            </a:r>
            <a:r>
              <a:rPr lang="ru-RU" dirty="0" smtClean="0"/>
              <a:t> Лаплас</a:t>
            </a:r>
            <a:br>
              <a:rPr lang="ru-RU" dirty="0" smtClean="0"/>
            </a:br>
            <a:r>
              <a:rPr lang="ru-RU" dirty="0" smtClean="0"/>
              <a:t>(1749-1827)</a:t>
            </a:r>
            <a:endParaRPr lang="ru-RU" dirty="0"/>
          </a:p>
        </p:txBody>
      </p:sp>
      <p:pic>
        <p:nvPicPr>
          <p:cNvPr id="1026" name="Picture 2" descr="C:\Users\ВИКА\Desktop\Новая папка\220px-Pierre-Simon_Lapla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362200"/>
            <a:ext cx="3161910" cy="4211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76400"/>
            <a:ext cx="5334000" cy="51816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Пьер </a:t>
            </a:r>
            <a:r>
              <a:rPr lang="ru-RU" sz="1800" dirty="0" err="1" smtClean="0"/>
              <a:t>Симон</a:t>
            </a:r>
            <a:r>
              <a:rPr lang="ru-RU" sz="1800" dirty="0" smtClean="0"/>
              <a:t> Лаплас (1749-1827) — французский астроном, математик, физик.</a:t>
            </a:r>
          </a:p>
          <a:p>
            <a:r>
              <a:rPr lang="ru-RU" sz="1800" dirty="0" smtClean="0"/>
              <a:t>Родился 24 марта 1749 года в Бомоне на </a:t>
            </a:r>
            <a:r>
              <a:rPr lang="ru-RU" sz="1800" dirty="0" err="1" smtClean="0"/>
              <a:t>Оже</a:t>
            </a:r>
            <a:r>
              <a:rPr lang="ru-RU" sz="1800" dirty="0" smtClean="0"/>
              <a:t>, в Нормандии. . К сожалению, мало что известно о его раннем детстве; этим мы обязаны воле самого Лапласа; он никогда не любил говорить о своем детстве и первой молодости и упорно скрывал все, что относилось к этому времени его жизни. </a:t>
            </a:r>
          </a:p>
          <a:p>
            <a:endParaRPr lang="ru-RU" sz="1800" dirty="0"/>
          </a:p>
        </p:txBody>
      </p:sp>
      <p:pic>
        <p:nvPicPr>
          <p:cNvPr id="6" name="Picture 2" descr="H:\математика\!PORTAL.wwpob_page\ppt\media\image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81200"/>
            <a:ext cx="3257163" cy="3822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382000" cy="49530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 1778 году женится на Шарлотте де </a:t>
            </a:r>
            <a:r>
              <a:rPr lang="ru-RU" sz="1800" dirty="0" err="1" smtClean="0"/>
              <a:t>Курти</a:t>
            </a:r>
            <a:r>
              <a:rPr lang="ru-RU" sz="1800" dirty="0" smtClean="0"/>
              <a:t>. — красивой женщине с добрым характером и был счастлив в личной жизни. Жена любила своего мужа, преклонялась перед ним и делала все, чтобы оградить его от домашних забот и волнений, чтобы все свое время он мог посвящать занятиям наукой. Семейная жизнь Лапласа, по воспоминаниям современников, текла ровно и приятно. У него были дочь и сын — впоследствии генерал Лаплас.</a:t>
            </a:r>
          </a:p>
          <a:p>
            <a:r>
              <a:rPr lang="ru-RU" sz="1800" dirty="0" smtClean="0"/>
              <a:t> В 1790 г. была учреждена Палата мер и весов. Президентом стал Лаплас. Здесь под его руководством создана современная метрическая система всех физических величин.</a:t>
            </a:r>
          </a:p>
          <a:p>
            <a:r>
              <a:rPr lang="ru-RU" sz="1800" dirty="0" smtClean="0"/>
              <a:t>В августе 1795 г. был учреждён Институт Франции, заменивший </a:t>
            </a:r>
            <a:r>
              <a:rPr lang="ru-RU" sz="1800" dirty="0" smtClean="0"/>
              <a:t>Академию</a:t>
            </a:r>
            <a:r>
              <a:rPr lang="ru-RU" sz="1800" dirty="0" smtClean="0"/>
              <a:t>. Лаплас стал — вице-председателем </a:t>
            </a:r>
            <a:r>
              <a:rPr lang="ru-RU" sz="1800" dirty="0" smtClean="0"/>
              <a:t>физико-математической </a:t>
            </a:r>
            <a:r>
              <a:rPr lang="ru-RU" sz="1800" dirty="0" smtClean="0"/>
              <a:t>секции института. Лаплас начал работу над большим научным трактатом о движении тел в Солнечной системе. Он назвал его “Трактатом о небесной механике”. Первый том вышел в 1798 г.Лаплас продолжал много </a:t>
            </a:r>
            <a:r>
              <a:rPr lang="ru-RU" sz="1800" dirty="0" smtClean="0"/>
              <a:t>работать</a:t>
            </a:r>
            <a:r>
              <a:rPr lang="ru-RU" sz="1800" dirty="0" smtClean="0"/>
              <a:t>. Один за другим выходили тома “Трактата о небесной механике”.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686800" cy="54102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 1801 году он был избран членом Королевского общества в Турине и Копенгагене.</a:t>
            </a:r>
          </a:p>
          <a:p>
            <a:pPr hangingPunct="0"/>
            <a:r>
              <a:rPr lang="ru-RU" sz="1800" dirty="0" smtClean="0"/>
              <a:t>     В 1802 году причислен к Академии наук в Геттингене.</a:t>
            </a:r>
          </a:p>
          <a:p>
            <a:pPr hangingPunct="0"/>
            <a:r>
              <a:rPr lang="ru-RU" sz="1800" dirty="0" smtClean="0"/>
              <a:t>     В 1806 году, через два года после того, как император сделал Лапласа сенатором, он купил себе дом, полагаясь во всем на жену. </a:t>
            </a:r>
            <a:endParaRPr lang="ru-RU" sz="1600" dirty="0" smtClean="0"/>
          </a:p>
          <a:p>
            <a:pPr hangingPunct="0"/>
            <a:r>
              <a:rPr lang="ru-RU" sz="1900" dirty="0" smtClean="0"/>
              <a:t>В 1808 году Наполеон, уже, будучи императором, пожаловал Лапласу титул графа империи.</a:t>
            </a:r>
          </a:p>
          <a:p>
            <a:r>
              <a:rPr lang="ru-RU" sz="1900" dirty="0" smtClean="0"/>
              <a:t>     В 1814 г. Лаплас получил титул марки­за и стал пэром Франции, ему вручи­ли орден Почётного легиона высшей степени. За литературные </a:t>
            </a:r>
            <a:r>
              <a:rPr lang="ru-RU" sz="1900" dirty="0" smtClean="0"/>
              <a:t>достоинства </a:t>
            </a:r>
            <a:r>
              <a:rPr lang="ru-RU" sz="1900" dirty="0" smtClean="0"/>
              <a:t>“Изложения системы мира” Лаплас был избран в число “40 </a:t>
            </a:r>
            <a:r>
              <a:rPr lang="ru-RU" sz="1900" dirty="0" smtClean="0"/>
              <a:t>бессмертных</a:t>
            </a:r>
            <a:r>
              <a:rPr lang="ru-RU" sz="1900" dirty="0" smtClean="0"/>
              <a:t>” — академиков секции языка и </a:t>
            </a:r>
            <a:r>
              <a:rPr lang="ru-RU" sz="1900" dirty="0" smtClean="0"/>
              <a:t>литературы </a:t>
            </a:r>
            <a:r>
              <a:rPr lang="ru-RU" sz="1900" dirty="0" smtClean="0"/>
              <a:t>Парижской академии наук.</a:t>
            </a:r>
          </a:p>
          <a:p>
            <a:endParaRPr lang="ru-RU" dirty="0"/>
          </a:p>
        </p:txBody>
      </p:sp>
      <p:pic>
        <p:nvPicPr>
          <p:cNvPr id="6146" name="Picture 2" descr="H:\математика\220px-P_S_Lapl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400800" y="4182586"/>
            <a:ext cx="2133600" cy="26754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4400"/>
            <a:ext cx="92202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Научные достижения Лапласа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u="sng" dirty="0" smtClean="0"/>
              <a:t>Преобразование Лапласа</a:t>
            </a:r>
          </a:p>
          <a:p>
            <a:pPr algn="ctr"/>
            <a:r>
              <a:rPr lang="ru-RU" sz="1800" dirty="0" smtClean="0"/>
              <a:t>интегральное преобразование, связывающее функцию  комплексного переменного (изображение) с функцией  вещественного переменного (оригинал). С его помощью исследуются свойства динамических систем и решаются дифференциальные и интегральные уравнения.</a:t>
            </a:r>
          </a:p>
          <a:p>
            <a:pPr algn="ctr"/>
            <a:r>
              <a:rPr lang="ru-RU" sz="1800" dirty="0" smtClean="0"/>
              <a:t>Прямое преобразование Лапласа</a:t>
            </a:r>
          </a:p>
          <a:p>
            <a:pPr algn="ctr"/>
            <a:endParaRPr lang="ru-RU" dirty="0"/>
          </a:p>
        </p:txBody>
      </p:sp>
      <p:pic>
        <p:nvPicPr>
          <p:cNvPr id="3074" name="Picture 2" descr="C:\Users\ВИКА\Desktop\Новая папка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4277379"/>
            <a:ext cx="4114800" cy="980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08888"/>
            <a:ext cx="8229600" cy="4325112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/>
              <a:t>Уравнение Лапласа</a:t>
            </a:r>
          </a:p>
          <a:p>
            <a:pPr algn="ctr">
              <a:buNone/>
            </a:pPr>
            <a:r>
              <a:rPr lang="ru-RU" sz="1800" dirty="0" smtClean="0"/>
              <a:t>- дифференциальное уравнение в частных производных.</a:t>
            </a:r>
          </a:p>
          <a:p>
            <a:pPr algn="ctr"/>
            <a:endParaRPr lang="ru-RU" sz="1800" u="sng" dirty="0" smtClean="0"/>
          </a:p>
        </p:txBody>
      </p:sp>
      <p:pic>
        <p:nvPicPr>
          <p:cNvPr id="4098" name="Picture 2" descr="H:\математика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057400"/>
            <a:ext cx="2666191" cy="6810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209800"/>
            <a:ext cx="2863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 трехмерном пространстве</a:t>
            </a:r>
            <a:endParaRPr lang="ru-RU" sz="1600" dirty="0"/>
          </a:p>
        </p:txBody>
      </p:sp>
      <p:pic>
        <p:nvPicPr>
          <p:cNvPr id="1026" name="Picture 2" descr="H:\математика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9641" y="3124200"/>
            <a:ext cx="1825759" cy="68103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3698" y="3352800"/>
            <a:ext cx="2872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 двухмерном пространстве</a:t>
            </a:r>
            <a:endParaRPr lang="ru-RU" sz="1600" dirty="0"/>
          </a:p>
        </p:txBody>
      </p:sp>
      <p:pic>
        <p:nvPicPr>
          <p:cNvPr id="1027" name="Picture 3" descr="H:\математика\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8221" y="4495800"/>
            <a:ext cx="2970179" cy="609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7200" y="4114800"/>
            <a:ext cx="4381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 помощью дифференциального оператора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0288"/>
            <a:ext cx="8229600" cy="4325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u="sng" dirty="0" smtClean="0"/>
              <a:t>Теорема Лапласа</a:t>
            </a:r>
          </a:p>
          <a:p>
            <a:pPr>
              <a:buNone/>
            </a:pPr>
            <a:r>
              <a:rPr lang="ru-RU" sz="1600" dirty="0" smtClean="0"/>
              <a:t>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Пусть выбраны любые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строк матрицы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Тогда определитель матрицы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равен сумме всевозможных произведений миноров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-го порядка, расположенных в этих строках, на их алгебраические дополнения.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где суммирование ведётся по всевозможным номерам столбцов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:\математика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1" y="3200401"/>
            <a:ext cx="4191000" cy="66423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44196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Число миноров, по которым берётся сумма в теореме Лапласа, равно числу способов выбрать  столбцов из , то есть биномиальному коэффициенту 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Так как строки и столбцы матрицы равносильны относительно свойств определителя, теорему Лапласа можно сформулировать и для столбцов матрицы.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9600" y="59436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6488"/>
            <a:ext cx="8229600" cy="4325112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/>
              <a:t>Теория вероятностей</a:t>
            </a:r>
            <a:endParaRPr lang="ru-RU" u="sng" dirty="0"/>
          </a:p>
        </p:txBody>
      </p:sp>
      <p:pic>
        <p:nvPicPr>
          <p:cNvPr id="3074" name="Picture 2" descr="H:\математика\Standard_deviation_diagram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209800"/>
            <a:ext cx="5334000" cy="2667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71600" y="48768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График плотности вероятности нормального распределения — одной из важнейших функций теории вероятностей.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396425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Теория вероятностей — раздел математики, изучающий закономерности случайных явлений: случайные события, случайные величины, их свойства и операции над ними.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8888"/>
            <a:ext cx="8229600" cy="432511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Теорема Муавра-Лапласа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159127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Пусть выбраны любые </a:t>
            </a:r>
            <a:r>
              <a:rPr lang="en-US" b="1" dirty="0" smtClean="0"/>
              <a:t>k</a:t>
            </a:r>
            <a:r>
              <a:rPr lang="ru-RU" dirty="0" smtClean="0"/>
              <a:t> строк матрицы </a:t>
            </a:r>
            <a:r>
              <a:rPr lang="en-US" b="1" dirty="0" smtClean="0"/>
              <a:t>A</a:t>
            </a:r>
            <a:r>
              <a:rPr lang="ru-RU" dirty="0" smtClean="0"/>
              <a:t>. Тогда определитель матрицы </a:t>
            </a:r>
            <a:r>
              <a:rPr lang="en-US" b="1" dirty="0" smtClean="0"/>
              <a:t>A</a:t>
            </a:r>
            <a:r>
              <a:rPr lang="ru-RU" dirty="0" smtClean="0"/>
              <a:t> равен сумме всевозможных произведений миноров </a:t>
            </a:r>
            <a:r>
              <a:rPr lang="en-US" b="1" dirty="0" smtClean="0"/>
              <a:t>k</a:t>
            </a:r>
            <a:r>
              <a:rPr lang="ru-RU" dirty="0" smtClean="0"/>
              <a:t>-го порядка, расположенных в этих строках, на их алгебраические дополнения.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:\математика\De_moivre-laplac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895600"/>
            <a:ext cx="3195483" cy="1981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90800" y="50292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 ростом </a:t>
            </a:r>
            <a:r>
              <a:rPr lang="ru-RU" sz="1600" dirty="0" err="1" smtClean="0"/>
              <a:t>n</a:t>
            </a:r>
            <a:r>
              <a:rPr lang="ru-RU" sz="1600" dirty="0" smtClean="0"/>
              <a:t> форма биномиальной фигуры распределения становится похожа на плавную кривую Гаусса.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ИКА\Desktop\Новая папка\450px-Beaumont_en_Auge_-_Statue_de_Pierre_Simon_Marquis_de_Lapl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685800"/>
            <a:ext cx="428625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19400" y="6488668"/>
            <a:ext cx="3977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Памятник Лапласу в </a:t>
            </a:r>
            <a:r>
              <a:rPr lang="ru-RU" dirty="0" err="1" smtClean="0"/>
              <a:t>Бомон-ан-Ож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3011269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241</TotalTime>
  <Words>642</Words>
  <Application>Microsoft Office PowerPoint</Application>
  <PresentationFormat>Экран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Министерство науки и образования РФ        Национальный исследовательский  Томский политехнический университет        Институт природных ресурсов  </vt:lpstr>
      <vt:lpstr>Содержание</vt:lpstr>
      <vt:lpstr>Пьер Симон Лаплас (1749-1827)</vt:lpstr>
      <vt:lpstr>Слайд 4</vt:lpstr>
      <vt:lpstr>Слайд 5</vt:lpstr>
      <vt:lpstr>Слайд 6</vt:lpstr>
      <vt:lpstr>Научные достижения Лапласа  </vt:lpstr>
      <vt:lpstr>  </vt:lpstr>
      <vt:lpstr>  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науки и образования РФ        Национальный исследовательский  Томский политехнический университет        Институт природных ресурсов  </dc:title>
  <dc:creator>Ольга</dc:creator>
  <cp:lastModifiedBy>ВИКА</cp:lastModifiedBy>
  <cp:revision>30</cp:revision>
  <dcterms:created xsi:type="dcterms:W3CDTF">2013-10-26T09:20:36Z</dcterms:created>
  <dcterms:modified xsi:type="dcterms:W3CDTF">2013-10-31T13:31:57Z</dcterms:modified>
</cp:coreProperties>
</file>