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2" r:id="rId13"/>
    <p:sldId id="270" r:id="rId14"/>
    <p:sldId id="268" r:id="rId15"/>
    <p:sldId id="269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144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676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419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05.06.12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191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05.06.12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2057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800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05.06.12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572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6660">
            <a:off x="5138374" y="599839"/>
            <a:ext cx="1610332" cy="2025115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9776">
            <a:off x="2072772" y="555386"/>
            <a:ext cx="1610332" cy="2025115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 rot="21254634">
            <a:off x="2256146" y="735839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/>
          </p:nvPr>
        </p:nvSpPr>
        <p:spPr>
          <a:xfrm rot="21315648">
            <a:off x="5321748" y="780292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pic>
        <p:nvPicPr>
          <p:cNvPr id="14" name="Picture 13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1790">
            <a:off x="3591963" y="936015"/>
            <a:ext cx="1610332" cy="2025115"/>
          </a:xfrm>
          <a:prstGeom prst="rect">
            <a:avLst/>
          </a:prstGeom>
        </p:spPr>
      </p:pic>
      <p:sp>
        <p:nvSpPr>
          <p:cNvPr id="17" name="Picture Placeholder 2"/>
          <p:cNvSpPr>
            <a:spLocks noGrp="1"/>
          </p:cNvSpPr>
          <p:nvPr>
            <p:ph type="pic" idx="17"/>
          </p:nvPr>
        </p:nvSpPr>
        <p:spPr>
          <a:xfrm rot="100778">
            <a:off x="3775337" y="1116468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282700"/>
            <a:ext cx="8001000" cy="1917700"/>
          </a:xfrm>
        </p:spPr>
        <p:txBody>
          <a:bodyPr anchor="b" anchorCtr="0">
            <a:noAutofit/>
          </a:bodyPr>
          <a:lstStyle>
            <a:lvl1pPr algn="ctr">
              <a:defRPr sz="56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3644153"/>
            <a:ext cx="8001000" cy="833718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None/>
              <a:defRPr sz="20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05.06.12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33528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346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05.06.12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46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346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05.06.12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05.06.12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05.06.12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153" y="443752"/>
            <a:ext cx="3749040" cy="1707777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7494" y="430306"/>
            <a:ext cx="3749040" cy="560854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2000"/>
            </a:lvl6pPr>
            <a:lvl7pPr marL="2290763" indent="-461963">
              <a:defRPr sz="2000"/>
            </a:lvl7pPr>
            <a:lvl8pPr marL="2290763" indent="-461963">
              <a:defRPr sz="2000"/>
            </a:lvl8pPr>
            <a:lvl9pPr marL="2290763" indent="-461963"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153" y="2554940"/>
            <a:ext cx="3749040" cy="3146613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05.06.12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4609"/>
            <a:ext cx="374904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2551176"/>
            <a:ext cx="3749040" cy="31455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Aft>
                <a:spcPts val="10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05.06.12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798020" y="538594"/>
            <a:ext cx="1808485" cy="51671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50174">
            <a:off x="4827538" y="836203"/>
            <a:ext cx="3657600" cy="493776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05.06.12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55093">
            <a:off x="2359666" y="458370"/>
            <a:ext cx="4424669" cy="3079124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835967" y="278688"/>
            <a:ext cx="1695954" cy="4845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05.06.12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85255">
            <a:off x="2866028" y="3182426"/>
            <a:ext cx="1695954" cy="484558"/>
          </a:xfrm>
          <a:prstGeom prst="rect">
            <a:avLst/>
          </a:prstGeom>
        </p:spPr>
      </p:pic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150321">
            <a:off x="4329929" y="546774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317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80673">
            <a:off x="699762" y="451178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3480" y="4800600"/>
            <a:ext cx="3246120" cy="1188720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05.06.12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415567" y="369110"/>
            <a:ext cx="3794703" cy="272976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0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0973137">
            <a:off x="530124" y="631160"/>
            <a:ext cx="3837559" cy="2604282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 rot="470783">
            <a:off x="708565" y="3070624"/>
            <a:ext cx="3918749" cy="282751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114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 rot="21240000">
            <a:off x="4717562" y="3396154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dirty="0" smtClean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4876800"/>
            <a:ext cx="3048000" cy="118872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05.06.12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7428515" y="2619243"/>
            <a:ext cx="1580737" cy="451639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6339646" y="604321"/>
            <a:ext cx="1610332" cy="2025115"/>
          </a:xfrm>
          <a:prstGeom prst="rect">
            <a:avLst/>
          </a:prstGeom>
        </p:spPr>
      </p:pic>
      <p:pic>
        <p:nvPicPr>
          <p:cNvPr id="13" name="Picture 12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4891846" y="985321"/>
            <a:ext cx="1610332" cy="2025115"/>
          </a:xfrm>
          <a:prstGeom prst="rect">
            <a:avLst/>
          </a:prstGeom>
        </p:spPr>
      </p:pic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 rot="247118">
            <a:off x="5075220" y="1165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 rot="271248">
            <a:off x="6523020" y="784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519045" y="2873698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193488">
            <a:off x="610678" y="450635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 rot="21240000">
            <a:off x="455724" y="3551615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286000" indent="-457200">
              <a:defRPr/>
            </a:lvl6pPr>
            <a:lvl7pPr marL="2286000" indent="-457200">
              <a:defRPr/>
            </a:lvl7pPr>
            <a:lvl8pPr marL="2286000" indent="-457200">
              <a:defRPr/>
            </a:lvl8pPr>
            <a:lvl9pPr marL="2286000" indent="-457200"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05.06.12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634" y="577849"/>
            <a:ext cx="1882589" cy="5461001"/>
          </a:xfrm>
        </p:spPr>
        <p:txBody>
          <a:bodyPr vert="eaVert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4" y="577849"/>
            <a:ext cx="5768788" cy="546100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05.06.12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vertical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859" y="1562100"/>
            <a:ext cx="152400" cy="37338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8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PageOverlay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905000"/>
            <a:ext cx="8001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4"/>
            <a:endParaRPr lang="en-US" dirty="0" smtClean="0"/>
          </a:p>
          <a:p>
            <a:pPr lvl="4"/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721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A4A6734C-E115-4BC5-9FB0-F9BF6FABFDA0}" type="datetimeFigureOut">
              <a:rPr lang="en-US" smtClean="0"/>
              <a:t>05.06.12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46220" y="6158753"/>
            <a:ext cx="1051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0"/>
        </a:spcBef>
        <a:spcAft>
          <a:spcPts val="2000"/>
        </a:spcAft>
        <a:buFont typeface="Wingdings 2" pitchFamily="18" charset="2"/>
        <a:buChar char="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Анри Пуанкаре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Выполнил: Шелепов К.И.</a:t>
            </a:r>
          </a:p>
          <a:p>
            <a:r>
              <a:rPr lang="ru-RU" dirty="0" smtClean="0"/>
              <a:t>Преподаватель: </a:t>
            </a:r>
            <a:r>
              <a:rPr lang="ru-RU" dirty="0" err="1" smtClean="0"/>
              <a:t>Тарбокова</a:t>
            </a:r>
            <a:r>
              <a:rPr lang="ru-RU" dirty="0" smtClean="0"/>
              <a:t> Т.В.</a:t>
            </a: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23900" y="5638800"/>
            <a:ext cx="80010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bg2"/>
              </a:buClr>
              <a:buFont typeface="Wingdings 2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Wingdings 2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bg2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 typeface="Wingdings 2" pitchFamily="18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Wingdings 2" pitchFamily="18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 typeface="Wingdings 2" pitchFamily="18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Wingdings 2" pitchFamily="18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/>
              <a:t>ТПУ (ИПР) Группа: 2Б15</a:t>
            </a:r>
          </a:p>
          <a:p>
            <a:r>
              <a:rPr lang="ru-RU" sz="1600" dirty="0" smtClean="0"/>
              <a:t>Томск 2012</a:t>
            </a:r>
            <a:endParaRPr lang="ru-RU" sz="1600" dirty="0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5678" y="254000"/>
            <a:ext cx="2351757" cy="316948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47501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Биография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3925" y="1721288"/>
            <a:ext cx="6132204" cy="5136711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Анри Пуанкаре родился 29 апреля 1854 года в Нанси (Лотарингия, Франция). </a:t>
            </a:r>
            <a:endParaRPr lang="en-US" dirty="0" smtClean="0"/>
          </a:p>
          <a:p>
            <a:pPr algn="just"/>
            <a:r>
              <a:rPr lang="ru-RU" dirty="0" smtClean="0"/>
              <a:t>Среди </a:t>
            </a:r>
            <a:r>
              <a:rPr lang="ru-RU" dirty="0"/>
              <a:t>родственников Пуанкаре имеются и </a:t>
            </a:r>
            <a:r>
              <a:rPr lang="ru-RU" dirty="0" smtClean="0"/>
              <a:t>знаменитости</a:t>
            </a:r>
            <a:r>
              <a:rPr lang="ru-RU" dirty="0"/>
              <a:t>: кузен </a:t>
            </a:r>
            <a:r>
              <a:rPr lang="ru-RU" dirty="0" err="1"/>
              <a:t>Раймон</a:t>
            </a:r>
            <a:r>
              <a:rPr lang="ru-RU" dirty="0"/>
              <a:t> стал президентом </a:t>
            </a:r>
            <a:r>
              <a:rPr lang="ru-RU" dirty="0" smtClean="0"/>
              <a:t>Франции, </a:t>
            </a:r>
            <a:r>
              <a:rPr lang="ru-RU" dirty="0"/>
              <a:t>другой кузен, известный физик Люсьен </a:t>
            </a:r>
            <a:r>
              <a:rPr lang="ru-RU" dirty="0" smtClean="0"/>
              <a:t>Пуанкаре, </a:t>
            </a:r>
            <a:r>
              <a:rPr lang="ru-RU" dirty="0"/>
              <a:t>был генеральным инспектором народного просвещения </a:t>
            </a:r>
            <a:r>
              <a:rPr lang="ru-RU" dirty="0" smtClean="0"/>
              <a:t>Франции. </a:t>
            </a:r>
            <a:endParaRPr lang="en-US" dirty="0" smtClean="0"/>
          </a:p>
          <a:p>
            <a:pPr algn="just"/>
            <a:r>
              <a:rPr lang="ru-RU" dirty="0" smtClean="0"/>
              <a:t>С </a:t>
            </a:r>
            <a:r>
              <a:rPr lang="ru-RU" dirty="0"/>
              <a:t>самого детства за Анри закрепилась репутация рассеянного человека, которую он сохранил на всю </a:t>
            </a:r>
            <a:r>
              <a:rPr lang="ru-RU" dirty="0" smtClean="0"/>
              <a:t>жизнь. </a:t>
            </a:r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166" y="1927952"/>
            <a:ext cx="2513162" cy="39043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7041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217134"/>
            <a:ext cx="9006151" cy="3075040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В детстве он перенёс дифтерию, которая осложнилась временным параличом ног и мягкого нёба. Болезнь затянулась на несколько месяцев, в течение которых он не мог ни ходить, ни говорить. </a:t>
            </a:r>
            <a:r>
              <a:rPr lang="ru-RU" dirty="0" smtClean="0"/>
              <a:t>За </a:t>
            </a:r>
            <a:r>
              <a:rPr lang="ru-RU" dirty="0"/>
              <a:t>это время у него очень сильно развилось слуховое восприятие и, в частности, появилась необычная способность — цветовое восприятие звуков, которое осталось у него до конца жизни.</a:t>
            </a:r>
          </a:p>
          <a:p>
            <a:pPr algn="just"/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567" y="2797402"/>
            <a:ext cx="3976742" cy="397674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45165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Парижская политехническая школа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rcRect l="2969" r="29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40284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Первые научные достижения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0381" y="3833211"/>
            <a:ext cx="8805643" cy="3024789"/>
          </a:xfrm>
        </p:spPr>
        <p:txBody>
          <a:bodyPr/>
          <a:lstStyle/>
          <a:p>
            <a:pPr algn="just"/>
            <a:r>
              <a:rPr lang="ru-RU" dirty="0"/>
              <a:t>В 1881—1882 годах Пуанкаре создал новый раздел математики — качественную теорию дифференциальных уравнений. Он показал, каким образом можно, не решая уравнения (поскольку это не всегда возможно), получить практически важную информацию о поведении семейства решений. Этот подход он с большим успехом применил к решению задач небесной механики и математической физики.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8120" y="1572611"/>
            <a:ext cx="1739900" cy="2260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41349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Лидер французских математиков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Десятилетие после завершения исследования автоморфных функций (1885—1895) Пуанкаре посвятил решению нескольких сложнейших задач астрономии и математической физики. </a:t>
            </a:r>
            <a:endParaRPr lang="en-US" dirty="0" smtClean="0"/>
          </a:p>
          <a:p>
            <a:pPr algn="just"/>
            <a:r>
              <a:rPr lang="ru-RU" dirty="0" smtClean="0"/>
              <a:t>Он </a:t>
            </a:r>
            <a:r>
              <a:rPr lang="ru-RU" dirty="0"/>
              <a:t>исследовал устойчивость фигур планет, сформированных в жидкой (расплавленной) фазе, и обнаружил, кроме эллипсоидальных, несколько других возможных фигур равновесия.</a:t>
            </a:r>
          </a:p>
        </p:txBody>
      </p:sp>
    </p:spTree>
    <p:extLst>
      <p:ext uri="{BB962C8B-B14F-4D97-AF65-F5344CB8AC3E}">
        <p14:creationId xmlns:p14="http://schemas.microsoft.com/office/powerpoint/2010/main" val="299972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395" y="1"/>
            <a:ext cx="91643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706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500" y="350826"/>
            <a:ext cx="8001000" cy="1103078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с 1894 года он начинает публикацию статей, посвящённых построению новой, исключительно перспективной </a:t>
            </a:r>
            <a:r>
              <a:rPr lang="ru-RU" dirty="0" smtClean="0"/>
              <a:t>науки - топологии</a:t>
            </a:r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442" y="1804173"/>
            <a:ext cx="6997677" cy="48867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73275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Последние годы жизни</a:t>
            </a:r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899" y="2294059"/>
            <a:ext cx="6031949" cy="39170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6653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4294967295"/>
          </p:nvPr>
        </p:nvSpPr>
        <p:spPr>
          <a:xfrm>
            <a:off x="0" y="233962"/>
            <a:ext cx="5697769" cy="6500790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В 1906 году Пуанкаре избран президентом Парижской академии наук. </a:t>
            </a:r>
            <a:endParaRPr lang="ru-RU" dirty="0" smtClean="0"/>
          </a:p>
          <a:p>
            <a:pPr algn="just"/>
            <a:r>
              <a:rPr lang="ru-RU" dirty="0" smtClean="0"/>
              <a:t>В </a:t>
            </a:r>
            <a:r>
              <a:rPr lang="ru-RU" dirty="0"/>
              <a:t>1908 году он тяжело заболел и не смог сам прочитать свой доклад «Будущее математики» на Четвёртом математическом конгрессе. </a:t>
            </a:r>
            <a:endParaRPr lang="ru-RU" dirty="0" smtClean="0"/>
          </a:p>
          <a:p>
            <a:pPr algn="just"/>
            <a:r>
              <a:rPr lang="ru-RU" dirty="0" smtClean="0"/>
              <a:t>Первая </a:t>
            </a:r>
            <a:r>
              <a:rPr lang="ru-RU" dirty="0"/>
              <a:t>операция закончилась успешно, но спустя 4 года состояние Пуанкаре вновь ухудшилось. </a:t>
            </a:r>
            <a:endParaRPr lang="ru-RU" dirty="0" smtClean="0"/>
          </a:p>
          <a:p>
            <a:pPr algn="just"/>
            <a:r>
              <a:rPr lang="ru-RU" dirty="0" smtClean="0"/>
              <a:t>Скончался </a:t>
            </a:r>
            <a:r>
              <a:rPr lang="ru-RU" dirty="0"/>
              <a:t>в Париже после операции от эмболии 17 июля 1912 года в возрасте 58 лет. Похоронен в семейном склепе на кладбище </a:t>
            </a:r>
            <a:r>
              <a:rPr lang="ru-RU" dirty="0" err="1"/>
              <a:t>Монпарнас</a:t>
            </a:r>
            <a:r>
              <a:rPr lang="ru-RU" dirty="0"/>
              <a:t>.</a:t>
            </a:r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1441" y="904067"/>
            <a:ext cx="3162178" cy="49584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58282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Вклад в науку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99" y="1417638"/>
            <a:ext cx="8300979" cy="516671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/>
              <a:t>т</a:t>
            </a:r>
            <a:r>
              <a:rPr lang="ru-RU" dirty="0" smtClean="0"/>
              <a:t>опология </a:t>
            </a:r>
          </a:p>
          <a:p>
            <a:pPr algn="just"/>
            <a:r>
              <a:rPr lang="ru-RU" dirty="0" smtClean="0"/>
              <a:t>автоморфные </a:t>
            </a:r>
            <a:r>
              <a:rPr lang="ru-RU" dirty="0" err="1" smtClean="0"/>
              <a:t>функциии</a:t>
            </a:r>
            <a:endParaRPr lang="ru-RU" dirty="0" smtClean="0"/>
          </a:p>
          <a:p>
            <a:pPr algn="just"/>
            <a:r>
              <a:rPr lang="ru-RU" dirty="0" smtClean="0"/>
              <a:t>теория </a:t>
            </a:r>
            <a:r>
              <a:rPr lang="ru-RU" dirty="0"/>
              <a:t>дифференциальных </a:t>
            </a:r>
            <a:r>
              <a:rPr lang="ru-RU" dirty="0" smtClean="0"/>
              <a:t>уравнений</a:t>
            </a:r>
          </a:p>
          <a:p>
            <a:pPr algn="just"/>
            <a:r>
              <a:rPr lang="ru-RU" dirty="0" smtClean="0"/>
              <a:t>интегральные уравнения</a:t>
            </a:r>
          </a:p>
          <a:p>
            <a:pPr algn="just"/>
            <a:r>
              <a:rPr lang="ru-RU" dirty="0" smtClean="0"/>
              <a:t>неевклидова геометрия</a:t>
            </a:r>
          </a:p>
          <a:p>
            <a:pPr algn="just"/>
            <a:r>
              <a:rPr lang="ru-RU" dirty="0" smtClean="0"/>
              <a:t>теория вероятностей</a:t>
            </a:r>
          </a:p>
          <a:p>
            <a:pPr algn="just"/>
            <a:r>
              <a:rPr lang="ru-RU" dirty="0" smtClean="0"/>
              <a:t>теория чисел</a:t>
            </a:r>
          </a:p>
          <a:p>
            <a:pPr algn="just"/>
            <a:r>
              <a:rPr lang="ru-RU" dirty="0" smtClean="0"/>
              <a:t>небесная механика</a:t>
            </a:r>
          </a:p>
          <a:p>
            <a:pPr algn="just"/>
            <a:r>
              <a:rPr lang="ru-RU" dirty="0" smtClean="0"/>
              <a:t>физика</a:t>
            </a:r>
          </a:p>
          <a:p>
            <a:pPr algn="just"/>
            <a:r>
              <a:rPr lang="ru-RU" dirty="0" smtClean="0"/>
              <a:t>философия математика </a:t>
            </a:r>
            <a:r>
              <a:rPr lang="ru-RU" dirty="0"/>
              <a:t>и </a:t>
            </a:r>
            <a:r>
              <a:rPr lang="ru-RU" dirty="0" smtClean="0"/>
              <a:t>философия науки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9116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0" y="1104900"/>
            <a:ext cx="65024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9821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681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71500" y="140945"/>
            <a:ext cx="8001000" cy="1143000"/>
          </a:xfrm>
        </p:spPr>
        <p:txBody>
          <a:bodyPr/>
          <a:lstStyle/>
          <a:p>
            <a:r>
              <a:rPr lang="ru-RU" dirty="0"/>
              <a:t>Поль Пенлеве </a:t>
            </a:r>
            <a:r>
              <a:rPr lang="ru-RU" dirty="0" smtClean="0"/>
              <a:t>о Пуанкаре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119673"/>
            <a:ext cx="9022860" cy="558116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Он всё постиг, всё углубил. Обладая необычайно изобретательным умом, он не знал пределов своему вдохновению, неутомимо прокладывая новые пути, и в абстрактном мире математики неоднократно открывал неизведанные области. </a:t>
            </a:r>
            <a:endParaRPr lang="ru-RU" dirty="0" smtClean="0"/>
          </a:p>
          <a:p>
            <a:pPr algn="just"/>
            <a:r>
              <a:rPr lang="ru-RU" dirty="0" smtClean="0"/>
              <a:t>Всюду</a:t>
            </a:r>
            <a:r>
              <a:rPr lang="ru-RU" dirty="0"/>
              <a:t>, куда только проникал человеческий разум, сколь бы труден и тернист ни был его путь — будь то проблемы беспроволочной телеграфии, рентгеновского излучения или происхождения Земли — Анри Пуанкаре шёл рядом… </a:t>
            </a:r>
            <a:endParaRPr lang="ru-RU" dirty="0" smtClean="0"/>
          </a:p>
          <a:p>
            <a:pPr algn="just"/>
            <a:r>
              <a:rPr lang="ru-RU" dirty="0" smtClean="0"/>
              <a:t>Вместе </a:t>
            </a:r>
            <a:r>
              <a:rPr lang="ru-RU" dirty="0"/>
              <a:t>с великим французским математиком от нас ушёл единственный человек, разум которого мог охватить всё, что создано разумом других людей, проникнуть в самую суть всего, что постигла на сегодня человеческая мысль, и увидеть в ней нечто новое.</a:t>
            </a:r>
          </a:p>
        </p:txBody>
      </p:sp>
    </p:spTree>
    <p:extLst>
      <p:ext uri="{BB962C8B-B14F-4D97-AF65-F5344CB8AC3E}">
        <p14:creationId xmlns:p14="http://schemas.microsoft.com/office/powerpoint/2010/main" val="3989265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Гипотеза Пуанкаре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7217" y="1687866"/>
            <a:ext cx="8613152" cy="2172501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Всякое односвязное компактное трёхмерное многообразие без края </a:t>
            </a:r>
            <a:r>
              <a:rPr lang="ru-RU" dirty="0" err="1"/>
              <a:t>гомеоморфно</a:t>
            </a:r>
            <a:r>
              <a:rPr lang="ru-RU" dirty="0"/>
              <a:t> трёхмерной сфере.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093" y="2540154"/>
            <a:ext cx="3536725" cy="41945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81816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1839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7036" y="2967335"/>
            <a:ext cx="69899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Thank you for attention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44169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ravelogue">
  <a:themeElements>
    <a:clrScheme name="Travelogue">
      <a:dk1>
        <a:sysClr val="windowText" lastClr="000000"/>
      </a:dk1>
      <a:lt1>
        <a:srgbClr val="EAC968"/>
      </a:lt1>
      <a:dk2>
        <a:srgbClr val="2A2515"/>
      </a:dk2>
      <a:lt2>
        <a:srgbClr val="82682C"/>
      </a:lt2>
      <a:accent1>
        <a:srgbClr val="B74D21"/>
      </a:accent1>
      <a:accent2>
        <a:srgbClr val="A32323"/>
      </a:accent2>
      <a:accent3>
        <a:srgbClr val="4576A3"/>
      </a:accent3>
      <a:accent4>
        <a:srgbClr val="615D9A"/>
      </a:accent4>
      <a:accent5>
        <a:srgbClr val="67924B"/>
      </a:accent5>
      <a:accent6>
        <a:srgbClr val="BF7B1B"/>
      </a:accent6>
      <a:hlink>
        <a:srgbClr val="99350B"/>
      </a:hlink>
      <a:folHlink>
        <a:srgbClr val="78514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velogu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6600000" sx="102000" sy="102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88900" dist="63500" dir="2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sunset" dir="t">
              <a:rot lat="0" lon="0" rev="4200000"/>
            </a:lightRig>
          </a:scene3d>
          <a:sp3d>
            <a:bevelT w="635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0000"/>
                <a:hueMod val="85000"/>
                <a:satMod val="300000"/>
                <a:lumMod val="100000"/>
              </a:schemeClr>
            </a:gs>
            <a:gs pos="40000">
              <a:schemeClr val="phClr">
                <a:tint val="45000"/>
                <a:shade val="99000"/>
                <a:hueMod val="95000"/>
                <a:satMod val="300000"/>
                <a:lumMod val="100000"/>
              </a:schemeClr>
            </a:gs>
            <a:gs pos="100000">
              <a:schemeClr val="phClr">
                <a:shade val="20000"/>
                <a:hueMod val="95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70000"/>
                <a:satMod val="2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Путешествие.thmx</Template>
  <TotalTime>182</TotalTime>
  <Words>510</Words>
  <Application>Microsoft Macintosh PowerPoint</Application>
  <PresentationFormat>Экран (4:3)</PresentationFormat>
  <Paragraphs>40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Travelogue</vt:lpstr>
      <vt:lpstr>Анри Пуанкаре</vt:lpstr>
      <vt:lpstr>Биография</vt:lpstr>
      <vt:lpstr>Презентация PowerPoint</vt:lpstr>
      <vt:lpstr>Парижская политехническая школа</vt:lpstr>
      <vt:lpstr>Первые научные достижения</vt:lpstr>
      <vt:lpstr>Лидер французских математиков</vt:lpstr>
      <vt:lpstr>Презентация PowerPoint</vt:lpstr>
      <vt:lpstr>Презентация PowerPoint</vt:lpstr>
      <vt:lpstr>Последние годы жизни</vt:lpstr>
      <vt:lpstr>Презентация PowerPoint</vt:lpstr>
      <vt:lpstr>Вклад в науку</vt:lpstr>
      <vt:lpstr>Презентация PowerPoint</vt:lpstr>
      <vt:lpstr>Презентация PowerPoint</vt:lpstr>
      <vt:lpstr>Поль Пенлеве о Пуанкаре</vt:lpstr>
      <vt:lpstr>Гипотеза Пуанкаре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Анри Пуанкаре</dc:title>
  <dc:creator>Константин Шелепов</dc:creator>
  <cp:lastModifiedBy>Константин Шелепов</cp:lastModifiedBy>
  <cp:revision>9</cp:revision>
  <dcterms:created xsi:type="dcterms:W3CDTF">2012-06-05T15:27:57Z</dcterms:created>
  <dcterms:modified xsi:type="dcterms:W3CDTF">2012-06-05T18:30:23Z</dcterms:modified>
</cp:coreProperties>
</file>