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9F0C66B-2938-4903-BE87-E82107448D1D}" type="datetimeFigureOut">
              <a:rPr lang="ru-RU" smtClean="0"/>
              <a:t>26.12.2012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4B373716-4C5B-4A3F-9533-DBB592F7AB5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Министерство науки и образования Российской Федерации</a:t>
            </a:r>
            <a:br>
              <a:rPr lang="ru-RU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Томский Политехнический Университет</a:t>
            </a:r>
            <a:br>
              <a:rPr lang="ru-RU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Институт Природных Ресурсов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003800" y="4365625"/>
            <a:ext cx="4140200" cy="276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Выполнил: </a:t>
            </a:r>
          </a:p>
          <a:p>
            <a:pPr algn="r"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студент </a:t>
            </a:r>
            <a:r>
              <a:rPr lang="ru-RU" dirty="0" smtClean="0">
                <a:latin typeface="Times New Roman" pitchFamily="18" charset="0"/>
              </a:rPr>
              <a:t>гр.2Л21Стержанова Ульяна</a:t>
            </a:r>
            <a:endParaRPr lang="ru-RU" dirty="0">
              <a:latin typeface="Times New Roman" pitchFamily="18" charset="0"/>
            </a:endParaRPr>
          </a:p>
          <a:p>
            <a:pPr algn="r">
              <a:spcBef>
                <a:spcPct val="50000"/>
              </a:spcBef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Проверил: </a:t>
            </a:r>
          </a:p>
          <a:p>
            <a:pPr algn="r">
              <a:spcBef>
                <a:spcPct val="50000"/>
              </a:spcBef>
            </a:pPr>
            <a:r>
              <a:rPr lang="ru-RU" sz="1400" b="1" dirty="0">
                <a:latin typeface="Arial" charset="0"/>
              </a:rPr>
              <a:t>Доцент Кафедры высшей математики </a:t>
            </a:r>
            <a:r>
              <a:rPr lang="ru-RU" sz="1400" b="1" dirty="0" err="1">
                <a:latin typeface="Arial" charset="0"/>
              </a:rPr>
              <a:t>Тарбокова</a:t>
            </a:r>
            <a:r>
              <a:rPr lang="ru-RU" sz="1400" b="1" dirty="0">
                <a:latin typeface="Arial" charset="0"/>
              </a:rPr>
              <a:t> Татьяна Васильевна</a:t>
            </a:r>
            <a:br>
              <a:rPr lang="ru-RU" sz="1400" b="1" dirty="0">
                <a:latin typeface="Arial" charset="0"/>
              </a:rPr>
            </a:br>
            <a:r>
              <a:rPr lang="ru-RU" sz="1400" b="1" dirty="0">
                <a:latin typeface="Arial" charset="0"/>
              </a:rPr>
              <a:t> </a:t>
            </a:r>
            <a:br>
              <a:rPr lang="ru-RU" sz="1400" b="1" dirty="0">
                <a:latin typeface="Arial" charset="0"/>
              </a:rPr>
            </a:br>
            <a:r>
              <a:rPr lang="ru-RU" dirty="0">
                <a:latin typeface="Verdana" pitchFamily="34" charset="0"/>
              </a:rPr>
              <a:t/>
            </a:r>
            <a:br>
              <a:rPr lang="ru-RU" dirty="0">
                <a:latin typeface="Verdana" pitchFamily="34" charset="0"/>
              </a:rPr>
            </a:br>
            <a:r>
              <a:rPr lang="ru-RU" dirty="0">
                <a:latin typeface="Verdana" pitchFamily="34" charset="0"/>
              </a:rPr>
              <a:t/>
            </a:r>
            <a:br>
              <a:rPr lang="ru-RU" dirty="0">
                <a:latin typeface="Verdana" pitchFamily="34" charset="0"/>
              </a:rPr>
            </a:br>
            <a:r>
              <a:rPr lang="ru-RU" dirty="0">
                <a:latin typeface="Times New Roman" pitchFamily="18" charset="0"/>
              </a:rPr>
              <a:t> 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851201" y="6308725"/>
            <a:ext cx="1512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Томск </a:t>
            </a:r>
            <a:r>
              <a:rPr lang="ru-RU" dirty="0" smtClean="0">
                <a:latin typeface="Times New Roman" pitchFamily="18" charset="0"/>
              </a:rPr>
              <a:t>2012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15366" name="WordArt 6"/>
          <p:cNvSpPr>
            <a:spLocks noChangeArrowheads="1" noChangeShapeType="1" noTextEdit="1"/>
          </p:cNvSpPr>
          <p:nvPr/>
        </p:nvSpPr>
        <p:spPr bwMode="auto">
          <a:xfrm>
            <a:off x="1979712" y="2276475"/>
            <a:ext cx="5832475" cy="17287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Колин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Маклорен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015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39552" y="1556792"/>
            <a:ext cx="4382968" cy="4543971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Колин </a:t>
            </a:r>
            <a:r>
              <a:rPr lang="ru-RU" sz="2400" dirty="0" err="1"/>
              <a:t>Маклорен</a:t>
            </a:r>
            <a:r>
              <a:rPr lang="ru-RU" sz="2400" dirty="0"/>
              <a:t> (февраль 1698 - 14 июня 1746) — выдающийся шотландский математик, внесший важный вклад в геометрию и алгебру.</a:t>
            </a:r>
          </a:p>
          <a:p>
            <a:r>
              <a:rPr lang="ru-RU" sz="2400" dirty="0"/>
              <a:t>Он</a:t>
            </a:r>
            <a:r>
              <a:rPr lang="en-US" sz="2400" dirty="0"/>
              <a:t> </a:t>
            </a:r>
            <a:r>
              <a:rPr lang="ru-RU" sz="2400" dirty="0"/>
              <a:t>поступил</a:t>
            </a:r>
            <a:r>
              <a:rPr lang="en-US" sz="2400" dirty="0"/>
              <a:t> </a:t>
            </a:r>
            <a:r>
              <a:rPr lang="ru-RU" sz="2400" dirty="0"/>
              <a:t>в</a:t>
            </a:r>
            <a:r>
              <a:rPr lang="en-US" sz="2400" dirty="0"/>
              <a:t> </a:t>
            </a:r>
            <a:r>
              <a:rPr lang="ru-RU" sz="2400" dirty="0"/>
              <a:t>университет</a:t>
            </a:r>
            <a:r>
              <a:rPr lang="en-US" sz="2400" dirty="0"/>
              <a:t> </a:t>
            </a:r>
            <a:r>
              <a:rPr lang="ru-RU" sz="2400" dirty="0"/>
              <a:t>Глазго</a:t>
            </a:r>
            <a:r>
              <a:rPr lang="en-US" sz="2400" dirty="0"/>
              <a:t> </a:t>
            </a:r>
            <a:r>
              <a:rPr lang="ru-RU" sz="2400" dirty="0"/>
              <a:t>в</a:t>
            </a:r>
            <a:r>
              <a:rPr lang="en-US" sz="2400" dirty="0"/>
              <a:t> </a:t>
            </a:r>
            <a:r>
              <a:rPr lang="ru-RU" sz="2400" dirty="0"/>
              <a:t>возрасте</a:t>
            </a:r>
            <a:r>
              <a:rPr lang="en-US" sz="2400" dirty="0"/>
              <a:t> 11 </a:t>
            </a:r>
            <a:r>
              <a:rPr lang="ru-RU" sz="2400" dirty="0"/>
              <a:t>лет</a:t>
            </a:r>
            <a:r>
              <a:rPr lang="en-US" sz="2400" dirty="0"/>
              <a:t> 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ru-RU" sz="2400" dirty="0"/>
              <a:t>стал</a:t>
            </a:r>
            <a:r>
              <a:rPr lang="en-US" sz="2400" dirty="0"/>
              <a:t> </a:t>
            </a:r>
            <a:r>
              <a:rPr lang="ru-RU" sz="2400" dirty="0"/>
              <a:t>преподавателем</a:t>
            </a:r>
            <a:r>
              <a:rPr lang="en-US" sz="2400" dirty="0"/>
              <a:t> </a:t>
            </a:r>
            <a:r>
              <a:rPr lang="ru-RU" sz="2400" dirty="0"/>
              <a:t>математики</a:t>
            </a:r>
            <a:r>
              <a:rPr lang="en-US" sz="2400" dirty="0"/>
              <a:t> </a:t>
            </a:r>
            <a:r>
              <a:rPr lang="ru-RU" sz="2400" dirty="0"/>
              <a:t>в</a:t>
            </a:r>
            <a:r>
              <a:rPr lang="en-US" sz="2400" dirty="0"/>
              <a:t> </a:t>
            </a:r>
            <a:r>
              <a:rPr lang="ru-RU" sz="2400" dirty="0"/>
              <a:t>Колледже</a:t>
            </a:r>
            <a:r>
              <a:rPr lang="en-US" sz="2400" dirty="0"/>
              <a:t> </a:t>
            </a:r>
            <a:r>
              <a:rPr lang="en-US" sz="2400" dirty="0" err="1"/>
              <a:t>Marischal</a:t>
            </a:r>
            <a:r>
              <a:rPr lang="en-US" sz="2400" dirty="0"/>
              <a:t>, </a:t>
            </a:r>
            <a:r>
              <a:rPr lang="ru-RU" sz="2400" dirty="0"/>
              <a:t>Абердин</a:t>
            </a:r>
            <a:r>
              <a:rPr lang="en-US" sz="2400" dirty="0"/>
              <a:t>, </a:t>
            </a:r>
            <a:r>
              <a:rPr lang="ru-RU" sz="2400" dirty="0"/>
              <a:t>в</a:t>
            </a:r>
            <a:r>
              <a:rPr lang="en-US" sz="2400" dirty="0"/>
              <a:t> </a:t>
            </a:r>
            <a:r>
              <a:rPr lang="ru-RU" sz="2400" dirty="0"/>
              <a:t>возрасте</a:t>
            </a:r>
            <a:r>
              <a:rPr lang="en-US" sz="2400" dirty="0"/>
              <a:t> 19 </a:t>
            </a:r>
            <a:r>
              <a:rPr lang="ru-RU" sz="2400" dirty="0"/>
              <a:t>лет</a:t>
            </a:r>
            <a:r>
              <a:rPr lang="en-US" sz="2400" dirty="0"/>
              <a:t>.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49151"/>
            <a:ext cx="3168352" cy="471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10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1371600"/>
          </a:xfrm>
        </p:spPr>
        <p:txBody>
          <a:bodyPr>
            <a:normAutofit/>
          </a:bodyPr>
          <a:lstStyle/>
          <a:p>
            <a:pPr algn="r"/>
            <a:r>
              <a:rPr lang="ru-RU" sz="1800" b="1" i="1" dirty="0"/>
              <a:t>(x) = f(0) + </a:t>
            </a:r>
            <a:r>
              <a:rPr lang="ru-RU" sz="1800" b="1" i="1" dirty="0" err="1"/>
              <a:t>xf</a:t>
            </a:r>
            <a:r>
              <a:rPr lang="ru-RU" sz="1800" b="1" i="1" dirty="0"/>
              <a:t>'(0) + (2!)</a:t>
            </a:r>
            <a:r>
              <a:rPr lang="ru-RU" sz="1800" b="1" i="1" baseline="30000" dirty="0"/>
              <a:t>–1</a:t>
            </a:r>
            <a:r>
              <a:rPr lang="ru-RU" sz="1800" b="1" i="1" dirty="0"/>
              <a:t> x</a:t>
            </a:r>
            <a:r>
              <a:rPr lang="ru-RU" sz="1800" b="1" i="1" baseline="30000" dirty="0"/>
              <a:t>2</a:t>
            </a:r>
            <a:r>
              <a:rPr lang="ru-RU" sz="1800" b="1" i="1" dirty="0"/>
              <a:t>f''(0) + (3!)</a:t>
            </a:r>
            <a:r>
              <a:rPr lang="ru-RU" sz="1800" b="1" i="1" baseline="30000" dirty="0"/>
              <a:t>–1</a:t>
            </a:r>
            <a:r>
              <a:rPr lang="ru-RU" sz="1800" b="1" i="1" dirty="0"/>
              <a:t> x</a:t>
            </a:r>
            <a:r>
              <a:rPr lang="ru-RU" sz="1800" b="1" i="1" baseline="30000" dirty="0"/>
              <a:t>3</a:t>
            </a:r>
            <a:r>
              <a:rPr lang="ru-RU" sz="1800" b="1" i="1" dirty="0"/>
              <a:t>f'''(0) +…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Колин </a:t>
            </a:r>
            <a:r>
              <a:rPr lang="ru-RU" sz="1800" dirty="0" err="1"/>
              <a:t>Маклорен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574800"/>
            <a:ext cx="8136904" cy="4878536"/>
          </a:xfrm>
        </p:spPr>
        <p:txBody>
          <a:bodyPr>
            <a:normAutofit/>
          </a:bodyPr>
          <a:lstStyle/>
          <a:p>
            <a:r>
              <a:rPr lang="ru-RU" dirty="0"/>
              <a:t>В 1709 г. поступил в университет города Глазго. Здесь у него блестящие математические способности столь развились, что в возрасте 15 лет он уже открыл несколько теорем, которые и изложил впоследствии в одном из своих сочинений. </a:t>
            </a:r>
          </a:p>
          <a:p>
            <a:r>
              <a:rPr lang="ru-RU" dirty="0"/>
              <a:t>В 1717 г. занял по конкурсу кафедру профессора математики в Абердине, на которой и оставался в течение 5 лет.</a:t>
            </a:r>
          </a:p>
        </p:txBody>
      </p:sp>
    </p:spTree>
    <p:extLst>
      <p:ext uri="{BB962C8B-B14F-4D97-AF65-F5344CB8AC3E}">
        <p14:creationId xmlns:p14="http://schemas.microsoft.com/office/powerpoint/2010/main" val="2983155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229022"/>
            <a:ext cx="3950920" cy="490401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1719 году </a:t>
            </a:r>
            <a:r>
              <a:rPr lang="ru-RU" dirty="0" err="1"/>
              <a:t>Маклорен</a:t>
            </a:r>
            <a:r>
              <a:rPr lang="ru-RU" dirty="0"/>
              <a:t> был избран в члены Лондонского королевского общества. Поводом к такому раннему избранию были обратившие на себя внимание математиков два его </a:t>
            </a:r>
            <a:r>
              <a:rPr lang="ru-RU" dirty="0" err="1"/>
              <a:t>мемуара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632" y="1988840"/>
            <a:ext cx="480475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58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574800"/>
            <a:ext cx="7920880" cy="473451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dirty="0"/>
              <a:t>Первый из них был посвящен изложению нового взгляда автора на происхождение кривых, который привёл его к открытию кривых различных порядков, представляемых геометрическими местами основания перпендикуляра, спущенного из данной точки на касательную к данным кривым.</a:t>
            </a:r>
          </a:p>
          <a:p>
            <a:pPr>
              <a:lnSpc>
                <a:spcPct val="90000"/>
              </a:lnSpc>
            </a:pPr>
            <a:r>
              <a:rPr lang="ru-RU" dirty="0"/>
              <a:t>Второй </a:t>
            </a:r>
            <a:r>
              <a:rPr lang="ru-RU" dirty="0" err="1"/>
              <a:t>мемуар</a:t>
            </a:r>
            <a:r>
              <a:rPr lang="ru-RU" dirty="0"/>
              <a:t> занимался построениями кривых, пользующимися только вращением данных углов около неподвижной вершины.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45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574800"/>
            <a:ext cx="8064896" cy="487853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</a:pPr>
            <a:r>
              <a:rPr lang="ru-RU" u="sng" dirty="0"/>
              <a:t>Формула </a:t>
            </a:r>
            <a:r>
              <a:rPr lang="ru-RU" u="sng" dirty="0" err="1"/>
              <a:t>Маклорена</a:t>
            </a:r>
            <a:r>
              <a:rPr lang="ru-RU" u="sng" dirty="0"/>
              <a:t>.</a:t>
            </a:r>
            <a:endParaRPr lang="ru-RU" dirty="0"/>
          </a:p>
          <a:p>
            <a:pPr>
              <a:lnSpc>
                <a:spcPct val="90000"/>
              </a:lnSpc>
            </a:pPr>
            <a:r>
              <a:rPr lang="ru-RU" dirty="0"/>
              <a:t> Формулой </a:t>
            </a:r>
            <a:r>
              <a:rPr lang="ru-RU" dirty="0" err="1"/>
              <a:t>Маклорена</a:t>
            </a:r>
            <a:r>
              <a:rPr lang="ru-RU" dirty="0"/>
              <a:t> называется формула Тейлора при а = 0:</a:t>
            </a:r>
          </a:p>
          <a:p>
            <a:pPr>
              <a:lnSpc>
                <a:spcPct val="90000"/>
              </a:lnSpc>
            </a:pPr>
            <a:r>
              <a:rPr lang="ru-RU" dirty="0"/>
              <a:t> </a:t>
            </a:r>
            <a:r>
              <a:rPr lang="en-US" dirty="0"/>
              <a:t> </a:t>
            </a:r>
            <a:endParaRPr lang="ru-RU" dirty="0"/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r>
              <a:rPr lang="ru-RU" dirty="0"/>
              <a:t>Мы получили так называемую формулу </a:t>
            </a:r>
            <a:r>
              <a:rPr lang="ru-RU" dirty="0" err="1"/>
              <a:t>Маклорена</a:t>
            </a:r>
            <a:r>
              <a:rPr lang="ru-RU" dirty="0"/>
              <a:t> с остаточным членом в форме Лагранжа.</a:t>
            </a:r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r>
              <a:rPr lang="ru-RU" dirty="0"/>
              <a:t>   </a:t>
            </a:r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r>
              <a:rPr lang="ru-RU" dirty="0"/>
              <a:t> Таким образом, ряд </a:t>
            </a:r>
            <a:r>
              <a:rPr lang="ru-RU" dirty="0" err="1"/>
              <a:t>Маклорена</a:t>
            </a:r>
            <a:r>
              <a:rPr lang="ru-RU" dirty="0"/>
              <a:t> можно считать частным случаем ряда Тейлора.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89" y="2204864"/>
            <a:ext cx="590073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519" y="2893838"/>
            <a:ext cx="4464347" cy="872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image0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524086"/>
            <a:ext cx="3671887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6979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556792"/>
            <a:ext cx="4032448" cy="4543971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/>
              <a:t>В области анализа </a:t>
            </a:r>
            <a:r>
              <a:rPr lang="ru-RU" sz="8000" dirty="0" err="1"/>
              <a:t>Маклорен</a:t>
            </a:r>
            <a:r>
              <a:rPr lang="ru-RU" sz="8000" dirty="0"/>
              <a:t> установил интегральный признак сходимости числовых рядов и дал формулу суммирования рядов. Несколько теорем </a:t>
            </a:r>
            <a:r>
              <a:rPr lang="ru-RU" sz="8000" dirty="0" err="1"/>
              <a:t>Маклорен</a:t>
            </a:r>
            <a:r>
              <a:rPr lang="ru-RU" sz="8000" dirty="0"/>
              <a:t> вошли в современную теорию плоских кривых и проективную геометрию. Впервые опубликовал работу о разложении функций в степенные ряды. Символика трактата </a:t>
            </a:r>
            <a:r>
              <a:rPr lang="ru-RU" sz="8000" dirty="0" err="1"/>
              <a:t>Маклорена</a:t>
            </a:r>
            <a:r>
              <a:rPr lang="ru-RU" sz="8000" dirty="0"/>
              <a:t> по алгебре мало отличается от современной. Важнейший труд </a:t>
            </a:r>
            <a:r>
              <a:rPr lang="ru-RU" sz="8000" dirty="0" err="1"/>
              <a:t>Маклорена</a:t>
            </a:r>
            <a:r>
              <a:rPr lang="ru-RU" sz="8000" dirty="0"/>
              <a:t>-"Трактат о флюксиях" (1742г). 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292475" cy="4115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4577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69</TotalTime>
  <Words>293</Words>
  <Application>Microsoft Office PowerPoint</Application>
  <PresentationFormat>Экран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Главная</vt:lpstr>
      <vt:lpstr>Презентация PowerPoint</vt:lpstr>
      <vt:lpstr>Биография</vt:lpstr>
      <vt:lpstr>(x) = f(0) + xf'(0) + (2!)–1 x2f''(0) + (3!)–1 x3f'''(0) +… Колин Маклорен </vt:lpstr>
      <vt:lpstr>Презентация PowerPoint</vt:lpstr>
      <vt:lpstr>Презентация PowerPoint</vt:lpstr>
      <vt:lpstr>Презентация PowerPoint</vt:lpstr>
      <vt:lpstr>Достижения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Step</dc:creator>
  <cp:lastModifiedBy>Step</cp:lastModifiedBy>
  <cp:revision>4</cp:revision>
  <dcterms:created xsi:type="dcterms:W3CDTF">2012-12-26T11:49:34Z</dcterms:created>
  <dcterms:modified xsi:type="dcterms:W3CDTF">2012-12-26T12:59:09Z</dcterms:modified>
</cp:coreProperties>
</file>