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sldIdLst>
    <p:sldId id="256" r:id="rId2"/>
    <p:sldId id="257" r:id="rId3"/>
    <p:sldId id="259" r:id="rId4"/>
    <p:sldId id="265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338C-8570-4ABF-85F5-489051FD2E66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5429C59F-3094-47D2-8768-79018C0B2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896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338C-8570-4ABF-85F5-489051FD2E66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C59F-3094-47D2-8768-79018C0B2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682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3279338C-8570-4ABF-85F5-489051FD2E66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5429C59F-3094-47D2-8768-79018C0B2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116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338C-8570-4ABF-85F5-489051FD2E66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C59F-3094-47D2-8768-79018C0B2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906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338C-8570-4ABF-85F5-489051FD2E66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C59F-3094-47D2-8768-79018C0B2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556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338C-8570-4ABF-85F5-489051FD2E66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C59F-3094-47D2-8768-79018C0B2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555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338C-8570-4ABF-85F5-489051FD2E66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C59F-3094-47D2-8768-79018C0B2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86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338C-8570-4ABF-85F5-489051FD2E66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C59F-3094-47D2-8768-79018C0B2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64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338C-8570-4ABF-85F5-489051FD2E66}" type="datetimeFigureOut">
              <a:rPr lang="ru-RU" smtClean="0"/>
              <a:t>26.10.2013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C59F-3094-47D2-8768-79018C0B2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618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338C-8570-4ABF-85F5-489051FD2E66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C59F-3094-47D2-8768-79018C0B2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72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338C-8570-4ABF-85F5-489051FD2E66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C59F-3094-47D2-8768-79018C0B2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614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3279338C-8570-4ABF-85F5-489051FD2E66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5429C59F-3094-47D2-8768-79018C0B2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10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37877" y="4605867"/>
            <a:ext cx="6987645" cy="1388534"/>
          </a:xfrm>
        </p:spPr>
        <p:txBody>
          <a:bodyPr>
            <a:normAutofit fontScale="25000" lnSpcReduction="20000"/>
          </a:bodyPr>
          <a:lstStyle/>
          <a:p>
            <a:r>
              <a:rPr lang="ru-RU" sz="11200" b="1" i="1" dirty="0" smtClean="0"/>
              <a:t>Подготовил: </a:t>
            </a:r>
            <a:endParaRPr lang="ru-RU" sz="11200" b="1" i="1" dirty="0"/>
          </a:p>
          <a:p>
            <a:r>
              <a:rPr lang="ru-RU" sz="11200" b="1" i="1" dirty="0" smtClean="0"/>
              <a:t>гр</a:t>
            </a:r>
            <a:r>
              <a:rPr lang="ru-RU" sz="11200" b="1" i="1" dirty="0"/>
              <a:t>. </a:t>
            </a:r>
            <a:endParaRPr lang="ru-RU" sz="11200" b="1" i="1" dirty="0" smtClean="0"/>
          </a:p>
          <a:p>
            <a:r>
              <a:rPr lang="ru-RU" sz="11200" b="1" i="1" dirty="0" smtClean="0"/>
              <a:t>Преподаватель</a:t>
            </a:r>
            <a:r>
              <a:rPr lang="ru-RU" sz="11200" b="1" i="1" dirty="0"/>
              <a:t>:</a:t>
            </a:r>
          </a:p>
          <a:p>
            <a:r>
              <a:rPr lang="ru-RU" sz="5800" b="1" i="1" dirty="0" smtClean="0">
                <a:solidFill>
                  <a:schemeClr val="tx2"/>
                </a:solidFill>
              </a:rPr>
              <a:t>.</a:t>
            </a:r>
            <a:endParaRPr lang="ru-RU" sz="5800" b="1" i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42999" y="1722735"/>
            <a:ext cx="944399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«Кривые в полярной системе координат» 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1007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10052" y="343238"/>
            <a:ext cx="91802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ru-RU" sz="3200" i="1" dirty="0" smtClean="0">
                <a:solidFill>
                  <a:schemeClr val="accent1"/>
                </a:solidFill>
              </a:rPr>
              <a:t>Полярная система координат задаётся лучом, который называют нулевым или</a:t>
            </a:r>
            <a:br>
              <a:rPr lang="ru-RU" sz="3200" i="1" dirty="0" smtClean="0">
                <a:solidFill>
                  <a:schemeClr val="accent1"/>
                </a:solidFill>
              </a:rPr>
            </a:br>
            <a:r>
              <a:rPr lang="ru-RU" sz="3200" i="1" dirty="0" smtClean="0">
                <a:solidFill>
                  <a:schemeClr val="accent1"/>
                </a:solidFill>
              </a:rPr>
              <a:t>полярной осью. </a:t>
            </a:r>
            <a:br>
              <a:rPr lang="ru-RU" sz="3200" i="1" dirty="0" smtClean="0">
                <a:solidFill>
                  <a:schemeClr val="accent1"/>
                </a:solidFill>
              </a:rPr>
            </a:br>
            <a:r>
              <a:rPr lang="ru-RU" sz="3200" i="1" dirty="0" smtClean="0">
                <a:solidFill>
                  <a:schemeClr val="accent1"/>
                </a:solidFill>
              </a:rPr>
              <a:t>Точка, из которой выходит этот луч, называется началом координат или полюсом. Любая точка на плоскости определяется двумя полярными </a:t>
            </a:r>
            <a:r>
              <a:rPr lang="ru-RU" sz="3200" i="1" dirty="0" err="1" smtClean="0">
                <a:solidFill>
                  <a:schemeClr val="accent1"/>
                </a:solidFill>
              </a:rPr>
              <a:t>координатами:радиальной</a:t>
            </a:r>
            <a:r>
              <a:rPr lang="ru-RU" sz="3200" i="1" dirty="0" smtClean="0">
                <a:solidFill>
                  <a:schemeClr val="accent1"/>
                </a:solidFill>
              </a:rPr>
              <a:t> и угловой.</a:t>
            </a:r>
            <a:endParaRPr lang="ru-RU" sz="3200" i="1" dirty="0"/>
          </a:p>
        </p:txBody>
      </p:sp>
    </p:spTree>
    <p:extLst>
      <p:ext uri="{BB962C8B-B14F-4D97-AF65-F5344CB8AC3E}">
        <p14:creationId xmlns:p14="http://schemas.microsoft.com/office/powerpoint/2010/main" val="2483108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611" y="1549400"/>
            <a:ext cx="10018713" cy="1752599"/>
          </a:xfrm>
        </p:spPr>
        <p:txBody>
          <a:bodyPr>
            <a:normAutofit fontScale="90000"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1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Определённая таким образом радиальная координата может принимать значения от нуля до бесконечности, а угловая координата изменяется в пределах от 0° до 360°. Однако, для удобства область значений полярной координаты можно расширить за пределы полного угла, а также разрешить ей принимать отрицательные значения, что отвечает </a:t>
            </a:r>
            <a:r>
              <a:rPr lang="ru-RU" sz="31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повороту </a:t>
            </a:r>
            <a:r>
              <a:rPr lang="ru-RU" sz="31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полярной оси по часовой стрелке.</a:t>
            </a:r>
            <a:r>
              <a:rPr lang="ru-RU" i="1" dirty="0">
                <a:solidFill>
                  <a:schemeClr val="accent1"/>
                </a:solidFill>
              </a:rPr>
              <a:t/>
            </a:r>
            <a:br>
              <a:rPr lang="ru-RU" i="1" dirty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0" y="3584575"/>
            <a:ext cx="3832225" cy="3387725"/>
          </a:xfrm>
        </p:spPr>
      </p:pic>
    </p:spTree>
    <p:extLst>
      <p:ext uri="{BB962C8B-B14F-4D97-AF65-F5344CB8AC3E}">
        <p14:creationId xmlns:p14="http://schemas.microsoft.com/office/powerpoint/2010/main" val="3763467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014728" y="336296"/>
            <a:ext cx="9281160" cy="3520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514600" y="1268476"/>
            <a:ext cx="7239000" cy="48463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Существуют разные версии о введении полярных координат в качестве формальной системы координат. Полная история возникновения и исследования описана в работе профессора из Гарварда Джулиан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Лоувел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Кулидж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«Происхождение полярных координат».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Грегуар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де Сен-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Венсан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и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Бонавентура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Кавальери независимо друг от друга пришли к похожей концепции в середине XVII века. Сен-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Венсан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описал полярную систему в личных заметках в 1625 году, напечатав свои труды в 1647; а Кавальери напечатал свои труды в 1635 году, и исправленную версию в 1653 году. 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514600" y="4599940"/>
            <a:ext cx="7239000" cy="4846320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/>
              <a:t>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Введение термина «полярные координаты» приписывают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Грегорио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Фонтана. В XVIII веке он входил в лексикон итальянских авторов. В английский язык термин попал через перевод трактата Сильвестра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Лакруа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«Дифференциальное и интегральное исчисление», выполненного в 1816 году Джорджем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Пикоком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. Среди самых известных кривых: полярная роза, архимедова спираль, Лемниската, улитка Паскаля и кардиоида.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129240" y="230977"/>
            <a:ext cx="1232124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История полярной системы координат</a:t>
            </a:r>
            <a:endParaRPr lang="ru-RU" sz="4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930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0010" y="414635"/>
            <a:ext cx="6454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Спираль Архимеда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10" y="1860551"/>
            <a:ext cx="4535490" cy="45354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7473212" y="3048000"/>
                <a:ext cx="2343888" cy="10802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60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ρ</m:t>
                    </m:r>
                  </m:oMath>
                </a14:m>
                <a:r>
                  <a:rPr lang="ru-RU" sz="6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6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φ</m:t>
                    </m:r>
                  </m:oMath>
                </a14:m>
                <a:endParaRPr lang="ru-RU" sz="6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212" y="3048000"/>
                <a:ext cx="2343888" cy="1080296"/>
              </a:xfrm>
              <a:prstGeom prst="rect">
                <a:avLst/>
              </a:prstGeom>
              <a:blipFill rotWithShape="0">
                <a:blip r:embed="rId3"/>
                <a:stretch>
                  <a:fillRect t="-17514" b="-3107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9773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0" y="1209675"/>
            <a:ext cx="4895850" cy="3971925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 3"/>
              <p:cNvSpPr>
                <a:spLocks noGrp="1"/>
              </p:cNvSpPr>
              <p:nvPr>
                <p:ph type="body"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5400">
                        <a:latin typeface="Cambria Math" panose="02040503050406030204" pitchFamily="18" charset="0"/>
                      </a:rPr>
                      <m:t>ρ</m:t>
                    </m:r>
                  </m:oMath>
                </a14:m>
                <a:r>
                  <a:rPr lang="ru-RU" sz="5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5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5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ru-RU" sz="5400">
                            <a:latin typeface="Cambria Math" panose="02040503050406030204" pitchFamily="18" charset="0"/>
                          </a:rPr>
                          <m:t>φ</m:t>
                        </m:r>
                      </m:sup>
                    </m:sSup>
                  </m:oMath>
                </a14:m>
                <a:endParaRPr lang="ru-RU" sz="5400" dirty="0"/>
              </a:p>
            </p:txBody>
          </p:sp>
        </mc:Choice>
        <mc:Fallback xmlns="">
          <p:sp>
            <p:nvSpPr>
              <p:cNvPr id="4" name="Текс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blipFill rotWithShape="0">
                <a:blip r:embed="rId3"/>
                <a:stretch>
                  <a:fillRect t="-51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8333740" y="198735"/>
            <a:ext cx="3632199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Логарифмическая спираль</a:t>
            </a:r>
          </a:p>
        </p:txBody>
      </p:sp>
    </p:spTree>
    <p:extLst>
      <p:ext uri="{BB962C8B-B14F-4D97-AF65-F5344CB8AC3E}">
        <p14:creationId xmlns:p14="http://schemas.microsoft.com/office/powerpoint/2010/main" val="3740533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 3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8458199" y="2336800"/>
                <a:ext cx="3911601" cy="3175000"/>
              </a:xfrm>
            </p:spPr>
            <p:txBody>
              <a:bodyPr>
                <a:normAutofit/>
              </a:bodyPr>
              <a:lstStyle/>
              <a:p>
                <a:r>
                  <a:rPr lang="ru-RU" sz="4000" dirty="0"/>
                  <a:t>р</a:t>
                </a:r>
                <a:r>
                  <a:rPr lang="ru-RU" sz="4000" baseline="30000" dirty="0"/>
                  <a:t>2</a:t>
                </a:r>
                <a:r>
                  <a:rPr lang="ru-RU" sz="4000" dirty="0"/>
                  <a:t> = 2со</a:t>
                </a:r>
                <a:r>
                  <a:rPr lang="en-US" sz="4000" dirty="0"/>
                  <a:t>s</a:t>
                </a:r>
                <a:r>
                  <a:rPr lang="ru-RU" sz="4000" dirty="0"/>
                  <a:t>2</a:t>
                </a:r>
                <a14:m>
                  <m:oMath xmlns:m="http://schemas.openxmlformats.org/officeDocument/2006/math">
                    <m:r>
                      <a:rPr lang="ru-RU" sz="4000" i="1"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ru-RU" sz="4000" dirty="0"/>
                  <a:t>.</a:t>
                </a:r>
              </a:p>
              <a:p>
                <a:endParaRPr lang="ru-RU" sz="4800" dirty="0" smtClean="0"/>
              </a:p>
              <a:p>
                <a:endParaRPr lang="ru-RU" sz="48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4" name="Текс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8458199" y="2336800"/>
                <a:ext cx="3911601" cy="3175000"/>
              </a:xfrm>
              <a:blipFill rotWithShape="0">
                <a:blip r:embed="rId2"/>
                <a:stretch>
                  <a:fillRect l="-5452" t="-34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/>
          <p:cNvSpPr/>
          <p:nvPr/>
        </p:nvSpPr>
        <p:spPr>
          <a:xfrm>
            <a:off x="8229511" y="97134"/>
            <a:ext cx="414028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Лемниската Бернулли</a:t>
            </a:r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3" r="19783"/>
          <a:stretch>
            <a:fillRect/>
          </a:stretch>
        </p:blipFill>
        <p:spPr>
          <a:xfrm>
            <a:off x="-158187" y="0"/>
            <a:ext cx="8616386" cy="6858000"/>
          </a:xfrm>
        </p:spPr>
      </p:pic>
    </p:spTree>
    <p:extLst>
      <p:ext uri="{BB962C8B-B14F-4D97-AF65-F5344CB8AC3E}">
        <p14:creationId xmlns:p14="http://schemas.microsoft.com/office/powerpoint/2010/main" val="1864423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99817" y="1897780"/>
                <a:ext cx="10058400" cy="4473756"/>
              </a:xfrm>
            </p:spPr>
            <p:txBody>
              <a:bodyPr/>
              <a:lstStyle/>
              <a:p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ru-RU" sz="40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ru-RU" sz="4000" dirty="0">
                    <a:solidFill>
                      <a:schemeClr val="accent1"/>
                    </a:solidFill>
                  </a:rPr>
                  <a:t> = 2(1 — со</a:t>
                </a:r>
                <a:r>
                  <a:rPr lang="en-US" sz="4000" dirty="0">
                    <a:solidFill>
                      <a:schemeClr val="accent1"/>
                    </a:solidFill>
                  </a:rPr>
                  <a:t>s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ru-RU" sz="4000" dirty="0">
                    <a:solidFill>
                      <a:schemeClr val="accent1"/>
                    </a:solidFill>
                  </a:rPr>
                  <a:t>).</a:t>
                </a:r>
                <a:endParaRPr lang="ru-RU" sz="4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9817" y="1897780"/>
                <a:ext cx="10058400" cy="4473756"/>
              </a:xfrm>
              <a:blipFill rotWithShape="0">
                <a:blip r:embed="rId2"/>
                <a:stretch>
                  <a:fillRect l="-303" t="-38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5924317" y="2967335"/>
            <a:ext cx="3433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67548" y="375005"/>
            <a:ext cx="564090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Кардиоида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00" y="1698444"/>
            <a:ext cx="6978417" cy="527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263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0020" y="1151235"/>
            <a:ext cx="1101776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внимание!</a:t>
            </a:r>
            <a:endParaRPr lang="ru-RU" sz="8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6283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TC103090434[[fn=Тип дерева]]</Template>
  <TotalTime>48</TotalTime>
  <Words>264</Words>
  <Application>Microsoft Office PowerPoint</Application>
  <PresentationFormat>Широкоэкранный</PresentationFormat>
  <Paragraphs>23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Calibri</vt:lpstr>
      <vt:lpstr>Cambria</vt:lpstr>
      <vt:lpstr>Cambria Math</vt:lpstr>
      <vt:lpstr>Rockwell</vt:lpstr>
      <vt:lpstr>Rockwell Condensed</vt:lpstr>
      <vt:lpstr>Times New Roman</vt:lpstr>
      <vt:lpstr>Wingdings</vt:lpstr>
      <vt:lpstr>Дерево</vt:lpstr>
      <vt:lpstr>Презентация PowerPoint</vt:lpstr>
      <vt:lpstr>Презентация PowerPoint</vt:lpstr>
      <vt:lpstr>Определённая таким образом радиальная координата может принимать значения от нуля до бесконечности, а угловая координата изменяется в пределах от 0° до 360°. Однако, для удобства область значений полярной координаты можно расширить за пределы полного угла, а также разрешить ей принимать отрицательные значения, что отвечает повороту полярной оси по часовой стрелке.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«Кривые в полярной системе координат»</dc:title>
  <dc:creator>muaitai</dc:creator>
  <cp:lastModifiedBy>muaitai</cp:lastModifiedBy>
  <cp:revision>7</cp:revision>
  <dcterms:created xsi:type="dcterms:W3CDTF">2013-10-25T21:43:58Z</dcterms:created>
  <dcterms:modified xsi:type="dcterms:W3CDTF">2013-10-25T22:34:49Z</dcterms:modified>
</cp:coreProperties>
</file>