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12/28/2010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+mn-lt"/>
              </a:rPr>
              <a:t>Поверхности второго порядка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4876800"/>
            <a:ext cx="8077200" cy="1600200"/>
          </a:xfrm>
        </p:spPr>
        <p:txBody>
          <a:bodyPr/>
          <a:lstStyle/>
          <a:p>
            <a:r>
              <a:rPr lang="ru-RU" dirty="0" smtClean="0"/>
              <a:t>Выполнила студентка</a:t>
            </a:r>
          </a:p>
          <a:p>
            <a:r>
              <a:rPr lang="ru-RU" dirty="0" smtClean="0"/>
              <a:t>Группы 2у00:</a:t>
            </a:r>
          </a:p>
          <a:p>
            <a:r>
              <a:rPr lang="ru-RU" dirty="0" smtClean="0"/>
              <a:t>Герасимова Т.О.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Алгебраическая поверхность</a:t>
            </a:r>
            <a:br>
              <a:rPr lang="ru-RU" dirty="0" smtClean="0"/>
            </a:br>
            <a:r>
              <a:rPr lang="ru-RU" dirty="0" smtClean="0"/>
              <a:t>второго порядка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935480"/>
            <a:ext cx="8686800" cy="4389120"/>
          </a:xfrm>
        </p:spPr>
        <p:txBody>
          <a:bodyPr>
            <a:normAutofit/>
          </a:bodyPr>
          <a:lstStyle/>
          <a:p>
            <a:r>
              <a:rPr lang="ru-RU" dirty="0" smtClean="0"/>
              <a:t>Множество точек на плоскости, удовлетворяющее общему алгебраическому уравнению второго порядка вида 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en-US" i="1" dirty="0" smtClean="0"/>
              <a:t>Ax2 + By2 +Cz2 + 2Dxy + 2Exz + 2Fyz +</a:t>
            </a:r>
            <a:r>
              <a:rPr lang="en-US" i="1" dirty="0" err="1" smtClean="0"/>
              <a:t>Gx</a:t>
            </a:r>
            <a:r>
              <a:rPr lang="en-US" i="1" dirty="0" smtClean="0"/>
              <a:t> + </a:t>
            </a:r>
            <a:r>
              <a:rPr lang="en-US" i="1" dirty="0" err="1" smtClean="0"/>
              <a:t>Hy</a:t>
            </a:r>
            <a:r>
              <a:rPr lang="en-US" i="1" dirty="0" smtClean="0"/>
              <a:t> + </a:t>
            </a:r>
            <a:r>
              <a:rPr lang="en-US" i="1" dirty="0" err="1" smtClean="0"/>
              <a:t>Iz</a:t>
            </a:r>
            <a:r>
              <a:rPr lang="en-US" i="1" dirty="0" smtClean="0"/>
              <a:t> + K = 0,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/>
              <a:t>    где не все коэффициенты </a:t>
            </a:r>
            <a:r>
              <a:rPr lang="en-US" i="1" dirty="0" smtClean="0"/>
              <a:t>A, B,C,D, E, F</a:t>
            </a:r>
            <a:r>
              <a:rPr lang="ru-RU" i="1" dirty="0" smtClean="0"/>
              <a:t> </a:t>
            </a:r>
            <a:r>
              <a:rPr lang="ru-RU" dirty="0" smtClean="0"/>
              <a:t>одновременно равны нулю, называется алгебраической поверхностью второго порядка.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Эллипсойды</a:t>
            </a:r>
            <a:endParaRPr lang="ru-RU" dirty="0"/>
          </a:p>
        </p:txBody>
      </p:sp>
      <p:pic>
        <p:nvPicPr>
          <p:cNvPr id="4" name="Содержимое 3" descr="fig_46_0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9000" y="2743200"/>
            <a:ext cx="5334000" cy="3536022"/>
          </a:xfrm>
        </p:spPr>
      </p:pic>
      <p:pic>
        <p:nvPicPr>
          <p:cNvPr id="5" name="Рисунок 4" descr="05039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2286000"/>
            <a:ext cx="23622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Гиперболоиды</a:t>
            </a:r>
            <a:endParaRPr lang="ru-RU" dirty="0"/>
          </a:p>
        </p:txBody>
      </p:sp>
      <p:pic>
        <p:nvPicPr>
          <p:cNvPr id="6" name="Содержимое 5" descr="fig_46_0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2286000"/>
            <a:ext cx="1965000" cy="4095750"/>
          </a:xfrm>
        </p:spPr>
      </p:pic>
      <p:pic>
        <p:nvPicPr>
          <p:cNvPr id="7" name="Рисунок 6" descr="fig_46_0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286000"/>
            <a:ext cx="1905000" cy="4076700"/>
          </a:xfrm>
          <a:prstGeom prst="rect">
            <a:avLst/>
          </a:prstGeom>
        </p:spPr>
      </p:pic>
      <p:pic>
        <p:nvPicPr>
          <p:cNvPr id="8" name="Рисунок 7" descr="05041.g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2514600"/>
            <a:ext cx="1828800" cy="990600"/>
          </a:xfrm>
          <a:prstGeom prst="rect">
            <a:avLst/>
          </a:prstGeom>
        </p:spPr>
      </p:pic>
      <p:pic>
        <p:nvPicPr>
          <p:cNvPr id="9" name="Рисунок 8" descr="05042.g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8200" y="2590800"/>
            <a:ext cx="190500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Парабалоиды</a:t>
            </a:r>
            <a:endParaRPr lang="ru-RU" dirty="0"/>
          </a:p>
        </p:txBody>
      </p:sp>
      <p:pic>
        <p:nvPicPr>
          <p:cNvPr id="4" name="Содержимое 3" descr="fig_46_04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3581400"/>
            <a:ext cx="2628900" cy="2581275"/>
          </a:xfrm>
        </p:spPr>
      </p:pic>
      <p:pic>
        <p:nvPicPr>
          <p:cNvPr id="5" name="Рисунок 4" descr="fig_46_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799" y="3581400"/>
            <a:ext cx="3924129" cy="2514600"/>
          </a:xfrm>
          <a:prstGeom prst="rect">
            <a:avLst/>
          </a:prstGeom>
        </p:spPr>
      </p:pic>
      <p:pic>
        <p:nvPicPr>
          <p:cNvPr id="6" name="Рисунок 5" descr="05043.g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400" y="2286000"/>
            <a:ext cx="1752600" cy="838200"/>
          </a:xfrm>
          <a:prstGeom prst="rect">
            <a:avLst/>
          </a:prstGeom>
        </p:spPr>
      </p:pic>
      <p:pic>
        <p:nvPicPr>
          <p:cNvPr id="7" name="Рисунок 6" descr="05044.g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53000" y="2286000"/>
            <a:ext cx="167640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Конусы второго порядка</a:t>
            </a:r>
            <a:endParaRPr lang="ru-RU" dirty="0"/>
          </a:p>
        </p:txBody>
      </p:sp>
      <p:pic>
        <p:nvPicPr>
          <p:cNvPr id="4" name="Содержимое 3" descr="42520~0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53000" y="2057400"/>
            <a:ext cx="2747034" cy="4237037"/>
          </a:xfrm>
        </p:spPr>
      </p:pic>
      <p:pic>
        <p:nvPicPr>
          <p:cNvPr id="5" name="Рисунок 4" descr="05045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00" y="2667000"/>
            <a:ext cx="22098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Цилиндры второго порядка</a:t>
            </a:r>
            <a:endParaRPr lang="ru-RU" dirty="0"/>
          </a:p>
        </p:txBody>
      </p:sp>
      <p:pic>
        <p:nvPicPr>
          <p:cNvPr id="4" name="Содержимое 3" descr="42520~0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81600" y="3581400"/>
            <a:ext cx="3048000" cy="2743200"/>
          </a:xfrm>
        </p:spPr>
      </p:pic>
      <p:pic>
        <p:nvPicPr>
          <p:cNvPr id="5" name="Рисунок 4" descr="42520~0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3581400"/>
            <a:ext cx="3209925" cy="2747513"/>
          </a:xfrm>
          <a:prstGeom prst="rect">
            <a:avLst/>
          </a:prstGeom>
        </p:spPr>
      </p:pic>
      <p:pic>
        <p:nvPicPr>
          <p:cNvPr id="6" name="Рисунок 5" descr="05049.g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2600" y="2286000"/>
            <a:ext cx="2057400" cy="990600"/>
          </a:xfrm>
          <a:prstGeom prst="rect">
            <a:avLst/>
          </a:prstGeom>
        </p:spPr>
      </p:pic>
      <p:pic>
        <p:nvPicPr>
          <p:cNvPr id="7" name="Рисунок 6" descr="05050.g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4000" y="2438400"/>
            <a:ext cx="16002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Распадающиеся поверхности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х</a:t>
            </a:r>
            <a:r>
              <a:rPr lang="ru-RU" i="1" baseline="30000" dirty="0" smtClean="0"/>
              <a:t>2</a:t>
            </a:r>
            <a:r>
              <a:rPr lang="ru-RU" i="1" dirty="0" smtClean="0"/>
              <a:t> </a:t>
            </a:r>
            <a:r>
              <a:rPr lang="ru-RU" dirty="0" smtClean="0"/>
              <a:t>=</a:t>
            </a:r>
            <a:r>
              <a:rPr lang="ru-RU" i="1" dirty="0" smtClean="0"/>
              <a:t> а</a:t>
            </a:r>
            <a:r>
              <a:rPr lang="ru-RU" i="1" baseline="30000" dirty="0" smtClean="0"/>
              <a:t>2</a:t>
            </a:r>
            <a:r>
              <a:rPr lang="ru-RU" dirty="0" smtClean="0"/>
              <a:t> — пары параллельных плоскостей,</a:t>
            </a:r>
          </a:p>
          <a:p>
            <a:r>
              <a:rPr lang="ru-RU" i="1" dirty="0" smtClean="0"/>
              <a:t>х</a:t>
            </a:r>
            <a:r>
              <a:rPr lang="ru-RU" i="1" baseline="30000" dirty="0" smtClean="0"/>
              <a:t>2</a:t>
            </a:r>
            <a:r>
              <a:rPr lang="ru-RU" i="1" dirty="0" smtClean="0"/>
              <a:t> </a:t>
            </a:r>
            <a:r>
              <a:rPr lang="ru-RU" dirty="0" smtClean="0"/>
              <a:t>=</a:t>
            </a:r>
            <a:r>
              <a:rPr lang="ru-RU" i="1" dirty="0" smtClean="0"/>
              <a:t> —а</a:t>
            </a:r>
            <a:r>
              <a:rPr lang="ru-RU" i="1" baseline="30000" dirty="0" smtClean="0"/>
              <a:t>2</a:t>
            </a:r>
            <a:r>
              <a:rPr lang="ru-RU" i="1" dirty="0" smtClean="0"/>
              <a:t> </a:t>
            </a:r>
            <a:r>
              <a:rPr lang="ru-RU" dirty="0" smtClean="0"/>
              <a:t>— пары мнимых параллельных плоскостей,</a:t>
            </a:r>
          </a:p>
          <a:p>
            <a:r>
              <a:rPr lang="ru-RU" i="1" dirty="0" smtClean="0"/>
              <a:t>х</a:t>
            </a:r>
            <a:r>
              <a:rPr lang="ru-RU" i="1" baseline="30000" dirty="0" smtClean="0"/>
              <a:t>2</a:t>
            </a:r>
            <a:r>
              <a:rPr lang="ru-RU" i="1" dirty="0" smtClean="0"/>
              <a:t> </a:t>
            </a:r>
            <a:r>
              <a:rPr lang="ru-RU" dirty="0" smtClean="0"/>
              <a:t>= 0 — пары совпадающих плоскостей,</a:t>
            </a:r>
          </a:p>
          <a:p>
            <a:r>
              <a:rPr lang="ru-RU" dirty="0" smtClean="0"/>
              <a:t>                 - пары пересекающихся плоскостей,</a:t>
            </a:r>
          </a:p>
          <a:p>
            <a:r>
              <a:rPr lang="ru-RU" dirty="0" smtClean="0"/>
              <a:t>               - пары мнимых пересекающихся </a:t>
            </a:r>
          </a:p>
          <a:p>
            <a:pPr>
              <a:buNone/>
            </a:pPr>
            <a:r>
              <a:rPr lang="ru-RU" dirty="0" smtClean="0"/>
              <a:t>     плоскостей.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0505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733800"/>
            <a:ext cx="1219200" cy="553039"/>
          </a:xfrm>
          <a:prstGeom prst="rect">
            <a:avLst/>
          </a:prstGeom>
        </p:spPr>
      </p:pic>
      <p:pic>
        <p:nvPicPr>
          <p:cNvPr id="5" name="Рисунок 4" descr="050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4343399"/>
            <a:ext cx="1219200" cy="553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Пересечение кривых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3810000" cy="4389120"/>
          </a:xfrm>
        </p:spPr>
        <p:txBody>
          <a:bodyPr/>
          <a:lstStyle/>
          <a:p>
            <a:r>
              <a:rPr lang="ru-RU" b="1" dirty="0" smtClean="0"/>
              <a:t> Теорема 1</a:t>
            </a:r>
            <a:r>
              <a:rPr lang="ru-RU" dirty="0" smtClean="0"/>
              <a:t>. Если две поверхности второго порядка пересекаются по одной плоской кривой, то существует и другая плоская кривая, по которой они пересекаются.</a:t>
            </a:r>
          </a:p>
          <a:p>
            <a:endParaRPr lang="ru-RU" dirty="0"/>
          </a:p>
        </p:txBody>
      </p:sp>
      <p:pic>
        <p:nvPicPr>
          <p:cNvPr id="4" name="Рисунок 3" descr="129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4038600"/>
            <a:ext cx="2524125" cy="2340711"/>
          </a:xfrm>
          <a:prstGeom prst="rect">
            <a:avLst/>
          </a:prstGeom>
        </p:spPr>
      </p:pic>
      <p:pic>
        <p:nvPicPr>
          <p:cNvPr id="5" name="Рисунок 4" descr="1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143000"/>
            <a:ext cx="30861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Пересечение кривых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038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Теорема 2</a:t>
            </a:r>
            <a:r>
              <a:rPr lang="ru-RU" dirty="0" smtClean="0"/>
              <a:t> (о двойном касании). Если две поверхности второго порядка имеют касание в двух точках А и В, то линия их пересечения распадается на две плоские кривые второго порядка, плоскость которых проходит через отрезок АВ, соединяющий точки касания.</a:t>
            </a:r>
          </a:p>
          <a:p>
            <a:endParaRPr lang="ru-RU" dirty="0"/>
          </a:p>
        </p:txBody>
      </p:sp>
      <p:pic>
        <p:nvPicPr>
          <p:cNvPr id="4" name="Рисунок 3" descr="13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1524000"/>
            <a:ext cx="2857500" cy="2857500"/>
          </a:xfrm>
          <a:prstGeom prst="rect">
            <a:avLst/>
          </a:prstGeom>
        </p:spPr>
      </p:pic>
      <p:pic>
        <p:nvPicPr>
          <p:cNvPr id="5" name="Рисунок 4" descr="130_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962400"/>
            <a:ext cx="4257675" cy="234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Пересечение кривых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3434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Теорема 3</a:t>
            </a:r>
            <a:r>
              <a:rPr lang="ru-RU" dirty="0" smtClean="0"/>
              <a:t> (теорема Г. Монжа). Если две поверхности второго порядка описаны около третьей поверхности или вписаны в нее, то линия их пересечения распадается на две плоские кривые второго порядка. Плоскости этих кривых проходят через прямую, соединяющую точки линий касания.</a:t>
            </a:r>
          </a:p>
          <a:p>
            <a:endParaRPr lang="ru-RU" dirty="0"/>
          </a:p>
        </p:txBody>
      </p:sp>
      <p:pic>
        <p:nvPicPr>
          <p:cNvPr id="4" name="Рисунок 3" descr="131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4419600"/>
            <a:ext cx="2924175" cy="2177123"/>
          </a:xfrm>
          <a:prstGeom prst="rect">
            <a:avLst/>
          </a:prstGeom>
        </p:spPr>
      </p:pic>
      <p:pic>
        <p:nvPicPr>
          <p:cNvPr id="5" name="Рисунок 4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0300" y="1752600"/>
            <a:ext cx="2286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Пересечение кривых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038600" cy="4389120"/>
          </a:xfrm>
        </p:spPr>
        <p:txBody>
          <a:bodyPr/>
          <a:lstStyle/>
          <a:p>
            <a:r>
              <a:rPr lang="ru-RU" b="1" dirty="0" smtClean="0"/>
              <a:t>Теорема 4</a:t>
            </a:r>
            <a:r>
              <a:rPr lang="ru-RU" dirty="0" smtClean="0"/>
              <a:t>. Если две поверхности второго порядка имеют общую плоскость симметрии, то линия их пересечения проецируется на эту плоскость в виде кривой второго порядка. </a:t>
            </a:r>
          </a:p>
          <a:p>
            <a:endParaRPr lang="ru-RU" dirty="0"/>
          </a:p>
        </p:txBody>
      </p:sp>
      <p:pic>
        <p:nvPicPr>
          <p:cNvPr id="4" name="Рисунок 3" descr="132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4191000"/>
            <a:ext cx="2663089" cy="2340499"/>
          </a:xfrm>
          <a:prstGeom prst="rect">
            <a:avLst/>
          </a:prstGeom>
        </p:spPr>
      </p:pic>
      <p:pic>
        <p:nvPicPr>
          <p:cNvPr id="5" name="Рисунок 4" descr="13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066800"/>
            <a:ext cx="3429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Поверхность касательная к поверхности</a:t>
            </a:r>
            <a:endParaRPr lang="ru-RU" dirty="0"/>
          </a:p>
        </p:txBody>
      </p:sp>
      <p:pic>
        <p:nvPicPr>
          <p:cNvPr id="4" name="Содержимое 3" descr="13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209800"/>
            <a:ext cx="3111500" cy="3733800"/>
          </a:xfrm>
        </p:spPr>
      </p:pic>
      <p:pic>
        <p:nvPicPr>
          <p:cNvPr id="5" name="Рисунок 4" descr="13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2514600"/>
            <a:ext cx="2971800" cy="3566160"/>
          </a:xfrm>
          <a:prstGeom prst="rect">
            <a:avLst/>
          </a:prstGeom>
        </p:spPr>
      </p:pic>
      <p:pic>
        <p:nvPicPr>
          <p:cNvPr id="6" name="Рисунок 5" descr="13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2362200"/>
            <a:ext cx="2819400" cy="3383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Содержимое 3" descr="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29200" y="2971800"/>
            <a:ext cx="3490118" cy="34901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</TotalTime>
  <Words>277</Words>
  <Application>Microsoft Office PowerPoint</Application>
  <PresentationFormat>Экран (4:3)</PresentationFormat>
  <Paragraphs>32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Поверхности второго порядка</vt:lpstr>
      <vt:lpstr>Алгебраическая поверхность второго порядка</vt:lpstr>
      <vt:lpstr>Эллипсойды</vt:lpstr>
      <vt:lpstr>Гиперболоиды</vt:lpstr>
      <vt:lpstr>Парабалоиды</vt:lpstr>
      <vt:lpstr>Конусы второго порядка</vt:lpstr>
      <vt:lpstr>Цилиндры второго порядка</vt:lpstr>
      <vt:lpstr>Распадающиеся поверхности</vt:lpstr>
      <vt:lpstr>Пересечение кривых</vt:lpstr>
      <vt:lpstr>Пересечение кривых</vt:lpstr>
      <vt:lpstr>Пересечение кривых</vt:lpstr>
      <vt:lpstr>Пересечение кривых</vt:lpstr>
      <vt:lpstr>Поверхность касательная к поверхности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Поверхности второго порядка</dc:title>
  <dc:creator>Танюша</dc:creator>
  <cp:lastModifiedBy>Татьяна</cp:lastModifiedBy>
  <cp:revision>12</cp:revision>
  <dcterms:created xsi:type="dcterms:W3CDTF">2010-12-27T11:44:24Z</dcterms:created>
  <dcterms:modified xsi:type="dcterms:W3CDTF">2010-12-28T08:59:20Z</dcterms:modified>
</cp:coreProperties>
</file>