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75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6" r:id="rId16"/>
    <p:sldId id="282" r:id="rId17"/>
    <p:sldId id="290" r:id="rId18"/>
    <p:sldId id="287" r:id="rId19"/>
    <p:sldId id="291" r:id="rId20"/>
    <p:sldId id="292" r:id="rId21"/>
    <p:sldId id="293" r:id="rId22"/>
    <p:sldId id="295" r:id="rId23"/>
    <p:sldId id="296" r:id="rId24"/>
    <p:sldId id="298" r:id="rId25"/>
    <p:sldId id="299" r:id="rId26"/>
    <p:sldId id="301" r:id="rId27"/>
    <p:sldId id="300" r:id="rId28"/>
    <p:sldId id="302" r:id="rId29"/>
    <p:sldId id="303" r:id="rId30"/>
    <p:sldId id="304" r:id="rId31"/>
    <p:sldId id="305" r:id="rId32"/>
    <p:sldId id="306" r:id="rId33"/>
    <p:sldId id="30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3F5E2C0-DD63-443A-9AC6-6E76D00104BB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1C80ECC-C39B-442B-BE6F-2AF3A0163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5" Type="http://schemas.openxmlformats.org/officeDocument/2006/relationships/image" Target="file:///F:\Data\imgsm\2220-3.jpg" TargetMode="Externa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4786322"/>
            <a:ext cx="5114778" cy="110124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                                                                                                </a:t>
            </a:r>
            <a:r>
              <a:rPr lang="ru-RU" dirty="0" smtClean="0"/>
              <a:t>Выполнила студентка первого курса </a:t>
            </a:r>
            <a:r>
              <a:rPr lang="ru-RU" dirty="0" smtClean="0"/>
              <a:t>ТПУ </a:t>
            </a:r>
            <a:r>
              <a:rPr lang="ru-RU" dirty="0" smtClean="0"/>
              <a:t>ИНК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кафедры Экологии </a:t>
            </a:r>
            <a:r>
              <a:rPr lang="ru-RU" dirty="0" smtClean="0"/>
              <a:t>и Безопасности жизнедеятельности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Овчинникова Ирина</a:t>
            </a:r>
            <a:endParaRPr lang="ru-RU" dirty="0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071670" y="1000108"/>
            <a:ext cx="5454650" cy="330993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l-GR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D1C39F"/>
                    </a:gs>
                    <a:gs pos="50000">
                      <a:srgbClr val="F9D783"/>
                    </a:gs>
                    <a:gs pos="100000">
                      <a:srgbClr val="D1C39F"/>
                    </a:gs>
                  </a:gsLst>
                  <a:lin ang="189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Segoe Script"/>
              </a:rPr>
              <a:t>τρίγονον</a:t>
            </a:r>
          </a:p>
          <a:p>
            <a:pPr algn="ctr" rtl="0"/>
            <a:r>
              <a:rPr lang="el-GR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D1C39F"/>
                    </a:gs>
                    <a:gs pos="50000">
                      <a:srgbClr val="F9D783"/>
                    </a:gs>
                    <a:gs pos="100000">
                      <a:srgbClr val="D1C39F"/>
                    </a:gs>
                  </a:gsLst>
                  <a:lin ang="189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Segoe Script"/>
              </a:rPr>
              <a:t>μετρέιν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D1C39F"/>
                  </a:gs>
                  <a:gs pos="50000">
                    <a:srgbClr val="F9D783"/>
                  </a:gs>
                  <a:gs pos="100000">
                    <a:srgbClr val="D1C39F"/>
                  </a:gs>
                </a:gsLst>
                <a:lin ang="189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Segoe Script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53587" y="6488668"/>
            <a:ext cx="13981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Томск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2013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358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Федеральное государственное бюджетное образовательное учреждение высшего профессионального образования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исследовательский Томский политехнический университет</a:t>
            </a:r>
            <a:endParaRPr lang="ru-RU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3429000"/>
            <a:ext cx="5686436" cy="3105492"/>
          </a:xfrm>
        </p:spPr>
        <p:txBody>
          <a:bodyPr/>
          <a:lstStyle/>
          <a:p>
            <a:pPr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Друзья, поверьте мне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самая полезная,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Интересная и лирическая,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функция – тригонометрическая.                                                                     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(ученический фольклор)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34818" name="Picture 2" descr="http://lib2.podelise.ru/tw_files2/urls_1/7/d-6214/6214_html_371ed11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4857784" cy="4276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7239000" cy="48463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5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</a:p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Расширить знания по тригонометрии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</a:p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возникновения тригонометрических понятий;</a:t>
            </a:r>
          </a:p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тригонометрия превратилась в самостоятельную науку;</a:t>
            </a:r>
          </a:p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Открыть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тригонометрические функции;</a:t>
            </a:r>
          </a:p>
          <a:p>
            <a:pPr lvl="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Познакомиться с полярными координатами и применить их на практике.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Ирааа\Desktop\Конференции\Тригонометрия 2011-2013\Картинки\astronomeroldn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952542"/>
            <a:ext cx="3428992" cy="3905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481918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Всему Начало- Древняя Греция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7258072" cy="2248212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  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Само название «тригонометрия» греческого происхождения, в переводе на русский язык оно обозначает «измерение треугольников»: (</a:t>
            </a:r>
            <a:r>
              <a:rPr lang="ru-RU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тригонон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)- треугольник, (</a:t>
            </a:r>
            <a:r>
              <a:rPr lang="ru-RU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метрейн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)- измерение.</a:t>
            </a:r>
            <a:endParaRPr lang="ru-RU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3.hubimg.com/u/126034_f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3286116" cy="447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3357562"/>
            <a:ext cx="7072362" cy="32747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Индийским  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                  математикам были известны соотношения, которые в современных обозначениях пишутся так: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</a:t>
            </a:r>
            <a:r>
              <a:rPr lang="ru-RU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1;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cosα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(90˚-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pcontent.answcdn.com/wikipedia/commons/d/d7/Leonhard_Eul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14290"/>
            <a:ext cx="485778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6286520"/>
            <a:ext cx="311976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Леонард Эйлер (1707-1783)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тригонометрических функций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4214810" cy="5286388"/>
          </a:xfrm>
        </p:spPr>
        <p:txBody>
          <a:bodyPr>
            <a:noAutofit/>
          </a:bodyPr>
          <a:lstStyle/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Синус</a:t>
            </a:r>
            <a:r>
              <a:rPr lang="en-US" sz="18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— отношение противолежащего катета к гипотенузе.</a:t>
            </a:r>
          </a:p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Косинус</a:t>
            </a: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— отношение прилежащего катета к гипотенузе.</a:t>
            </a:r>
          </a:p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Тангенс</a:t>
            </a: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— отношение противолежащего катета к прилежащему.</a:t>
            </a:r>
          </a:p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Котангенс— отношение прилежащего катета к противолежащему.</a:t>
            </a:r>
          </a:p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Секанс</a:t>
            </a: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— отношение гипотенузы к прилежащему катету.</a:t>
            </a:r>
          </a:p>
          <a:p>
            <a:pPr lvl="0"/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Косеканс</a:t>
            </a: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— отношение гипотенузы к противолежащему катету.</a:t>
            </a:r>
          </a:p>
          <a:p>
            <a:endParaRPr lang="ru-RU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857364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Рисунок 10" descr="b087a03960b9cfc800c4709eab7bbbf7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357158" y="785794"/>
            <a:ext cx="5643602" cy="785818"/>
          </a:xfrm>
          <a:prstGeom prst="rect">
            <a:avLst/>
          </a:prstGeom>
          <a:noFill/>
        </p:spPr>
      </p:pic>
      <p:pic>
        <p:nvPicPr>
          <p:cNvPr id="8" name="Рисунок 7" descr="a8b33adf135fc6a6d53680bda9d0d93f"/>
          <p:cNvPicPr/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57158" y="2000240"/>
            <a:ext cx="621510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7782e3946c349b67f56faffb7fb140b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143248"/>
            <a:ext cx="500066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1c0137b1f58919d3c9604371de31784d"/>
          <p:cNvPicPr/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357158" y="4357694"/>
            <a:ext cx="328614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539470f3d7c9d760631857fa78e1cb8b"/>
          <p:cNvPicPr/>
          <p:nvPr/>
        </p:nvPicPr>
        <p:blipFill>
          <a:blip r:embed="rId6" cstate="print">
            <a:lum contrast="40000"/>
          </a:blip>
          <a:srcRect/>
          <a:stretch>
            <a:fillRect/>
          </a:stretch>
        </p:blipFill>
        <p:spPr bwMode="auto">
          <a:xfrm>
            <a:off x="357158" y="5143512"/>
            <a:ext cx="628654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Тригонометрия в </a:t>
            </a:r>
            <a:r>
              <a:rPr lang="ru-RU" dirty="0" err="1" smtClean="0"/>
              <a:t>европе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000108"/>
            <a:ext cx="4643470" cy="48463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en-US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Обра́тные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 </a:t>
            </a:r>
            <a:r>
              <a:rPr lang="en-US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тригонометри́ческие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 </a:t>
            </a:r>
            <a:r>
              <a:rPr lang="en-US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фу́нкции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(</a:t>
            </a:r>
            <a:r>
              <a:rPr lang="en-US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аркфункции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) — 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математические функции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,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r>
              <a:rPr lang="en-US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являющиеся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обратными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 к 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   тригонометрическим функциям.</a:t>
            </a:r>
          </a:p>
          <a:p>
            <a:pPr marL="542925" lvl="0" indent="-273050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аркси́нус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2925" lvl="0" indent="-273050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аркко́синус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2925" lvl="0" indent="-273050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аркта́нгенс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2925" lvl="0" indent="-273050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арккота́нгенс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2925" lvl="0" indent="-273050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арксе́канс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2925" lvl="0" indent="-273050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арккосе́канс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www.bookva.org/images/av/124_big.jpg?134209262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342902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24" y="5286388"/>
            <a:ext cx="2574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Бернулли (1642-1727)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239000" cy="9286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чего нет в учебнике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54" name="Picture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285860"/>
            <a:ext cx="5597377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55" name="Picture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143248"/>
            <a:ext cx="561808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56" name="Picture 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099" y="5143512"/>
            <a:ext cx="664896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7486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Шаг первый- мнимая единица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Это число называют мнимой единицей, такие числа- мнимыми, а вместе с действительными все новое числовое множество  называют множеством комплексных чисел.</a:t>
            </a:r>
            <a:endParaRPr lang="ru-RU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789040"/>
            <a:ext cx="4608512" cy="153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01122" cy="6086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Шаг второй- треугольник паскаля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46485"/>
          <a:stretch>
            <a:fillRect/>
          </a:stretch>
        </p:blipFill>
        <p:spPr bwMode="auto">
          <a:xfrm>
            <a:off x="285720" y="1285860"/>
            <a:ext cx="421481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Ирааа\Desktop\Конференции\Тригонометрия\Картинки\pic5.gif"/>
          <p:cNvPicPr/>
          <p:nvPr/>
        </p:nvPicPr>
        <p:blipFill>
          <a:blip r:embed="rId3" cstate="print"/>
          <a:srcRect b="21535"/>
          <a:stretch>
            <a:fillRect/>
          </a:stretch>
        </p:blipFill>
        <p:spPr bwMode="auto">
          <a:xfrm>
            <a:off x="4429124" y="1285860"/>
            <a:ext cx="35719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286256"/>
            <a:ext cx="4214842" cy="11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6000768"/>
            <a:ext cx="8635550" cy="33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820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Шаг третий- формула </a:t>
            </a:r>
            <a:r>
              <a:rPr lang="ru-RU" dirty="0" err="1" smtClean="0"/>
              <a:t>муавра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7"/>
            <a:ext cx="5857916" cy="64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928934"/>
            <a:ext cx="55210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605808"/>
          </a:xfrm>
        </p:spPr>
        <p:txBody>
          <a:bodyPr/>
          <a:lstStyle/>
          <a:p>
            <a:r>
              <a:rPr lang="ru-RU" dirty="0" smtClean="0"/>
              <a:t>Шаг четвертый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7239000" cy="4846320"/>
          </a:xfrm>
        </p:spPr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Выделим слагаемые, содержащие мнимую единицу, и слагаемые, ее не содержащие: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719671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29066"/>
            <a:ext cx="3214678" cy="800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4857760"/>
            <a:ext cx="4250058" cy="857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5857892"/>
            <a:ext cx="4611773" cy="828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7239000" cy="748684"/>
          </a:xfrm>
        </p:spPr>
        <p:txBody>
          <a:bodyPr/>
          <a:lstStyle/>
          <a:p>
            <a:r>
              <a:rPr lang="ru-RU" dirty="0" smtClean="0"/>
              <a:t>Гармонические колебания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380-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4000528" cy="28575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6"/>
          <p:cNvPicPr/>
          <p:nvPr/>
        </p:nvPicPr>
        <p:blipFill>
          <a:blip r:embed="rId3" cstate="print"/>
          <a:srcRect t="2073" r="26984" b="2585"/>
          <a:stretch>
            <a:fillRect/>
          </a:stretch>
        </p:blipFill>
        <p:spPr bwMode="auto">
          <a:xfrm>
            <a:off x="4214810" y="2000240"/>
            <a:ext cx="357190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57224" y="5500702"/>
            <a:ext cx="2714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ym typeface="Symbol"/>
              </a:rPr>
              <a:t></a:t>
            </a:r>
            <a:r>
              <a:rPr lang="ru-RU" sz="2400" dirty="0" smtClean="0"/>
              <a:t>=</a:t>
            </a:r>
            <a:r>
              <a:rPr lang="ru-RU" sz="2400" dirty="0" smtClean="0">
                <a:sym typeface="Symbol"/>
              </a:rPr>
              <a:t></a:t>
            </a:r>
            <a:r>
              <a:rPr lang="ru-RU" sz="2400" baseline="-25000" dirty="0" smtClean="0"/>
              <a:t>0</a:t>
            </a:r>
            <a:r>
              <a:rPr lang="en-US" sz="2400" dirty="0" smtClean="0"/>
              <a:t>sin</a:t>
            </a:r>
            <a:r>
              <a:rPr lang="ru-RU" sz="2400" dirty="0" smtClean="0"/>
              <a:t>(</a:t>
            </a:r>
            <a:r>
              <a:rPr lang="en-US" sz="2400" dirty="0" smtClean="0"/>
              <a:t>t </a:t>
            </a:r>
            <a:r>
              <a:rPr lang="ru-RU" sz="2400" dirty="0" err="1" smtClean="0"/>
              <a:t>√</a:t>
            </a:r>
            <a:r>
              <a:rPr lang="en-US" sz="2400" i="1" dirty="0" smtClean="0"/>
              <a:t>l</a:t>
            </a:r>
            <a:r>
              <a:rPr lang="ru-RU" sz="2400" dirty="0" smtClean="0"/>
              <a:t>/</a:t>
            </a:r>
            <a:r>
              <a:rPr lang="en-US" sz="2400" dirty="0" smtClean="0"/>
              <a:t>g</a:t>
            </a:r>
            <a:r>
              <a:rPr lang="ru-RU" sz="2400" dirty="0" smtClean="0"/>
              <a:t> 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academiaxxi.ru/WWW_Books/HM/Ag/02/01/t2.gif"/>
          <p:cNvPicPr/>
          <p:nvPr/>
        </p:nvPicPr>
        <p:blipFill>
          <a:blip r:embed="rId2" cstate="print"/>
          <a:srcRect l="4000" r="4000" b="12558"/>
          <a:stretch>
            <a:fillRect/>
          </a:stretch>
        </p:blipFill>
        <p:spPr bwMode="auto">
          <a:xfrm>
            <a:off x="4857752" y="1285860"/>
            <a:ext cx="32861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677246"/>
          </a:xfrm>
        </p:spPr>
        <p:txBody>
          <a:bodyPr/>
          <a:lstStyle/>
          <a:p>
            <a:r>
              <a:rPr lang="ru-RU" dirty="0" smtClean="0"/>
              <a:t>полярные координаты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mathematics.ru/courses/function/content/chapter1/section2/paragraph2/images/010202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42984"/>
            <a:ext cx="464347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2220-3.jpg"/>
          <p:cNvPicPr/>
          <p:nvPr/>
        </p:nvPicPr>
        <p:blipFill>
          <a:blip r:embed="rId4" r:link="rId5" cstate="print"/>
          <a:srcRect l="4309" r="59007"/>
          <a:stretch>
            <a:fillRect/>
          </a:stretch>
        </p:blipFill>
        <p:spPr bwMode="auto">
          <a:xfrm>
            <a:off x="5286380" y="5500702"/>
            <a:ext cx="257176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sinx%20%20%204"/>
          <p:cNvPicPr/>
          <p:nvPr/>
        </p:nvPicPr>
        <p:blipFill>
          <a:blip r:embed="rId3" cstate="print"/>
          <a:srcRect l="696" t="2448" r="1741" b="2431"/>
          <a:stretch>
            <a:fillRect/>
          </a:stretch>
        </p:blipFill>
        <p:spPr bwMode="auto">
          <a:xfrm>
            <a:off x="0" y="0"/>
            <a:ext cx="300039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0"/>
          <p:cNvPicPr/>
          <p:nvPr/>
        </p:nvPicPr>
        <p:blipFill>
          <a:blip r:embed="rId4" cstate="print"/>
          <a:srcRect t="1799" b="2518"/>
          <a:stretch>
            <a:fillRect/>
          </a:stretch>
        </p:blipFill>
        <p:spPr bwMode="auto">
          <a:xfrm>
            <a:off x="5929322" y="3786190"/>
            <a:ext cx="3214678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082" name="Object 6"/>
          <p:cNvGraphicFramePr>
            <a:graphicFrameLocks noChangeAspect="1"/>
          </p:cNvGraphicFramePr>
          <p:nvPr/>
        </p:nvGraphicFramePr>
        <p:xfrm>
          <a:off x="7869237" y="5999163"/>
          <a:ext cx="1274763" cy="858837"/>
        </p:xfrm>
        <a:graphic>
          <a:graphicData uri="http://schemas.openxmlformats.org/presentationml/2006/ole">
            <p:oleObj spid="_x0000_s46082" name="Формула" r:id="rId5" imgW="583920" imgH="393480" progId="Equation.3">
              <p:embed/>
            </p:oleObj>
          </a:graphicData>
        </a:graphic>
      </p:graphicFrame>
      <p:graphicFrame>
        <p:nvGraphicFramePr>
          <p:cNvPr id="46084" name="Object 13"/>
          <p:cNvGraphicFramePr>
            <a:graphicFrameLocks noChangeAspect="1"/>
          </p:cNvGraphicFramePr>
          <p:nvPr/>
        </p:nvGraphicFramePr>
        <p:xfrm>
          <a:off x="1357290" y="2000240"/>
          <a:ext cx="1228725" cy="828675"/>
        </p:xfrm>
        <a:graphic>
          <a:graphicData uri="http://schemas.openxmlformats.org/presentationml/2006/ole">
            <p:oleObj spid="_x0000_s46084" name="Формула" r:id="rId6" imgW="583920" imgH="393480" progId="Equation.3">
              <p:embed/>
            </p:oleObj>
          </a:graphicData>
        </a:graphic>
      </p:graphicFrame>
      <p:pic>
        <p:nvPicPr>
          <p:cNvPr id="10" name="Рисунок 9" descr="0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2214554"/>
            <a:ext cx="2793542" cy="28126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6083" name="Object 9"/>
          <p:cNvGraphicFramePr>
            <a:graphicFrameLocks noChangeAspect="1"/>
          </p:cNvGraphicFramePr>
          <p:nvPr/>
        </p:nvGraphicFramePr>
        <p:xfrm>
          <a:off x="3143240" y="4714884"/>
          <a:ext cx="2470150" cy="409575"/>
        </p:xfrm>
        <a:graphic>
          <a:graphicData uri="http://schemas.openxmlformats.org/presentationml/2006/ole">
            <p:oleObj spid="_x0000_s46083" name="Формула" r:id="rId8" imgW="1028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143373" cy="3714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4+4cos3x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3571868" cy="335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 descr="4+4cos3x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500438"/>
            <a:ext cx="3500430" cy="335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14480" y="6396335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r=4(1+cos3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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 r=4(1+cos3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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)+4sin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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/>
          <a:lstStyle/>
          <a:p>
            <a:r>
              <a:rPr lang="ru-RU" dirty="0" smtClean="0"/>
              <a:t>кривые </a:t>
            </a:r>
            <a:r>
              <a:rPr lang="ru-RU" dirty="0" err="1" smtClean="0"/>
              <a:t>лиссажу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609416"/>
            <a:ext cx="3786214" cy="4846320"/>
          </a:xfrm>
        </p:spPr>
        <p:txBody>
          <a:bodyPr>
            <a:normAutofit/>
          </a:bodyPr>
          <a:lstStyle/>
          <a:p>
            <a:r>
              <a:rPr lang="ru-RU" sz="20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Фигу́ры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Лиссажу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́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замкнутые </a:t>
            </a:r>
            <a:r>
              <a:rPr lang="ru-RU" sz="2000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траетории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прочерчиваемые точкой, совершающей одновременно два гармонических колебания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двух взаимно перпендикулярных направлениях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8130" name="Picture 2" descr="http://wpcontent.answcdn.com/wikipedia/commons/4/43/Jules_Antoine_Lissajou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142984"/>
            <a:ext cx="3286148" cy="4936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6072206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Жуль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Антуа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Лиссажу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(1822-1880)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5" name="Picture 1" descr="C:\Users\Ирааа\Desktop\Конференции\Lissajous_animatio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8096909" cy="528641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Ирааа\Desktop\Конференции\Тригонометрия 2011-2013\Картинки\9223_html_3a101f96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81439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001024" cy="11766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Произведем замен уравнений :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уравнениями: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5(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+3)</a:t>
            </a:r>
            <a:endParaRPr lang="ru-RU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лис1"/>
          <p:cNvPicPr/>
          <p:nvPr/>
        </p:nvPicPr>
        <p:blipFill>
          <a:blip r:embed="rId2" cstate="print"/>
          <a:srcRect l="1830" t="2082" r="2811" b="3095"/>
          <a:stretch>
            <a:fillRect/>
          </a:stretch>
        </p:blipFill>
        <p:spPr bwMode="auto">
          <a:xfrm>
            <a:off x="214282" y="2000240"/>
            <a:ext cx="3857652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лис5"/>
          <p:cNvPicPr/>
          <p:nvPr/>
        </p:nvPicPr>
        <p:blipFill>
          <a:blip r:embed="rId3" cstate="print"/>
          <a:srcRect t="1832" r="2155"/>
          <a:stretch>
            <a:fillRect/>
          </a:stretch>
        </p:blipFill>
        <p:spPr bwMode="auto">
          <a:xfrm>
            <a:off x="3857620" y="2071678"/>
            <a:ext cx="4286280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7239000" cy="6086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математические орнаменты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285720" y="1285860"/>
          <a:ext cx="2107421" cy="1285884"/>
        </p:xfrm>
        <a:graphic>
          <a:graphicData uri="http://schemas.openxmlformats.org/presentationml/2006/ole">
            <p:oleObj spid="_x0000_s51202" name="Формула" r:id="rId3" imgW="749160" imgH="457200" progId="Equation.3">
              <p:embed/>
            </p:oleObj>
          </a:graphicData>
        </a:graphic>
      </p:graphicFrame>
      <p:pic>
        <p:nvPicPr>
          <p:cNvPr id="5" name="Рисунок 4" descr="граф5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1285860"/>
            <a:ext cx="5500726" cy="5143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28"/>
            <a:ext cx="80217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(y</a:t>
            </a:r>
            <a:r>
              <a:rPr lang="en-US" sz="32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-arcsin</a:t>
            </a:r>
            <a:r>
              <a:rPr lang="en-US" sz="32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sinx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))(y</a:t>
            </a:r>
            <a:r>
              <a:rPr lang="en-US" sz="32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-arcsin</a:t>
            </a:r>
            <a:r>
              <a:rPr lang="en-US" sz="32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(sin(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x+π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/6 )))&lt;0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граф3f"/>
          <p:cNvPicPr/>
          <p:nvPr/>
        </p:nvPicPr>
        <p:blipFill>
          <a:blip r:embed="rId2" cstate="print"/>
          <a:srcRect l="1356" t="1471"/>
          <a:stretch>
            <a:fillRect/>
          </a:stretch>
        </p:blipFill>
        <p:spPr bwMode="auto">
          <a:xfrm>
            <a:off x="714348" y="1000108"/>
            <a:ext cx="714380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)(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))(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ru-RU" sz="2800" b="1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))&lt;0</a:t>
            </a:r>
            <a:endParaRPr lang="ru-RU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орнамент"/>
          <p:cNvPicPr/>
          <p:nvPr/>
        </p:nvPicPr>
        <p:blipFill>
          <a:blip r:embed="rId2" cstate="print"/>
          <a:srcRect t="2271" b="2169"/>
          <a:stretch>
            <a:fillRect/>
          </a:stretch>
        </p:blipFill>
        <p:spPr bwMode="auto">
          <a:xfrm>
            <a:off x="785786" y="571480"/>
            <a:ext cx="6715172" cy="60007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http://www.libma.ru/kompyutery_i_internet/sound_forge_9/i_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714356"/>
            <a:ext cx="4370619" cy="578645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282" y="214290"/>
            <a:ext cx="7239000" cy="75150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Разложение на гармоники</a:t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edu.kubannet.ru/dlrstore/e4d919f5-8435-4fe3-a779-275181a69951/M_4.5.3/M_4.5.3.files/pul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85794"/>
            <a:ext cx="614366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.tverobr.ru/dlrstore/e4d919f5-8435-4fe3-a779-275181a69951/M_4.5.3/M_4.5.3.files/furi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214686"/>
            <a:ext cx="692948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143900" cy="5343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«еще один необязательный параграф»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6488668"/>
            <a:ext cx="353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Исааком Ньютоном (1643-1727)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3250" name="Picture 2" descr="http://blogs-images.forbes.com/thumbnails/blog_1401/pt_1401_8500_o.jpg?t=13395968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642918"/>
            <a:ext cx="4143404" cy="5690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Мы знаем, что если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)=</a:t>
            </a:r>
            <a:r>
              <a:rPr lang="en-US" dirty="0" err="1" smtClean="0"/>
              <a:t>ax</a:t>
            </a:r>
            <a:r>
              <a:rPr lang="en-US" baseline="30000" dirty="0" err="1" smtClean="0"/>
              <a:t>n</a:t>
            </a:r>
            <a:r>
              <a:rPr lang="ru-RU" dirty="0" smtClean="0"/>
              <a:t>, то</a:t>
            </a:r>
          </a:p>
          <a:p>
            <a:pPr>
              <a:buNone/>
            </a:pPr>
            <a:r>
              <a:rPr lang="en-US" dirty="0" smtClean="0"/>
              <a:t>f</a:t>
            </a:r>
            <a:r>
              <a:rPr lang="ru-RU" baseline="30000" dirty="0" smtClean="0"/>
              <a:t>/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)=</a:t>
            </a:r>
            <a:r>
              <a:rPr lang="en-US" dirty="0" err="1" smtClean="0"/>
              <a:t>nax</a:t>
            </a:r>
            <a:r>
              <a:rPr lang="en-US" baseline="30000" dirty="0" err="1" smtClean="0"/>
              <a:t>x</a:t>
            </a:r>
            <a:r>
              <a:rPr lang="ru-RU" baseline="30000" dirty="0" smtClean="0"/>
              <a:t>-1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Вторая производная от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т.е.</a:t>
            </a:r>
          </a:p>
          <a:p>
            <a:pPr>
              <a:buNone/>
            </a:pPr>
            <a:r>
              <a:rPr lang="en-US" dirty="0" smtClean="0"/>
              <a:t>f</a:t>
            </a:r>
            <a:r>
              <a:rPr lang="ru-RU" baseline="30000" dirty="0" smtClean="0"/>
              <a:t>//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)=(</a:t>
            </a:r>
            <a:r>
              <a:rPr lang="en-US" dirty="0" smtClean="0"/>
              <a:t>n</a:t>
            </a:r>
            <a:r>
              <a:rPr lang="ru-RU" dirty="0" smtClean="0"/>
              <a:t>-1)</a:t>
            </a:r>
            <a:r>
              <a:rPr lang="en-US" dirty="0" err="1" smtClean="0"/>
              <a:t>nax</a:t>
            </a:r>
            <a:r>
              <a:rPr lang="en-US" baseline="30000" dirty="0" err="1" smtClean="0"/>
              <a:t>n</a:t>
            </a:r>
            <a:r>
              <a:rPr lang="ru-RU" baseline="30000" dirty="0" smtClean="0"/>
              <a:t>-2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Можно найти и третью производную:</a:t>
            </a:r>
          </a:p>
          <a:p>
            <a:pPr>
              <a:buNone/>
            </a:pPr>
            <a:r>
              <a:rPr lang="en-US" dirty="0" smtClean="0"/>
              <a:t>f</a:t>
            </a:r>
            <a:r>
              <a:rPr lang="ru-RU" baseline="30000" dirty="0" smtClean="0"/>
              <a:t>///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)=(</a:t>
            </a:r>
            <a:r>
              <a:rPr lang="en-US" dirty="0" smtClean="0"/>
              <a:t>n</a:t>
            </a:r>
            <a:r>
              <a:rPr lang="ru-RU" dirty="0" smtClean="0"/>
              <a:t>-2)(</a:t>
            </a:r>
            <a:r>
              <a:rPr lang="en-US" dirty="0" smtClean="0"/>
              <a:t>n</a:t>
            </a:r>
            <a:r>
              <a:rPr lang="ru-RU" dirty="0" smtClean="0"/>
              <a:t>-1)</a:t>
            </a:r>
            <a:r>
              <a:rPr lang="en-US" dirty="0" err="1" smtClean="0"/>
              <a:t>nax</a:t>
            </a:r>
            <a:r>
              <a:rPr lang="en-US" baseline="30000" dirty="0" err="1" smtClean="0"/>
              <a:t>n</a:t>
            </a:r>
            <a:r>
              <a:rPr lang="ru-RU" baseline="30000" dirty="0" smtClean="0"/>
              <a:t>-3</a:t>
            </a:r>
            <a:endParaRPr lang="ru-RU" dirty="0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 cstate="print"/>
          <a:srcRect t="16666"/>
          <a:stretch>
            <a:fillRect/>
          </a:stretch>
        </p:blipFill>
        <p:spPr bwMode="auto">
          <a:xfrm>
            <a:off x="214282" y="357166"/>
            <a:ext cx="7715304" cy="7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143900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Составим несколько конкретных производных:</a:t>
            </a:r>
          </a:p>
          <a:p>
            <a:pPr>
              <a:buNone/>
            </a:pPr>
            <a:endParaRPr lang="ru-RU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f(x)=-6+11x-5x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-7x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+2x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      f(x)=a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x+…+a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n-1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n-1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(x)=11-2*5x-3*7x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+4*2x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+2a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x+…+n*a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n-1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(x)=-2*5-2*3*7x+3**2x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(x)=2a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62*3a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x+…+(n-1)na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n-2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///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(x)=-2*3*7+2*3*4*2x      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///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(x)=2*3*4a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x+…+(n-2)(n-1)na</a:t>
            </a:r>
            <a:r>
              <a:rPr lang="en-US" sz="2000" baseline="-2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n-3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baseline="30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)=2*3*4*2                            и т.д.</a:t>
            </a:r>
          </a:p>
          <a:p>
            <a:pPr>
              <a:buNone/>
            </a:pP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baseline="30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)=0 процесс закончился.    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 t="15384"/>
          <a:stretch>
            <a:fillRect/>
          </a:stretch>
        </p:blipFill>
        <p:spPr bwMode="auto">
          <a:xfrm>
            <a:off x="285720" y="2143116"/>
            <a:ext cx="768020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00438"/>
            <a:ext cx="7754870" cy="1000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7239000" cy="680068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Работая над этой темой, открыла новое для себя: </a:t>
            </a:r>
          </a:p>
          <a:p>
            <a:pPr marL="722313" lvl="0" indent="-27305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глубже познакомилась с историей возникновения тригонометрии;</a:t>
            </a:r>
          </a:p>
          <a:p>
            <a:pPr marL="722313" lvl="0" indent="-27305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узнала новые тригонометрические формулы;</a:t>
            </a:r>
          </a:p>
          <a:p>
            <a:pPr marL="722313" lvl="0" indent="-27305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расширила сферу применения тригонометрии;</a:t>
            </a:r>
          </a:p>
          <a:p>
            <a:pPr marL="722313" indent="-273050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познакомилась с интересными орнаментами и кривыми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928670"/>
            <a:ext cx="692948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 </a:t>
            </a:r>
            <a:b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внимание!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643</TotalTime>
  <Words>439</Words>
  <Application>Microsoft Office PowerPoint</Application>
  <PresentationFormat>Экран (4:3)</PresentationFormat>
  <Paragraphs>81</Paragraphs>
  <Slides>33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Изящная</vt:lpstr>
      <vt:lpstr>Формула</vt:lpstr>
      <vt:lpstr>Слайд 1</vt:lpstr>
      <vt:lpstr>Слайд 2</vt:lpstr>
      <vt:lpstr>Слайд 3</vt:lpstr>
      <vt:lpstr>Всему Начало- Древняя Греция</vt:lpstr>
      <vt:lpstr>Слайд 5</vt:lpstr>
      <vt:lpstr>Слайд 6</vt:lpstr>
      <vt:lpstr>определение тригонометрических функций</vt:lpstr>
      <vt:lpstr>Слайд 8</vt:lpstr>
      <vt:lpstr>Тригонометрия в европе </vt:lpstr>
      <vt:lpstr>чего нет в учебнике </vt:lpstr>
      <vt:lpstr>Шаг первый- мнимая единица</vt:lpstr>
      <vt:lpstr>Шаг второй- треугольник паскаля</vt:lpstr>
      <vt:lpstr>Шаг третий- формула муавра</vt:lpstr>
      <vt:lpstr>Шаг четвертый</vt:lpstr>
      <vt:lpstr>Гармонические колебания</vt:lpstr>
      <vt:lpstr>полярные координаты</vt:lpstr>
      <vt:lpstr>Слайд 17</vt:lpstr>
      <vt:lpstr>Слайд 18</vt:lpstr>
      <vt:lpstr>кривые лиссажу</vt:lpstr>
      <vt:lpstr>Слайд 20</vt:lpstr>
      <vt:lpstr>Слайд 21</vt:lpstr>
      <vt:lpstr>Слайд 22</vt:lpstr>
      <vt:lpstr>математические орнаменты </vt:lpstr>
      <vt:lpstr>Слайд 24</vt:lpstr>
      <vt:lpstr>Слайд 25</vt:lpstr>
      <vt:lpstr>Слайд 26</vt:lpstr>
      <vt:lpstr>Слайд 27</vt:lpstr>
      <vt:lpstr>«еще один необязательный параграф»</vt:lpstr>
      <vt:lpstr>Слайд 29</vt:lpstr>
      <vt:lpstr>Слайд 30</vt:lpstr>
      <vt:lpstr>Слайд 31</vt:lpstr>
      <vt:lpstr>заключение</vt:lpstr>
      <vt:lpstr>Слайд 33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Ирааа</dc:creator>
  <cp:lastModifiedBy>Ирааа</cp:lastModifiedBy>
  <cp:revision>68</cp:revision>
  <dcterms:created xsi:type="dcterms:W3CDTF">2013-03-05T13:45:10Z</dcterms:created>
  <dcterms:modified xsi:type="dcterms:W3CDTF">2013-10-31T17:33:38Z</dcterms:modified>
</cp:coreProperties>
</file>