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0" r:id="rId3"/>
    <p:sldId id="258" r:id="rId4"/>
    <p:sldId id="259" r:id="rId5"/>
    <p:sldId id="262" r:id="rId6"/>
    <p:sldId id="267" r:id="rId7"/>
    <p:sldId id="263" r:id="rId8"/>
    <p:sldId id="264" r:id="rId9"/>
    <p:sldId id="265" r:id="rId10"/>
    <p:sldId id="266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12" Type="http://schemas.openxmlformats.org/officeDocument/2006/relationships/image" Target="../media/image28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11" Type="http://schemas.openxmlformats.org/officeDocument/2006/relationships/image" Target="../media/image17.gif"/><Relationship Id="rId5" Type="http://schemas.openxmlformats.org/officeDocument/2006/relationships/image" Target="../media/image23.gif"/><Relationship Id="rId10" Type="http://schemas.openxmlformats.org/officeDocument/2006/relationships/image" Target="../media/image18.gif"/><Relationship Id="rId4" Type="http://schemas.openxmlformats.org/officeDocument/2006/relationships/image" Target="../media/image22.gif"/><Relationship Id="rId9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7" Type="http://schemas.openxmlformats.org/officeDocument/2006/relationships/image" Target="../media/image35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Приближённое вычисление определённого интеграла по формулам прямоугольников и трапеций. Оценка погрешности вычислений.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5517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Мелков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Владислав, 2Л21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9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 </a:t>
            </a:r>
            <a:r>
              <a:rPr lang="ru-RU" dirty="0" smtClean="0"/>
              <a:t>прямоугольников.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Геометрически идея способа вычисления определённого интеграла по формуле прямоугольников состоит в том, что площадь </a:t>
            </a:r>
            <a:r>
              <a:rPr lang="ru-RU" dirty="0" smtClean="0"/>
              <a:t>под графиком интегральной функции заменяется суммой </a:t>
            </a:r>
            <a:r>
              <a:rPr lang="ru-RU" dirty="0"/>
              <a:t>площадей прямоугольников, одна сторона которых </a:t>
            </a:r>
            <a:r>
              <a:rPr lang="ru-RU" dirty="0" smtClean="0"/>
              <a:t>равна        </a:t>
            </a:r>
            <a:r>
              <a:rPr lang="ru-RU" dirty="0"/>
              <a:t>, а </a:t>
            </a:r>
            <a:r>
              <a:rPr lang="ru-RU" dirty="0" smtClean="0"/>
              <a:t>другая </a:t>
            </a:r>
            <a:r>
              <a:rPr lang="ru-RU" dirty="0"/>
              <a:t>- .</a:t>
            </a:r>
          </a:p>
        </p:txBody>
      </p:sp>
      <p:pic>
        <p:nvPicPr>
          <p:cNvPr id="4" name="Рисунок 3" descr="http://festival.1september.ru/articles/549599/img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73619"/>
            <a:ext cx="450531" cy="47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estival.1september.ru/articles/549599/img3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73619"/>
            <a:ext cx="685349" cy="331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902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Площадь С недостатком.</a:t>
            </a:r>
            <a:endParaRPr lang="ru-RU" dirty="0"/>
          </a:p>
        </p:txBody>
      </p:sp>
      <p:pic>
        <p:nvPicPr>
          <p:cNvPr id="1031" name="Picture 7" descr="http://festival.1september.ru/articles/549599/img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75091"/>
            <a:ext cx="3672408" cy="69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esktop\kkk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1388725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esktop\ff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66068"/>
            <a:ext cx="4239563" cy="253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443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Площадь С Избытком.</a:t>
            </a:r>
            <a:endParaRPr lang="ru-RU" dirty="0"/>
          </a:p>
        </p:txBody>
      </p:sp>
      <p:pic>
        <p:nvPicPr>
          <p:cNvPr id="7" name="Рисунок 6" descr="http://festival.1september.ru/articles/549599/img5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36891"/>
            <a:ext cx="3240360" cy="864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User\Desktop\kkk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1584176" cy="12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h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85892"/>
            <a:ext cx="4354601" cy="261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070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Алгоритм Вычисления.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/>
            <a:r>
              <a:rPr lang="ru-RU" dirty="0"/>
              <a:t>Чтобы найти приближённое значение </a:t>
            </a:r>
            <a:r>
              <a:rPr lang="ru-RU" dirty="0" smtClean="0"/>
              <a:t>интеграла            </a:t>
            </a:r>
            <a:r>
              <a:rPr lang="ru-RU" dirty="0"/>
              <a:t>, нужно: </a:t>
            </a:r>
            <a:endParaRPr lang="ru-RU" dirty="0" smtClean="0"/>
          </a:p>
          <a:p>
            <a:pPr marL="0" indent="0"/>
            <a:endParaRPr lang="ru-RU" dirty="0" smtClean="0"/>
          </a:p>
          <a:p>
            <a:pPr lvl="0">
              <a:buFont typeface="+mj-lt"/>
              <a:buAutoNum type="arabicPeriod"/>
            </a:pPr>
            <a:r>
              <a:rPr lang="ru-RU" dirty="0"/>
              <a:t>разделить отрезок интегрирования [</a:t>
            </a:r>
            <a:r>
              <a:rPr lang="ru-RU" i="1" dirty="0"/>
              <a:t>a</a:t>
            </a:r>
            <a:r>
              <a:rPr lang="ru-RU" dirty="0"/>
              <a:t>, </a:t>
            </a:r>
            <a:r>
              <a:rPr lang="ru-RU" i="1" dirty="0"/>
              <a:t>b</a:t>
            </a:r>
            <a:r>
              <a:rPr lang="ru-RU" dirty="0"/>
              <a:t>] на n равных частей точками</a:t>
            </a:r>
            <a:r>
              <a:rPr lang="ru-RU" i="1" dirty="0"/>
              <a:t> х</a:t>
            </a:r>
            <a:r>
              <a:rPr lang="ru-RU" i="1" baseline="-25000" dirty="0"/>
              <a:t>0</a:t>
            </a:r>
            <a:r>
              <a:rPr lang="ru-RU" i="1" dirty="0"/>
              <a:t>= а, х</a:t>
            </a:r>
            <a:r>
              <a:rPr lang="ru-RU" i="1" baseline="-25000" dirty="0"/>
              <a:t>1</a:t>
            </a:r>
            <a:r>
              <a:rPr lang="ru-RU" i="1" dirty="0"/>
              <a:t>, х</a:t>
            </a:r>
            <a:r>
              <a:rPr lang="ru-RU" i="1" baseline="-25000" dirty="0"/>
              <a:t>2</a:t>
            </a:r>
            <a:r>
              <a:rPr lang="ru-RU" i="1" dirty="0"/>
              <a:t>,..., х</a:t>
            </a:r>
            <a:r>
              <a:rPr lang="ru-RU" i="1" baseline="-25000" dirty="0"/>
              <a:t> n -1</a:t>
            </a:r>
            <a:r>
              <a:rPr lang="ru-RU" i="1" dirty="0"/>
              <a:t>, х</a:t>
            </a:r>
            <a:r>
              <a:rPr lang="ru-RU" i="1" baseline="-25000" dirty="0"/>
              <a:t> n </a:t>
            </a:r>
            <a:r>
              <a:rPr lang="ru-RU" i="1" dirty="0"/>
              <a:t>= b </a:t>
            </a:r>
            <a:r>
              <a:rPr lang="ru-RU" dirty="0" smtClean="0"/>
              <a:t>;</a:t>
            </a:r>
          </a:p>
          <a:p>
            <a:pPr>
              <a:buFont typeface="+mj-lt"/>
              <a:buAutoNum type="arabicPeriod"/>
            </a:pPr>
            <a:r>
              <a:rPr lang="ru-RU" dirty="0"/>
              <a:t>вычислить значения подынтегральной </a:t>
            </a:r>
            <a:r>
              <a:rPr lang="ru-RU" dirty="0" smtClean="0"/>
              <a:t>функции             </a:t>
            </a:r>
            <a:r>
              <a:rPr lang="ru-RU" dirty="0"/>
              <a:t>в точках деления, т.е. найти </a:t>
            </a:r>
            <a:r>
              <a:rPr lang="ru-RU" i="1" dirty="0"/>
              <a:t>у</a:t>
            </a:r>
            <a:r>
              <a:rPr lang="ru-RU" i="1" baseline="-25000" dirty="0"/>
              <a:t> 0 </a:t>
            </a:r>
            <a:r>
              <a:rPr lang="ru-RU" i="1" dirty="0"/>
              <a:t>=</a:t>
            </a:r>
            <a:r>
              <a:rPr lang="ru-RU" dirty="0"/>
              <a:t> </a:t>
            </a:r>
            <a:r>
              <a:rPr lang="ru-RU" i="1" dirty="0"/>
              <a:t>f (x</a:t>
            </a:r>
            <a:r>
              <a:rPr lang="ru-RU" i="1" baseline="-25000" dirty="0"/>
              <a:t>0</a:t>
            </a:r>
            <a:r>
              <a:rPr lang="ru-RU" i="1" dirty="0"/>
              <a:t>)</a:t>
            </a:r>
            <a:r>
              <a:rPr lang="ru-RU" dirty="0"/>
              <a:t>, </a:t>
            </a:r>
            <a:r>
              <a:rPr lang="ru-RU" i="1" dirty="0"/>
              <a:t>у</a:t>
            </a:r>
            <a:r>
              <a:rPr lang="ru-RU" i="1" baseline="-25000" dirty="0"/>
              <a:t> 1 </a:t>
            </a:r>
            <a:r>
              <a:rPr lang="ru-RU" i="1" dirty="0"/>
              <a:t>=</a:t>
            </a:r>
            <a:r>
              <a:rPr lang="ru-RU" dirty="0"/>
              <a:t> </a:t>
            </a:r>
            <a:r>
              <a:rPr lang="ru-RU" i="1" dirty="0"/>
              <a:t>f (x</a:t>
            </a:r>
            <a:r>
              <a:rPr lang="ru-RU" i="1" baseline="-25000" dirty="0"/>
              <a:t>1</a:t>
            </a:r>
            <a:r>
              <a:rPr lang="ru-RU" i="1" dirty="0"/>
              <a:t>)</a:t>
            </a:r>
            <a:r>
              <a:rPr lang="ru-RU" dirty="0"/>
              <a:t>, </a:t>
            </a:r>
            <a:r>
              <a:rPr lang="ru-RU" i="1" dirty="0"/>
              <a:t>у</a:t>
            </a:r>
            <a:r>
              <a:rPr lang="ru-RU" i="1" baseline="-25000" dirty="0"/>
              <a:t> 2 </a:t>
            </a:r>
            <a:r>
              <a:rPr lang="ru-RU" i="1" dirty="0"/>
              <a:t>=</a:t>
            </a:r>
            <a:r>
              <a:rPr lang="ru-RU" dirty="0"/>
              <a:t> </a:t>
            </a:r>
            <a:r>
              <a:rPr lang="ru-RU" i="1" dirty="0"/>
              <a:t>f (x</a:t>
            </a:r>
            <a:r>
              <a:rPr lang="ru-RU" i="1" baseline="-25000" dirty="0"/>
              <a:t>2</a:t>
            </a:r>
            <a:r>
              <a:rPr lang="ru-RU" i="1" dirty="0"/>
              <a:t>)</a:t>
            </a:r>
            <a:r>
              <a:rPr lang="ru-RU" dirty="0"/>
              <a:t>, </a:t>
            </a:r>
            <a:r>
              <a:rPr lang="ru-RU" i="1" dirty="0"/>
              <a:t>у</a:t>
            </a:r>
            <a:r>
              <a:rPr lang="ru-RU" i="1" baseline="-25000" dirty="0"/>
              <a:t> n -1</a:t>
            </a:r>
            <a:r>
              <a:rPr lang="ru-RU" i="1" dirty="0"/>
              <a:t> =</a:t>
            </a:r>
            <a:r>
              <a:rPr lang="ru-RU" dirty="0"/>
              <a:t> </a:t>
            </a:r>
            <a:r>
              <a:rPr lang="ru-RU" i="1" dirty="0"/>
              <a:t>f (x</a:t>
            </a:r>
            <a:r>
              <a:rPr lang="ru-RU" i="1" baseline="-25000" dirty="0"/>
              <a:t>n-1</a:t>
            </a:r>
            <a:r>
              <a:rPr lang="ru-RU" i="1" dirty="0"/>
              <a:t>)</a:t>
            </a:r>
            <a:r>
              <a:rPr lang="ru-RU" dirty="0"/>
              <a:t>, </a:t>
            </a:r>
            <a:r>
              <a:rPr lang="ru-RU" i="1" dirty="0"/>
              <a:t>у</a:t>
            </a:r>
            <a:r>
              <a:rPr lang="ru-RU" i="1" baseline="-25000" dirty="0"/>
              <a:t> n </a:t>
            </a:r>
            <a:r>
              <a:rPr lang="ru-RU" i="1" dirty="0"/>
              <a:t>= f (</a:t>
            </a:r>
            <a:r>
              <a:rPr lang="ru-RU" i="1" dirty="0" err="1"/>
              <a:t>x</a:t>
            </a:r>
            <a:r>
              <a:rPr lang="ru-RU" i="1" baseline="-25000" dirty="0" err="1"/>
              <a:t>n</a:t>
            </a:r>
            <a:r>
              <a:rPr lang="ru-RU" i="1" dirty="0"/>
              <a:t>) ;</a:t>
            </a:r>
            <a:endParaRPr lang="ru-RU" dirty="0"/>
          </a:p>
          <a:p>
            <a:pPr lvl="0">
              <a:buFont typeface="+mj-lt"/>
              <a:buAutoNum type="arabicPeriod"/>
            </a:pPr>
            <a:endParaRPr lang="ru-RU" dirty="0"/>
          </a:p>
          <a:p>
            <a:pPr lvl="0">
              <a:buFont typeface="+mj-lt"/>
              <a:buAutoNum type="arabicPeriod"/>
            </a:pPr>
            <a:r>
              <a:rPr lang="ru-RU" dirty="0"/>
              <a:t>воспользоваться одной из приближённых формул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того, чтобы найти погрешность вычислений, надо воспользоваться формулами</a:t>
            </a:r>
            <a:r>
              <a:rPr lang="ru-RU" dirty="0" smtClean="0"/>
              <a:t>:                    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/>
            <a:endParaRPr lang="ru-RU" dirty="0"/>
          </a:p>
        </p:txBody>
      </p:sp>
      <p:pic>
        <p:nvPicPr>
          <p:cNvPr id="4" name="Рисунок 3" descr="http://festival.1september.ru/articles/549599/img11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68163"/>
            <a:ext cx="648072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estival.1september.ru/articles/549599/img1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20888"/>
            <a:ext cx="621030" cy="20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festival.1september.ru/articles/549599/img12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33056"/>
            <a:ext cx="1440160" cy="6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festival.1september.ru/articles/549599/img13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1944" y="3995400"/>
            <a:ext cx="1528368" cy="585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4991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 трапеций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этом методе отрезок [</a:t>
            </a:r>
            <a:r>
              <a:rPr lang="ru-RU" i="1" dirty="0"/>
              <a:t>a; b</a:t>
            </a:r>
            <a:r>
              <a:rPr lang="ru-RU" dirty="0"/>
              <a:t>] так же разбивается </a:t>
            </a:r>
            <a:r>
              <a:rPr lang="ru-RU"/>
              <a:t>на </a:t>
            </a:r>
            <a:r>
              <a:rPr lang="ru-RU" i="1" smtClean="0"/>
              <a:t>n-</a:t>
            </a:r>
            <a:r>
              <a:rPr lang="ru-RU" smtClean="0"/>
              <a:t>равных </a:t>
            </a:r>
            <a:r>
              <a:rPr lang="ru-RU" dirty="0"/>
              <a:t>частей. На каждом отрезке [</a:t>
            </a:r>
            <a:r>
              <a:rPr lang="ru-RU" i="1" dirty="0" err="1"/>
              <a:t>xi</a:t>
            </a:r>
            <a:r>
              <a:rPr lang="ru-RU" i="1" dirty="0"/>
              <a:t>; xi+1</a:t>
            </a:r>
            <a:r>
              <a:rPr lang="ru-RU" dirty="0"/>
              <a:t>] кривая </a:t>
            </a:r>
            <a:r>
              <a:rPr lang="ru-RU" i="1" dirty="0"/>
              <a:t>y = f(x) </a:t>
            </a:r>
            <a:r>
              <a:rPr lang="ru-RU" dirty="0"/>
              <a:t>заменяется прямой, проходящей через две известные точки с </a:t>
            </a:r>
            <a:r>
              <a:rPr lang="ru-RU" dirty="0" smtClean="0"/>
              <a:t>координатами          </a:t>
            </a:r>
            <a:r>
              <a:rPr lang="ru-RU" dirty="0"/>
              <a:t> </a:t>
            </a:r>
            <a:r>
              <a:rPr lang="ru-RU" dirty="0" smtClean="0"/>
              <a:t>     и                                       .             где</a:t>
            </a:r>
            <a:r>
              <a:rPr lang="ru-RU" dirty="0"/>
              <a:t> </a:t>
            </a:r>
            <a:r>
              <a:rPr lang="ru-RU" dirty="0" smtClean="0"/>
              <a:t>                и </a:t>
            </a:r>
            <a:r>
              <a:rPr lang="ru-RU" dirty="0"/>
              <a:t>строится прямоугольная трапеция с </a:t>
            </a:r>
            <a:r>
              <a:rPr lang="ru-RU" dirty="0" smtClean="0"/>
              <a:t>высотой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. </a:t>
            </a:r>
            <a:endParaRPr lang="ru-RU" dirty="0"/>
          </a:p>
        </p:txBody>
      </p:sp>
      <p:pic>
        <p:nvPicPr>
          <p:cNvPr id="1026" name="Picture 2" descr="C:\Users\User\Desktop\корд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628800"/>
            <a:ext cx="864096" cy="30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clip_image035_000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29355"/>
            <a:ext cx="838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clip_image037_000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29355"/>
            <a:ext cx="864096" cy="24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://mathprofi.ru/h/formula_simpsona_metod_trapecij_clip_image035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5272" y="2162503"/>
            <a:ext cx="1298334" cy="574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85151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 трапеций.</a:t>
            </a:r>
            <a:endParaRPr lang="ru-RU" dirty="0"/>
          </a:p>
        </p:txBody>
      </p:sp>
      <p:pic>
        <p:nvPicPr>
          <p:cNvPr id="5" name="Picture 9" descr="C:\Users\User\Desktop\kk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1368152" cy="106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Рисунок 114" descr="Общая формула трапеци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606" y="3501008"/>
            <a:ext cx="587359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485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http://mathprofi.ru/h/formula_simpsona_metod_trapecij_clip_image035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606" y="4221088"/>
            <a:ext cx="1296144" cy="7200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 descr="C:\Users\User\Desktop\jj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3513" y="1052736"/>
            <a:ext cx="408774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766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Алгоритм Вычисления.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637472" cy="3579849"/>
          </a:xfrm>
        </p:spPr>
        <p:txBody>
          <a:bodyPr/>
          <a:lstStyle/>
          <a:p>
            <a:r>
              <a:rPr lang="ru-RU" dirty="0"/>
              <a:t>Рассмотрим определенный интеграл </a:t>
            </a:r>
            <a:r>
              <a:rPr lang="ru-RU" dirty="0" smtClean="0"/>
              <a:t>                , где  </a:t>
            </a:r>
            <a:r>
              <a:rPr lang="ru-RU" dirty="0"/>
              <a:t> </a:t>
            </a:r>
            <a:r>
              <a:rPr lang="ru-RU" dirty="0" smtClean="0"/>
              <a:t>       – функция</a:t>
            </a:r>
            <a:r>
              <a:rPr lang="ru-RU" dirty="0"/>
              <a:t>, непрерывная на отрезке </a:t>
            </a:r>
            <a:r>
              <a:rPr lang="ru-RU" dirty="0" smtClean="0"/>
              <a:t>        .</a:t>
            </a:r>
            <a:r>
              <a:rPr lang="ru-RU" dirty="0"/>
              <a:t>  Проведём разбиение отрезка  </a:t>
            </a:r>
            <a:r>
              <a:rPr lang="ru-RU" dirty="0" smtClean="0"/>
              <a:t>на    </a:t>
            </a:r>
            <a:r>
              <a:rPr lang="ru-RU" dirty="0"/>
              <a:t> равных отрезков</a:t>
            </a:r>
            <a:r>
              <a:rPr lang="ru-RU" dirty="0" smtClean="0"/>
              <a:t>:                                        .</a:t>
            </a:r>
            <a:r>
              <a:rPr lang="ru-RU" dirty="0"/>
              <a:t> При этом, очевидно:  </a:t>
            </a:r>
            <a:r>
              <a:rPr lang="ru-RU" dirty="0" smtClean="0"/>
              <a:t>          (</a:t>
            </a:r>
            <a:r>
              <a:rPr lang="ru-RU" dirty="0"/>
              <a:t>нижний предел интегрирования) и  </a:t>
            </a:r>
            <a:r>
              <a:rPr lang="ru-RU" dirty="0" smtClean="0"/>
              <a:t>        (</a:t>
            </a:r>
            <a:r>
              <a:rPr lang="ru-RU" dirty="0"/>
              <a:t>верхний предел интегрирования). Точки  </a:t>
            </a:r>
            <a:r>
              <a:rPr lang="ru-RU" dirty="0" smtClean="0"/>
              <a:t>                            также </a:t>
            </a:r>
            <a:r>
              <a:rPr lang="ru-RU" dirty="0"/>
              <a:t>называют узлами. Тогда определенный интеграл можно вычислить приближенно по формуле трапеций</a:t>
            </a:r>
            <a:r>
              <a:rPr lang="ru-RU" dirty="0" smtClean="0"/>
              <a:t>:                                                                      </a:t>
            </a:r>
            <a:r>
              <a:rPr lang="en-US" dirty="0" smtClean="0"/>
              <a:t>,</a:t>
            </a:r>
            <a:r>
              <a:rPr lang="ru-RU" dirty="0" smtClean="0"/>
              <a:t>где                 </a:t>
            </a:r>
            <a:r>
              <a:rPr lang="ru-RU" dirty="0"/>
              <a:t>– длина каждого из маленьких отрезков или шаг</a:t>
            </a:r>
            <a:r>
              <a:rPr lang="ru-RU" dirty="0" smtClean="0"/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                                     </a:t>
            </a:r>
            <a:endParaRPr lang="ru-RU" dirty="0"/>
          </a:p>
          <a:p>
            <a:r>
              <a:rPr lang="ru-RU" dirty="0" smtClean="0"/>
              <a:t>               </a:t>
            </a:r>
            <a:r>
              <a:rPr lang="ru-RU" dirty="0"/>
              <a:t>– значения подынтегральной функции в </a:t>
            </a:r>
            <a:r>
              <a:rPr lang="ru-RU" dirty="0" smtClean="0"/>
              <a:t>точках                           </a:t>
            </a:r>
            <a:r>
              <a:rPr lang="ru-RU" dirty="0"/>
              <a:t>.</a:t>
            </a:r>
          </a:p>
        </p:txBody>
      </p:sp>
      <p:pic>
        <p:nvPicPr>
          <p:cNvPr id="4" name="Рисунок 3" descr="http://mathprofi.ru/h/formula_simpsona_metod_trapecij_clip_image017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80728"/>
            <a:ext cx="936104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mathprofi.ru/h/formula_simpsona_metod_trapecij_clip_image019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8742" y="1065596"/>
            <a:ext cx="531490" cy="316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mathprofi.ru/h/formula_simpsona_metod_trapecij_clip_image021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3420" y="1364681"/>
            <a:ext cx="460547" cy="33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mathprofi.ru/h/formula_simpsona_metod_trapecij_clip_image023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0374" y="1558522"/>
            <a:ext cx="205929" cy="287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mathprofi.ru/h/formula_simpsona_metod_trapecij_clip_image025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064" y="1667616"/>
            <a:ext cx="2232176" cy="321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mathprofi.ru/h/formula_simpsona_metod_trapecij_clip_image027.g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5504" y="1823677"/>
            <a:ext cx="641598" cy="33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mathprofi.ru/h/formula_simpsona_metod_trapecij_clip_image029.gif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9460" y="1830598"/>
            <a:ext cx="564828" cy="33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mathprofi.ru/h/formula_simpsona_metod_trapecij_clip_image031.gif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064" y="2099660"/>
            <a:ext cx="1628678" cy="39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Общая формула трапеций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34891"/>
            <a:ext cx="396240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://mathprofi.ru/h/formula_simpsona_metod_trapecij_clip_image035.gif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717" y="2897649"/>
            <a:ext cx="810621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mathprofi.ru/h/formula_simpsona_metod_trapecij_clip_image037.gif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4185" y="3299842"/>
            <a:ext cx="478532" cy="402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://mathprofi.ru/h/formula_simpsona_metod_trapecij_clip_image031_0000.gif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8237"/>
            <a:ext cx="1512168" cy="405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5371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Задние</a:t>
            </a:r>
            <a:r>
              <a:rPr lang="en-US" dirty="0" smtClean="0"/>
              <a:t>:</a:t>
            </a:r>
            <a:r>
              <a:rPr lang="ru-RU" dirty="0"/>
              <a:t>Вычислить приближенно определенный </a:t>
            </a:r>
            <a:r>
              <a:rPr lang="ru-RU" dirty="0" smtClean="0"/>
              <a:t>интеграл</a:t>
            </a:r>
            <a:r>
              <a:rPr lang="en-US" dirty="0" smtClean="0"/>
              <a:t>          </a:t>
            </a:r>
            <a:r>
              <a:rPr lang="ru-RU" dirty="0" smtClean="0"/>
              <a:t> </a:t>
            </a:r>
            <a:r>
              <a:rPr lang="en-US" dirty="0" smtClean="0"/>
              <a:t>  </a:t>
            </a:r>
            <a:r>
              <a:rPr lang="ru-RU" dirty="0" smtClean="0"/>
              <a:t>по </a:t>
            </a:r>
            <a:r>
              <a:rPr lang="ru-RU" dirty="0"/>
              <a:t>формуле </a:t>
            </a:r>
            <a:r>
              <a:rPr lang="ru-RU" dirty="0" smtClean="0"/>
              <a:t>трапеций.</a:t>
            </a:r>
            <a:r>
              <a:rPr lang="en-US" dirty="0" smtClean="0"/>
              <a:t> </a:t>
            </a:r>
            <a:r>
              <a:rPr lang="ru-RU" dirty="0" smtClean="0"/>
              <a:t>Разбив </a:t>
            </a:r>
            <a:r>
              <a:rPr lang="ru-RU" dirty="0"/>
              <a:t>отрезок интегрирования на 3 части</a:t>
            </a:r>
            <a:r>
              <a:rPr lang="ru-RU" dirty="0" smtClean="0"/>
              <a:t>. </a:t>
            </a:r>
            <a:r>
              <a:rPr lang="ru-RU" dirty="0"/>
              <a:t>Результаты округлить до трёх знаков после </a:t>
            </a:r>
            <a:r>
              <a:rPr lang="ru-RU" dirty="0" smtClean="0"/>
              <a:t>запятой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 descr="http://mathprofi.ru/h/formula_simpsona_metod_trapecij_clip_image039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720" y="980728"/>
            <a:ext cx="60960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риближение площади трапециям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3734" y="2276872"/>
            <a:ext cx="2540868" cy="1914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8228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Решение.</a:t>
            </a:r>
            <a:endParaRPr lang="ru-RU" dirty="0"/>
          </a:p>
        </p:txBody>
      </p:sp>
      <p:pic>
        <p:nvPicPr>
          <p:cNvPr id="10" name="Объект 9" descr="Приближение площади трапециями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2160240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mathprofi.ru/h/formula_simpsona_metod_trapecij_clip_image044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68760"/>
            <a:ext cx="1381125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mathprofi.ru/h/formula_simpsona_metod_trapecij_clip_image050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51435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Формула трапеции для трех отрезков разбиения n=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01416"/>
            <a:ext cx="289560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://mathprofi.ru/h/formula_simpsona_metod_trapecij_clip_image054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68141"/>
            <a:ext cx="1714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mathprofi.ru/h/formula_simpsona_metod_trapecij_clip_image056.g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2833" y="4149080"/>
            <a:ext cx="5324475" cy="466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033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916832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3261933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256</TotalTime>
  <Words>260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Углы</vt:lpstr>
      <vt:lpstr>Приближённое вычисление определённого интеграла по формулам прямоугольников и трапеций. Оценка погрешности вычислений.</vt:lpstr>
      <vt:lpstr>Метод прямоугольников.</vt:lpstr>
      <vt:lpstr>Площадь С недостатком.</vt:lpstr>
      <vt:lpstr>Площадь С Избытком.</vt:lpstr>
      <vt:lpstr>Алгоритм Вычисления.</vt:lpstr>
      <vt:lpstr>Метод трапеций</vt:lpstr>
      <vt:lpstr>Метод трапеций.</vt:lpstr>
      <vt:lpstr>Алгоритм Вычисления.</vt:lpstr>
      <vt:lpstr>Пример. </vt:lpstr>
      <vt:lpstr>Решение.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Приближённое вычисление определённого интеграла по формулам прямоугольников и трапеций. Оценка погрешности вычислений.</dc:title>
  <dc:creator>User</dc:creator>
  <cp:lastModifiedBy>User</cp:lastModifiedBy>
  <cp:revision>23</cp:revision>
  <dcterms:created xsi:type="dcterms:W3CDTF">2013-03-31T07:21:55Z</dcterms:created>
  <dcterms:modified xsi:type="dcterms:W3CDTF">2013-04-03T03:46:29Z</dcterms:modified>
</cp:coreProperties>
</file>