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EEED-3D7E-42B1-AC07-A72FE7D5AF16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6B3F-1899-4167-93F1-96EF25381C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EEED-3D7E-42B1-AC07-A72FE7D5AF16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6B3F-1899-4167-93F1-96EF25381C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EEED-3D7E-42B1-AC07-A72FE7D5AF16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6B3F-1899-4167-93F1-96EF25381C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EEED-3D7E-42B1-AC07-A72FE7D5AF16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6B3F-1899-4167-93F1-96EF25381C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EEED-3D7E-42B1-AC07-A72FE7D5AF16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6B3F-1899-4167-93F1-96EF25381C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EEED-3D7E-42B1-AC07-A72FE7D5AF16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6B3F-1899-4167-93F1-96EF25381C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EEED-3D7E-42B1-AC07-A72FE7D5AF16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6B3F-1899-4167-93F1-96EF25381C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EEED-3D7E-42B1-AC07-A72FE7D5AF16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6B3F-1899-4167-93F1-96EF25381C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EEED-3D7E-42B1-AC07-A72FE7D5AF16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6B3F-1899-4167-93F1-96EF25381C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EEED-3D7E-42B1-AC07-A72FE7D5AF16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6B3F-1899-4167-93F1-96EF25381C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EEED-3D7E-42B1-AC07-A72FE7D5AF16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6B3F-1899-4167-93F1-96EF25381C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DEEED-3D7E-42B1-AC07-A72FE7D5AF16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D6B3F-1899-4167-93F1-96EF25381C0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athprofi.ru/zamechatelnye_predely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ortal.tpu.ru/SHARED/k/KONVAL/Sites/Russian_sites/Calc1-ru/3/3-07.htm" TargetMode="External"/><Relationship Id="rId5" Type="http://schemas.openxmlformats.org/officeDocument/2006/relationships/hyperlink" Target="http://math1.ru/education/limits/limitfirst.html" TargetMode="External"/><Relationship Id="rId4" Type="http://schemas.openxmlformats.org/officeDocument/2006/relationships/hyperlink" Target="http://webmath.exponenta.ru/s/kiselev1/node18.ht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edsovet.su/_ld/379/43766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Федеральное агентство по образованию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Государственное образовательное учреждение высшего профессионального образования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Национальный исследовательский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Томский политехнический университет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988841"/>
            <a:ext cx="8363272" cy="316835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Первый замечательный предел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83968" y="5745013"/>
            <a:ext cx="4686672" cy="111298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Выполнила: Медведева Т.Э.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Группа 2У31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pedsovet.su/_ld/379/43766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289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4966320" cy="1470025"/>
          </a:xfrm>
        </p:spPr>
        <p:txBody>
          <a:bodyPr>
            <a:normAutofit/>
          </a:bodyPr>
          <a:lstStyle/>
          <a:p>
            <a:pPr algn="l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395536" y="2276872"/>
            <a:ext cx="7776864" cy="17526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Рассмотрение доказательство первого замечательного предела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edsovet.su/_ld/379/43766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Задача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1"/>
            <a:ext cx="8229600" cy="1872208"/>
          </a:xfrm>
        </p:spPr>
        <p:txBody>
          <a:bodyPr/>
          <a:lstStyle/>
          <a:p>
            <a:pPr lvl="0"/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Рассмотреть доказательство первого замечательного предела.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edsovet.su/_ld/379/43766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r>
              <a:rPr lang="ru-RU" sz="6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Первый замечательный предел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3068960"/>
            <a:ext cx="3232911" cy="2016224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pedsovet.su/_ld/379/43766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Теорема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716016" y="1412776"/>
            <a:ext cx="4038600" cy="1584176"/>
          </a:xfrm>
        </p:spPr>
        <p:txBody>
          <a:bodyPr/>
          <a:lstStyle/>
          <a:p>
            <a:pPr>
              <a:buNone/>
            </a:pPr>
            <a:r>
              <a:rPr lang="ru-RU" dirty="0"/>
              <a:t> Первый замечательный предел равен единице.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3068960"/>
            <a:ext cx="4536504" cy="18929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pedsovet.su/_ld/379/43766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Равнобедренный треугольник </a:t>
            </a: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круговой сектор </a:t>
            </a: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ОАB</a:t>
            </a:r>
            <a:r>
              <a:rPr lang="ru-RU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и прямоугольный треугольник </a:t>
            </a: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ОАC</a:t>
            </a: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</a:p>
        </p:txBody>
      </p:sp>
      <p:pic>
        <p:nvPicPr>
          <p:cNvPr id="20482" name="Picture 2" descr="http://portal.tpu.ru/SHARED/k/KONVAL/Sites/Russian_sites/Calc1-ru/3/3-07_files/image26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780928"/>
            <a:ext cx="7272808" cy="23762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edsovet.su/_ld/379/43766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2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Доказательство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5forstudents.ru/wp-content/uploads/2012/10/103112_0841_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5" y="1628800"/>
            <a:ext cx="6007525" cy="11521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9460" name="Picture 4" descr="http://5forstudents.ru/wp-content/uploads/2012/10/103112_0841_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852936"/>
            <a:ext cx="4968552" cy="1472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462" name="Picture 6" descr="http://5forstudents.ru/wp-content/uploads/2012/10/103112_0841_1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4509120"/>
            <a:ext cx="4320480" cy="12801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395536" y="5085184"/>
            <a:ext cx="53285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Picture 2" descr="http://pedsovet.su/_ld/379/43766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Площади 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связаны неравенством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idx="1"/>
          </p:nvPr>
        </p:nvSpPr>
        <p:spPr>
          <a:xfrm>
            <a:off x="467544" y="3573016"/>
            <a:ext cx="4040188" cy="1512168"/>
          </a:xfrm>
        </p:spPr>
        <p:txBody>
          <a:bodyPr>
            <a:noAutofit/>
          </a:bodyPr>
          <a:lstStyle/>
          <a:p>
            <a:endParaRPr lang="ru-RU" sz="3600" b="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одержимое 2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>
              <a:buNone/>
            </a:pPr>
            <a:r>
              <a:rPr lang="ru-RU" dirty="0" smtClean="0"/>
              <a:t>(2)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(3)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(4)</a:t>
            </a:r>
            <a:endParaRPr lang="ru-RU" dirty="0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980728"/>
            <a:ext cx="3009934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77" name="Picture 1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3933056"/>
            <a:ext cx="2639397" cy="8606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79" name="Picture 1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1844824"/>
            <a:ext cx="2649894" cy="8640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81" name="Picture 1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2780928"/>
            <a:ext cx="2870719" cy="93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88" name="Picture 2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744804" cy="454149"/>
          </a:xfrm>
          <a:prstGeom prst="rect">
            <a:avLst/>
          </a:prstGeom>
          <a:noFill/>
        </p:spPr>
      </p:pic>
      <p:pic>
        <p:nvPicPr>
          <p:cNvPr id="11287" name="Picture 2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5157192"/>
            <a:ext cx="1080120" cy="557758"/>
          </a:xfrm>
          <a:prstGeom prst="rect">
            <a:avLst/>
          </a:prstGeom>
          <a:noFill/>
        </p:spPr>
      </p:pic>
      <p:pic>
        <p:nvPicPr>
          <p:cNvPr id="11286" name="Picture 2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4" y="5157192"/>
            <a:ext cx="1834874" cy="521990"/>
          </a:xfrm>
          <a:prstGeom prst="rect">
            <a:avLst/>
          </a:prstGeom>
          <a:noFill/>
        </p:spPr>
      </p:pic>
      <p:pic>
        <p:nvPicPr>
          <p:cNvPr id="11285" name="Picture 2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5157192"/>
            <a:ext cx="648072" cy="464921"/>
          </a:xfrm>
          <a:prstGeom prst="rect">
            <a:avLst/>
          </a:prstGeom>
          <a:noFill/>
        </p:spPr>
      </p:pic>
      <p:sp>
        <p:nvSpPr>
          <p:cNvPr id="1128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90" name="Rectangle 26"/>
          <p:cNvSpPr>
            <a:spLocks noChangeArrowheads="1"/>
          </p:cNvSpPr>
          <p:nvPr/>
        </p:nvSpPr>
        <p:spPr bwMode="auto">
          <a:xfrm>
            <a:off x="1115616" y="5229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2411760" y="5301208"/>
            <a:ext cx="6480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92" name="Rectangle 28"/>
          <p:cNvSpPr>
            <a:spLocks noChangeArrowheads="1"/>
          </p:cNvSpPr>
          <p:nvPr/>
        </p:nvSpPr>
        <p:spPr bwMode="auto">
          <a:xfrm>
            <a:off x="4499992" y="5229200"/>
            <a:ext cx="6115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=1-2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93" name="Rectangle 29"/>
          <p:cNvSpPr>
            <a:spLocks noChangeArrowheads="1"/>
          </p:cNvSpPr>
          <p:nvPr/>
        </p:nvSpPr>
        <p:spPr bwMode="auto">
          <a:xfrm>
            <a:off x="0" y="2552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395536" y="5013176"/>
            <a:ext cx="525658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395536" y="5013176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395536" y="5733256"/>
            <a:ext cx="52565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5652120" y="5013176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pedsovet.su/_ld/379/43766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rmAutofit fontScale="90000"/>
          </a:bodyPr>
          <a:lstStyle/>
          <a:p>
            <a:r>
              <a:rPr lang="ru-RU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Нередко в практических  заданиях функции могут быть расположены по-другому, это ничего не меняет: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3212976"/>
            <a:ext cx="5349165" cy="172819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pedsovet.su/_ld/379/43766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Следствие из первого замечательного предела</a:t>
            </a:r>
          </a:p>
        </p:txBody>
      </p:sp>
      <p:pic>
        <p:nvPicPr>
          <p:cNvPr id="4" name="Рисунок 3" descr="http://www.webmath.ru/poleznoe/images/limit/formules_142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780928"/>
            <a:ext cx="1872208" cy="74275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Рисунок 4" descr="http://www.webmath.ru/poleznoe/images/limit/formules_1422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077072"/>
            <a:ext cx="2160240" cy="7920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Рисунок 5" descr="http://www.webmath.ru/poleznoe/images/limit/formules_1423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2708920"/>
            <a:ext cx="2184822" cy="7920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Рисунок 6" descr="http://www.webmath.ru/poleznoe/images/limit/formules_1424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3861049"/>
            <a:ext cx="2112244" cy="86409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edsovet.su/_ld/379/43766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Список литературы: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32857"/>
            <a:ext cx="8229600" cy="3960440"/>
          </a:xfrm>
        </p:spPr>
        <p:txBody>
          <a:bodyPr>
            <a:normAutofit/>
          </a:bodyPr>
          <a:lstStyle/>
          <a:p>
            <a:pPr lvl="0"/>
            <a:r>
              <a:rPr lang="ru-RU" sz="28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  <a:hlinkClick r:id="rId3"/>
              </a:rPr>
              <a:t>://mathprofi.ru/zamechatelnye_predely.html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2800" u="sng" dirty="0">
                <a:latin typeface="Times New Roman" pitchFamily="18" charset="0"/>
                <a:cs typeface="Times New Roman" pitchFamily="18" charset="0"/>
                <a:hlinkClick r:id="rId4"/>
              </a:rPr>
              <a:t>http://webmath.exponenta.ru/s/kiselev1/node18.htm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2800" u="sng" dirty="0">
                <a:latin typeface="Times New Roman" pitchFamily="18" charset="0"/>
                <a:cs typeface="Times New Roman" pitchFamily="18" charset="0"/>
                <a:hlinkClick r:id="rId5"/>
              </a:rPr>
              <a:t>http://math1.ru/education/limits/limitfirst.html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u="sng" dirty="0">
                <a:latin typeface="Times New Roman" pitchFamily="18" charset="0"/>
                <a:cs typeface="Times New Roman" pitchFamily="18" charset="0"/>
                <a:hlinkClick r:id="rId6"/>
              </a:rPr>
              <a:t>http://portal.tpu.ru/SHARED/k/KONVAL/Sites/Russian_sites/Calc1-ru/3/3-07.htm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edsovet.su/_ld/379/43766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40968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89</Words>
  <Application>Microsoft Office PowerPoint</Application>
  <PresentationFormat>Экран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Федеральное агентство по образованию Государственное образовательное учреждение высшего профессионального образования Национальный исследовательский Томский политехнический университет  </vt:lpstr>
      <vt:lpstr>Цель:</vt:lpstr>
      <vt:lpstr>Задача</vt:lpstr>
      <vt:lpstr>Первый замечательный предел</vt:lpstr>
      <vt:lpstr>Теорема</vt:lpstr>
      <vt:lpstr>Равнобедренный треугольник ОАB, круговой сектор ОАB и прямоугольный треугольник ОАC.</vt:lpstr>
      <vt:lpstr>Доказательство</vt:lpstr>
      <vt:lpstr>Площади связаны неравенством</vt:lpstr>
      <vt:lpstr>Нередко в практических  заданиях функции могут быть расположены по-другому, это ничего не меняет: </vt:lpstr>
      <vt:lpstr>Следствие из первого замечательного предела</vt:lpstr>
      <vt:lpstr>Список литературы: 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агентство по образованию Государственное образовательное учреждение высшего профессионального образования Национальный исследовательский Томский политехнический университет</dc:title>
  <dc:creator>таня</dc:creator>
  <cp:lastModifiedBy>таня</cp:lastModifiedBy>
  <cp:revision>8</cp:revision>
  <dcterms:created xsi:type="dcterms:W3CDTF">2013-10-27T13:09:26Z</dcterms:created>
  <dcterms:modified xsi:type="dcterms:W3CDTF">2013-10-27T14:28:00Z</dcterms:modified>
</cp:coreProperties>
</file>