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2" autoAdjust="0"/>
  </p:normalViewPr>
  <p:slideViewPr>
    <p:cSldViewPr>
      <p:cViewPr>
        <p:scale>
          <a:sx n="75" d="100"/>
          <a:sy n="75" d="100"/>
        </p:scale>
        <p:origin x="-4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C057D-8A0A-4B93-8E30-C4C6FCC52306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F706A-3112-40D8-9C92-CEDEDCA216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23F3B-F0A6-46EE-8431-F5EEFD39F42C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DE574-3906-4E7E-9FBA-9169105516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89E11-2B9F-4C47-B626-FE834788B0A4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0BE7C-0881-4906-B583-F59C0DBA0C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E1A37-04C3-4B24-90CE-4C397E93A0C4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347DA-F9E2-4012-8BD5-FDF479EC72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9DCDB-B357-4CA8-81DE-D7D994E0CA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59D6D-AB11-4019-861E-0081BE27FBAF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FCCF1-A939-4DCD-94FD-091767CEC348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6F183-65BB-40B7-9481-67A4412235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7A4CB-3E8A-4F5F-A350-44FD6DA0FC54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701F-F387-48E3-9126-66089BDCA2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FD4EC-EFF8-4EF8-9F37-9F662CE42568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8BD3A-B391-4A45-AC6B-13AFEA351C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5DC62-1CE9-4A5C-872B-58D59E916D9B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96A2D-AF5A-40C4-9FED-B7FD8AB021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D3C9C-FFB0-4181-9DE9-129092281F52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7CE27-8ED8-40E9-A662-76E120AE69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66BAB-A193-451C-A30B-C82F13E9AF3C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8F45C-AD8C-4952-8417-AABEECA941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152400"/>
            <a:ext cx="8229600" cy="12192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4038600" cy="2262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447800"/>
            <a:ext cx="4038600" cy="2262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862388"/>
            <a:ext cx="4038600" cy="22637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862388"/>
            <a:ext cx="4038600" cy="22637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791200" y="6203950"/>
            <a:ext cx="25908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98175-E1DA-42D2-BEC1-B5E189F4C473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133600" y="6203950"/>
            <a:ext cx="35814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410575" y="6181725"/>
            <a:ext cx="609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39192-0CBC-40F6-9710-6CC9C7FE7F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4998EA3-F43A-4AC2-AF87-1128ECC0FABA}" type="datetimeFigureOut">
              <a:rPr lang="ru-RU"/>
              <a:pPr>
                <a:defRPr/>
              </a:pPr>
              <a:t>28.10.2013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73BE557-98DD-42C1-8B2E-99A419D002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1" r:id="rId2"/>
    <p:sldLayoutId id="2147483794" r:id="rId3"/>
    <p:sldLayoutId id="2147483790" r:id="rId4"/>
    <p:sldLayoutId id="2147483795" r:id="rId5"/>
    <p:sldLayoutId id="2147483789" r:id="rId6"/>
    <p:sldLayoutId id="2147483788" r:id="rId7"/>
    <p:sldLayoutId id="2147483796" r:id="rId8"/>
    <p:sldLayoutId id="2147483797" r:id="rId9"/>
    <p:sldLayoutId id="2147483787" r:id="rId10"/>
    <p:sldLayoutId id="2147483786" r:id="rId11"/>
    <p:sldLayoutId id="214748379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/>
          </p:cNvSpPr>
          <p:nvPr>
            <p:ph type="title" idx="4294967295"/>
          </p:nvPr>
        </p:nvSpPr>
        <p:spPr bwMode="auto">
          <a:xfrm>
            <a:off x="457200" y="-352425"/>
            <a:ext cx="8435975" cy="6373813"/>
          </a:xfrm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smtClean="0">
                <a:ln>
                  <a:noFill/>
                </a:ln>
                <a:effectLst/>
              </a:rPr>
              <a:t>Федеральное агентство по образованию</a:t>
            </a:r>
            <a:r>
              <a:rPr lang="ru-RU" sz="2000" smtClean="0">
                <a:ln>
                  <a:noFill/>
                </a:ln>
                <a:effectLst/>
              </a:rPr>
              <a:t/>
            </a:r>
            <a:br>
              <a:rPr lang="ru-RU" sz="2000" smtClean="0">
                <a:ln>
                  <a:noFill/>
                </a:ln>
                <a:effectLst/>
              </a:rPr>
            </a:br>
            <a:r>
              <a:rPr lang="ru-RU" sz="1600" smtClean="0">
                <a:ln>
                  <a:noFill/>
                </a:ln>
                <a:solidFill>
                  <a:schemeClr val="bg2"/>
                </a:solidFill>
                <a:effectLst/>
              </a:rPr>
              <a:t>Государственное образовательное учреждение высшего профессионального образования</a:t>
            </a:r>
            <a:br>
              <a:rPr lang="ru-RU" sz="1600" smtClean="0">
                <a:ln>
                  <a:noFill/>
                </a:ln>
                <a:solidFill>
                  <a:schemeClr val="bg2"/>
                </a:solidFill>
                <a:effectLst/>
              </a:rPr>
            </a:br>
            <a:r>
              <a:rPr lang="ru-RU" sz="2000" b="1" smtClean="0">
                <a:ln>
                  <a:noFill/>
                </a:ln>
                <a:effectLst/>
              </a:rPr>
              <a:t>«Национально исследовательский Томский политехнический университет»</a:t>
            </a:r>
            <a:r>
              <a:rPr lang="ru-RU" sz="1600" b="1" smtClean="0">
                <a:ln>
                  <a:noFill/>
                </a:ln>
                <a:effectLst/>
              </a:rPr>
              <a:t/>
            </a:r>
            <a:br>
              <a:rPr lang="ru-RU" sz="1600" b="1" smtClean="0">
                <a:ln>
                  <a:noFill/>
                </a:ln>
                <a:effectLst/>
              </a:rPr>
            </a:br>
            <a:r>
              <a:rPr sz="1600" b="1" smtClean="0">
                <a:ln>
                  <a:noFill/>
                </a:ln>
                <a:effectLst/>
              </a:rPr>
              <a:t/>
            </a:r>
            <a:br>
              <a:rPr sz="1600" b="1" smtClean="0">
                <a:ln>
                  <a:noFill/>
                </a:ln>
                <a:effectLst/>
              </a:rPr>
            </a:br>
            <a:r>
              <a:rPr lang="ru-RU" sz="2000" b="1" smtClean="0">
                <a:ln>
                  <a:noFill/>
                </a:ln>
                <a:effectLst/>
              </a:rPr>
              <a:t>Физико-технический институт</a:t>
            </a:r>
            <a:br>
              <a:rPr lang="ru-RU" sz="2000" b="1" smtClean="0">
                <a:ln>
                  <a:noFill/>
                </a:ln>
                <a:effectLst/>
              </a:rPr>
            </a:br>
            <a:r>
              <a:rPr lang="ru-RU" sz="2000" b="1" smtClean="0">
                <a:ln>
                  <a:noFill/>
                </a:ln>
                <a:effectLst/>
              </a:rPr>
              <a:t>Кафедра высшей математики</a:t>
            </a:r>
            <a:r>
              <a:rPr sz="2000" b="1" smtClean="0">
                <a:ln>
                  <a:noFill/>
                </a:ln>
                <a:effectLst/>
              </a:rPr>
              <a:t/>
            </a:r>
            <a:br>
              <a:rPr sz="2000" b="1" smtClean="0">
                <a:ln>
                  <a:noFill/>
                </a:ln>
                <a:effectLst/>
              </a:rPr>
            </a:br>
            <a:r>
              <a:rPr lang="ru-RU" sz="2000" b="1" smtClean="0">
                <a:ln>
                  <a:noFill/>
                </a:ln>
                <a:effectLst/>
              </a:rPr>
              <a:t/>
            </a:r>
            <a:br>
              <a:rPr lang="ru-RU" sz="2000" b="1" smtClean="0">
                <a:ln>
                  <a:noFill/>
                </a:ln>
                <a:effectLst/>
              </a:rPr>
            </a:br>
            <a: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  <a:t>Доклад</a:t>
            </a:r>
            <a:b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  <a:t>ПО МАТЕМАТИКЕ</a:t>
            </a:r>
            <a:b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  <a:t/>
            </a:r>
            <a:b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  <a:t>На тему: Огюстен Луи Коши</a:t>
            </a:r>
            <a:br>
              <a:rPr lang="ru-RU" sz="2000" b="1" smtClean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sz="1600" b="1" smtClean="0">
                <a:ln>
                  <a:noFill/>
                </a:ln>
                <a:effectLst/>
              </a:rPr>
              <a:t/>
            </a:r>
            <a:br>
              <a:rPr lang="ru-RU" sz="1600" b="1" smtClean="0">
                <a:ln>
                  <a:noFill/>
                </a:ln>
                <a:effectLst/>
              </a:rPr>
            </a:br>
            <a:r>
              <a:rPr lang="ru-RU" sz="1600" b="1" smtClean="0">
                <a:ln>
                  <a:noFill/>
                </a:ln>
                <a:effectLst/>
              </a:rPr>
              <a:t/>
            </a:r>
            <a:br>
              <a:rPr lang="ru-RU" sz="1600" b="1" smtClean="0">
                <a:ln>
                  <a:noFill/>
                </a:ln>
                <a:effectLst/>
              </a:rPr>
            </a:br>
            <a:r>
              <a:rPr lang="ru-RU" sz="1600" b="1" smtClean="0">
                <a:ln>
                  <a:noFill/>
                </a:ln>
                <a:effectLst/>
              </a:rPr>
              <a:t/>
            </a:r>
            <a:br>
              <a:rPr lang="ru-RU" sz="1600" b="1" smtClean="0">
                <a:ln>
                  <a:noFill/>
                </a:ln>
                <a:effectLst/>
              </a:rPr>
            </a:br>
            <a:r>
              <a:rPr lang="ru-RU" smtClean="0">
                <a:ln>
                  <a:noFill/>
                </a:ln>
                <a:effectLst/>
              </a:rPr>
              <a:t/>
            </a:r>
            <a:br>
              <a:rPr lang="ru-RU" smtClean="0">
                <a:ln>
                  <a:noFill/>
                </a:ln>
                <a:effectLst/>
              </a:rPr>
            </a:br>
            <a:endParaRPr lang="ru-RU" smtClean="0">
              <a:ln>
                <a:noFill/>
              </a:ln>
              <a:effectLst/>
            </a:endParaRPr>
          </a:p>
        </p:txBody>
      </p:sp>
      <p:sp>
        <p:nvSpPr>
          <p:cNvPr id="1331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2549525" y="6127750"/>
            <a:ext cx="4038600" cy="39687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ru-RU" sz="1600" smtClean="0"/>
              <a:t>Томск-2013</a:t>
            </a:r>
          </a:p>
        </p:txBody>
      </p:sp>
      <p:sp>
        <p:nvSpPr>
          <p:cNvPr id="13319" name="Rectangle 7"/>
          <p:cNvSpPr>
            <a:spLocks noGrp="1"/>
          </p:cNvSpPr>
          <p:nvPr>
            <p:ph type="body" sz="half" idx="4294967295"/>
          </p:nvPr>
        </p:nvSpPr>
        <p:spPr>
          <a:xfrm>
            <a:off x="4787900" y="4221163"/>
            <a:ext cx="4038600" cy="1800225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ru-RU" sz="1600" b="1" smtClean="0"/>
              <a:t>Выполнила:</a:t>
            </a:r>
            <a:r>
              <a:rPr lang="ru-RU" sz="1600" smtClean="0"/>
              <a:t>  студентка ИПР, </a:t>
            </a:r>
            <a:br>
              <a:rPr lang="ru-RU" sz="1600" smtClean="0"/>
            </a:br>
            <a:r>
              <a:rPr lang="ru-RU" sz="1600" smtClean="0"/>
              <a:t>1 курса, группы 2У31</a:t>
            </a:r>
            <a:br>
              <a:rPr lang="ru-RU" sz="1600" smtClean="0"/>
            </a:br>
            <a:r>
              <a:rPr lang="ru-RU" sz="1600" smtClean="0"/>
              <a:t>Панарина Т.В.</a:t>
            </a:r>
            <a:r>
              <a:rPr lang="ru-RU" sz="1600" b="1" smtClean="0"/>
              <a:t/>
            </a:r>
            <a:br>
              <a:rPr lang="ru-RU" sz="1600" b="1" smtClean="0"/>
            </a:br>
            <a:r>
              <a:rPr lang="ru-RU" sz="1600" b="1" smtClean="0"/>
              <a:t>Проверила:</a:t>
            </a:r>
            <a:r>
              <a:rPr lang="ru-RU" sz="1600" smtClean="0"/>
              <a:t> доцент </a:t>
            </a:r>
            <a:br>
              <a:rPr lang="ru-RU" sz="1600" smtClean="0"/>
            </a:br>
            <a:r>
              <a:rPr lang="ru-RU" sz="1600" smtClean="0"/>
              <a:t>кафедры высшей математики</a:t>
            </a:r>
            <a:br>
              <a:rPr lang="ru-RU" sz="1600" smtClean="0"/>
            </a:br>
            <a:r>
              <a:rPr lang="ru-RU" sz="1600" smtClean="0"/>
              <a:t>Тарбокова Т.В.      </a:t>
            </a:r>
            <a:br>
              <a:rPr lang="ru-RU" sz="1600" smtClean="0"/>
            </a:br>
            <a:r>
              <a:rPr lang="ru-RU" sz="800" smtClean="0"/>
              <a:t>                                                                      </a:t>
            </a:r>
            <a:br>
              <a:rPr lang="ru-RU" sz="800" smtClean="0"/>
            </a:br>
            <a:endParaRPr lang="ru-RU" sz="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/>
          </p:cNvSpPr>
          <p:nvPr>
            <p:ph type="title" idx="4294967295"/>
          </p:nvPr>
        </p:nvSpPr>
        <p:spPr bwMode="auto">
          <a:xfrm>
            <a:off x="1095375" y="-238125"/>
            <a:ext cx="8229600" cy="1219200"/>
          </a:xfrm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ru-RU" b="1" i="1" smtClean="0">
                <a:ln>
                  <a:noFill/>
                </a:ln>
                <a:effectLst/>
                <a:latin typeface="Times New Roman" pitchFamily="18" charset="0"/>
              </a:rPr>
              <a:t>Хронология жизни О. Коши</a:t>
            </a:r>
          </a:p>
        </p:txBody>
      </p:sp>
      <p:sp>
        <p:nvSpPr>
          <p:cNvPr id="14342" name="Rectangle 6"/>
          <p:cNvSpPr>
            <a:spLocks noGrp="1"/>
          </p:cNvSpPr>
          <p:nvPr>
            <p:ph type="body" sz="half" idx="4294967295"/>
          </p:nvPr>
        </p:nvSpPr>
        <p:spPr>
          <a:xfrm>
            <a:off x="107950" y="1052513"/>
            <a:ext cx="5543550" cy="6913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21 августа 1789г. - Огюстен Коши родился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1805г. - Огюстен поступил в Политехническую школу;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1807г. - Огюстен поступил в Школу мостов и дорог, которую окончил в 1810г.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1810г. - Коши получил ответственное поручение по постройке военного порта.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1811г. - В Шербуре он написал свой первый мемуар.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1811 - 1812 г.г. - Коши представил Парижской академии несколько работ.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1813г. – Коши возвращается в Париж. Продолжает математические исследования.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1816г. - Коши представил на конкурс исследование по теории волн на поверхности тяжелой жидкости.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</a:rPr>
              <a:t>1816 г. - назначен членом Академии (вместо изгнанного Монжа).</a:t>
            </a:r>
            <a:r>
              <a:rPr lang="ru-RU" sz="200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4345" name="Picture 9" descr="ref-3_199350763-89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3400" y="1341438"/>
            <a:ext cx="3351213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/>
          </p:cNvSpPr>
          <p:nvPr/>
        </p:nvSpPr>
        <p:spPr bwMode="auto">
          <a:xfrm>
            <a:off x="4284663" y="333375"/>
            <a:ext cx="4824412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1816г. –начало преподавтельской деятельности Коши, с этого года он профессор Политехнической школы.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1816-1830гг.- профессор Сорбонны.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1848-1857гг. - профессор Колледжа де Франс.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1818 - женился на Алоизе де Бюр. У них родились две дочери.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1821 - опубликован «Алгебраический анализ»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1823г. - "Резюме лекций, прочитанных в Королевской политехнической школе".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1826-1828г.г. – "Лекции о приложении анализа к геометрии". 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1830г. – Эмигрирует вместе с бурбонами. 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1836г. - умирает Карл X, и присяга ему теряет силу.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1838г. - Коши возвращается в Париж. 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1848г. - получает место в Сорбонне; 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22 мая 1857г. - умер Коши.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endParaRPr lang="ru-RU" sz="2000">
              <a:latin typeface="Times New Roman" pitchFamily="18" charset="0"/>
            </a:endParaRPr>
          </a:p>
        </p:txBody>
      </p:sp>
      <p:pic>
        <p:nvPicPr>
          <p:cNvPr id="15367" name="Picture 7" descr="im100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750" y="620713"/>
            <a:ext cx="3727450" cy="547211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735013" y="-26988"/>
            <a:ext cx="8229600" cy="1219201"/>
          </a:xfrm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ru-RU" b="1" i="1" smtClean="0">
                <a:ln>
                  <a:noFill/>
                </a:ln>
                <a:effectLst/>
                <a:latin typeface="Times New Roman" pitchFamily="18" charset="0"/>
              </a:rPr>
              <a:t>Научные достижения.</a:t>
            </a:r>
          </a:p>
        </p:txBody>
      </p:sp>
      <p:sp>
        <p:nvSpPr>
          <p:cNvPr id="16390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57200" y="2063750"/>
            <a:ext cx="5194300" cy="46783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i="1" u="sng" smtClean="0">
                <a:solidFill>
                  <a:schemeClr val="bg1"/>
                </a:solidFill>
                <a:latin typeface="Times New Roman" pitchFamily="18" charset="0"/>
              </a:rPr>
              <a:t>В геометрии :</a:t>
            </a:r>
          </a:p>
          <a:p>
            <a:pPr>
              <a:buFont typeface="Wingdings 2" pitchFamily="18" charset="2"/>
              <a:buNone/>
            </a:pPr>
            <a:endParaRPr lang="ru-RU" sz="2400" b="1" i="1" u="sng" smtClean="0">
              <a:solidFill>
                <a:schemeClr val="bg1"/>
              </a:solidFill>
              <a:latin typeface="Times New Roman" pitchFamily="18" charset="0"/>
            </a:endParaRPr>
          </a:p>
          <a:p>
            <a:r>
              <a:rPr lang="ru-RU" sz="2200" smtClean="0">
                <a:solidFill>
                  <a:schemeClr val="bg1"/>
                </a:solidFill>
              </a:rPr>
              <a:t>Обобщил теорию многогранников;</a:t>
            </a:r>
          </a:p>
          <a:p>
            <a:r>
              <a:rPr lang="ru-RU" sz="2200" smtClean="0">
                <a:solidFill>
                  <a:schemeClr val="bg1"/>
                </a:solidFill>
              </a:rPr>
              <a:t>Дал новый способ исследования поверхностей второго порядка;</a:t>
            </a:r>
          </a:p>
          <a:p>
            <a:r>
              <a:rPr lang="ru-RU" sz="2200" smtClean="0">
                <a:solidFill>
                  <a:schemeClr val="bg1"/>
                </a:solidFill>
              </a:rPr>
              <a:t>Установил правила приложения анализа к геометрии. </a:t>
            </a:r>
            <a:br>
              <a:rPr lang="ru-RU" sz="2200" smtClean="0">
                <a:solidFill>
                  <a:schemeClr val="bg1"/>
                </a:solidFill>
              </a:rPr>
            </a:br>
            <a:r>
              <a:rPr lang="ru-RU" sz="2200" smtClean="0">
                <a:solidFill>
                  <a:schemeClr val="bg1"/>
                </a:solidFill>
              </a:rPr>
              <a:t/>
            </a:r>
            <a:br>
              <a:rPr lang="ru-RU" sz="2200" smtClean="0">
                <a:solidFill>
                  <a:schemeClr val="bg1"/>
                </a:solidFill>
              </a:rPr>
            </a:br>
            <a:endParaRPr lang="ru-RU" sz="2200" smtClean="0">
              <a:solidFill>
                <a:schemeClr val="bg1"/>
              </a:solidFill>
            </a:endParaRPr>
          </a:p>
        </p:txBody>
      </p:sp>
      <p:pic>
        <p:nvPicPr>
          <p:cNvPr id="16391" name="Picture 7" descr="img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341438"/>
            <a:ext cx="2952750" cy="2265362"/>
          </a:xfrm>
          <a:prstGeom prst="rect">
            <a:avLst/>
          </a:prstGeom>
          <a:noFill/>
        </p:spPr>
      </p:pic>
      <p:pic>
        <p:nvPicPr>
          <p:cNvPr id="16392" name="Picture 8" descr="img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573463"/>
            <a:ext cx="2952750" cy="2500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735013" y="-100013"/>
            <a:ext cx="8229600" cy="1219201"/>
          </a:xfrm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ru-RU" b="1" i="1" smtClean="0">
                <a:ln>
                  <a:noFill/>
                </a:ln>
                <a:effectLst/>
                <a:latin typeface="Times New Roman" pitchFamily="18" charset="0"/>
              </a:rPr>
              <a:t>Научные достижения.</a:t>
            </a:r>
          </a:p>
        </p:txBody>
      </p:sp>
      <p:sp>
        <p:nvSpPr>
          <p:cNvPr id="17413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u="sng" smtClean="0">
                <a:solidFill>
                  <a:schemeClr val="bg1"/>
                </a:solidFill>
              </a:rPr>
              <a:t>В механике:</a:t>
            </a:r>
          </a:p>
          <a:p>
            <a:pPr>
              <a:lnSpc>
                <a:spcPct val="90000"/>
              </a:lnSpc>
            </a:pPr>
            <a:endParaRPr lang="ru-RU" sz="2400" b="1" i="1" u="sng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chemeClr val="bg1"/>
                </a:solidFill>
              </a:rPr>
              <a:t>Заменил понятие о непрерывности материи понятием о непрерывности геометрических переменных;</a:t>
            </a: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chemeClr val="bg1"/>
                </a:solidFill>
              </a:rPr>
              <a:t> Исследовал движение световой волны в условиях двойного преломления; </a:t>
            </a: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chemeClr val="bg1"/>
                </a:solidFill>
              </a:rPr>
              <a:t>Дал знаменитую теорию волн на поверхности тяжелой жидкости. </a:t>
            </a:r>
            <a:br>
              <a:rPr lang="ru-RU" sz="2000" smtClean="0">
                <a:solidFill>
                  <a:schemeClr val="bg1"/>
                </a:solidFill>
              </a:rPr>
            </a:br>
            <a:r>
              <a:rPr lang="ru-RU" sz="2000" smtClean="0">
                <a:solidFill>
                  <a:schemeClr val="bg1"/>
                </a:solidFill>
              </a:rPr>
              <a:t/>
            </a:r>
            <a:br>
              <a:rPr lang="ru-RU" sz="2000" smtClean="0">
                <a:solidFill>
                  <a:schemeClr val="bg1"/>
                </a:solidFill>
              </a:rPr>
            </a:br>
            <a:endParaRPr lang="ru-RU" sz="2000" smtClean="0">
              <a:solidFill>
                <a:schemeClr val="bg1"/>
              </a:solidFill>
            </a:endParaRPr>
          </a:p>
        </p:txBody>
      </p:sp>
      <p:pic>
        <p:nvPicPr>
          <p:cNvPr id="17420" name="Picture 12" descr="dd60ce6edc6e91dae71a3511631f45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6388" y="1549400"/>
            <a:ext cx="2857500" cy="1447800"/>
          </a:xfrm>
          <a:prstGeom prst="rect">
            <a:avLst/>
          </a:prstGeom>
          <a:noFill/>
        </p:spPr>
      </p:pic>
      <p:pic>
        <p:nvPicPr>
          <p:cNvPr id="17422" name="Picture 14" descr="IMG184653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627438"/>
            <a:ext cx="4464050" cy="297021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/>
          </p:cNvSpPr>
          <p:nvPr/>
        </p:nvSpPr>
        <p:spPr bwMode="auto">
          <a:xfrm>
            <a:off x="611188" y="-171450"/>
            <a:ext cx="8229600" cy="1219200"/>
          </a:xfrm>
          <a:prstGeom prst="rect">
            <a:avLst/>
          </a:prstGeom>
          <a:noFill/>
          <a:ln w="6350" cap="rnd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4200" b="1" i="1">
                <a:solidFill>
                  <a:srgbClr val="F9F9F9"/>
                </a:solidFill>
                <a:latin typeface="Times New Roman" pitchFamily="18" charset="0"/>
              </a:rPr>
              <a:t>Научные достижения.</a:t>
            </a:r>
          </a:p>
        </p:txBody>
      </p:sp>
      <p:sp>
        <p:nvSpPr>
          <p:cNvPr id="18438" name="Rectangle 6"/>
          <p:cNvSpPr>
            <a:spLocks noGrp="1"/>
          </p:cNvSpPr>
          <p:nvPr>
            <p:ph type="subTitle" idx="4294967295"/>
          </p:nvPr>
        </p:nvSpPr>
        <p:spPr>
          <a:xfrm>
            <a:off x="684213" y="1557338"/>
            <a:ext cx="3887787" cy="4249737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b="1" i="1" u="sng" smtClean="0">
                <a:solidFill>
                  <a:schemeClr val="bg1"/>
                </a:solidFill>
              </a:rPr>
              <a:t>В физике :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</a:pPr>
            <a:r>
              <a:rPr lang="ru-RU" smtClean="0">
                <a:solidFill>
                  <a:schemeClr val="bg1"/>
                </a:solidFill>
              </a:rPr>
              <a:t> Дал общее уравнение движения светового эфира,</a:t>
            </a:r>
          </a:p>
          <a:p>
            <a:pPr marL="0" indent="0">
              <a:lnSpc>
                <a:spcPct val="90000"/>
              </a:lnSpc>
            </a:pPr>
            <a:r>
              <a:rPr lang="ru-RU" smtClean="0">
                <a:solidFill>
                  <a:schemeClr val="bg1"/>
                </a:solidFill>
              </a:rPr>
              <a:t> Установил законы преломления и отражения, не прибегая к сомнительным гипотезам. </a:t>
            </a:r>
          </a:p>
        </p:txBody>
      </p:sp>
      <p:pic>
        <p:nvPicPr>
          <p:cNvPr id="18441" name="Picture 9" descr="img_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913" y="1484313"/>
            <a:ext cx="2776537" cy="4895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395288" y="1343025"/>
            <a:ext cx="8229600" cy="4678363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800" b="1" i="1" u="sng" smtClean="0">
                <a:solidFill>
                  <a:schemeClr val="bg1"/>
                </a:solidFill>
              </a:rPr>
              <a:t>В математике: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2800" b="1" i="1" u="sng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chemeClr val="bg1"/>
                </a:solidFill>
              </a:rPr>
              <a:t>Задача Коши;</a:t>
            </a: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chemeClr val="bg1"/>
                </a:solidFill>
              </a:rPr>
              <a:t>Интеграл Коши;</a:t>
            </a:r>
          </a:p>
          <a:p>
            <a:pPr>
              <a:lnSpc>
                <a:spcPct val="90000"/>
              </a:lnSpc>
            </a:pPr>
            <a:r>
              <a:rPr lang="ru-RU" b="1" i="1" u="sng" smtClean="0">
                <a:solidFill>
                  <a:schemeClr val="bg1"/>
                </a:solidFill>
              </a:rPr>
              <a:t>Предел функции по Коши;</a:t>
            </a:r>
          </a:p>
          <a:p>
            <a:pPr>
              <a:lnSpc>
                <a:spcPct val="90000"/>
              </a:lnSpc>
            </a:pPr>
            <a:r>
              <a:rPr lang="ru-RU" b="1" i="1" u="sng" smtClean="0">
                <a:solidFill>
                  <a:schemeClr val="bg1"/>
                </a:solidFill>
              </a:rPr>
              <a:t>Теорема Коши о промежуточных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b="1" i="1" u="sng" smtClean="0">
                <a:solidFill>
                  <a:schemeClr val="bg1"/>
                </a:solidFill>
              </a:rPr>
              <a:t>	значениях функции (её следствие);</a:t>
            </a:r>
          </a:p>
          <a:p>
            <a:pPr>
              <a:lnSpc>
                <a:spcPct val="90000"/>
              </a:lnSpc>
            </a:pPr>
            <a:r>
              <a:rPr lang="ru-RU" sz="1800" smtClean="0">
                <a:solidFill>
                  <a:schemeClr val="bg1"/>
                </a:solidFill>
              </a:rPr>
              <a:t>Распределение Коши;</a:t>
            </a:r>
          </a:p>
          <a:p>
            <a:pPr>
              <a:lnSpc>
                <a:spcPct val="90000"/>
              </a:lnSpc>
            </a:pPr>
            <a:r>
              <a:rPr lang="ru-RU" sz="1800" smtClean="0">
                <a:solidFill>
                  <a:schemeClr val="bg1"/>
                </a:solidFill>
              </a:rPr>
              <a:t>Теорема Коши о разложении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1800" smtClean="0">
                <a:solidFill>
                  <a:schemeClr val="bg1"/>
                </a:solidFill>
              </a:rPr>
              <a:t>	аналитической функции в степенной ряд;</a:t>
            </a:r>
          </a:p>
          <a:p>
            <a:pPr>
              <a:lnSpc>
                <a:spcPct val="90000"/>
              </a:lnSpc>
            </a:pPr>
            <a:r>
              <a:rPr lang="ru-RU" sz="1800" smtClean="0">
                <a:solidFill>
                  <a:schemeClr val="bg1"/>
                </a:solidFill>
              </a:rPr>
              <a:t>Теорема Коши-Адамара;</a:t>
            </a:r>
          </a:p>
          <a:p>
            <a:pPr>
              <a:lnSpc>
                <a:spcPct val="90000"/>
              </a:lnSpc>
            </a:pPr>
            <a:r>
              <a:rPr lang="ru-RU" sz="1800" smtClean="0">
                <a:solidFill>
                  <a:schemeClr val="bg1"/>
                </a:solidFill>
              </a:rPr>
              <a:t>Уравнения Коши-Ремана.</a:t>
            </a:r>
          </a:p>
        </p:txBody>
      </p:sp>
      <p:sp>
        <p:nvSpPr>
          <p:cNvPr id="35844" name="Rectangle 4"/>
          <p:cNvSpPr>
            <a:spLocks/>
          </p:cNvSpPr>
          <p:nvPr/>
        </p:nvSpPr>
        <p:spPr bwMode="auto">
          <a:xfrm>
            <a:off x="611188" y="-171450"/>
            <a:ext cx="8229600" cy="1219200"/>
          </a:xfrm>
          <a:prstGeom prst="rect">
            <a:avLst/>
          </a:prstGeom>
          <a:noFill/>
          <a:ln w="6350" cap="rnd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4200" b="1" i="1">
                <a:solidFill>
                  <a:srgbClr val="F9F9F9"/>
                </a:solidFill>
                <a:latin typeface="Times New Roman" pitchFamily="18" charset="0"/>
              </a:rPr>
              <a:t>Научные достижения.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sz="quarter"/>
          </p:nvPr>
        </p:nvSpPr>
        <p:spPr bwMode="auto">
          <a:xfrm>
            <a:off x="590550" y="-26988"/>
            <a:ext cx="8229600" cy="1219201"/>
          </a:xfrm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ru-RU" b="1" i="1" smtClean="0">
                <a:ln>
                  <a:noFill/>
                </a:ln>
                <a:effectLst/>
              </a:rPr>
              <a:t>Предел функции по Коши.</a:t>
            </a:r>
          </a:p>
        </p:txBody>
      </p:sp>
      <p:sp>
        <p:nvSpPr>
          <p:cNvPr id="38916" name="Rectangle 4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931150" cy="226218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smtClean="0"/>
              <a:t>	</a:t>
            </a:r>
            <a:r>
              <a:rPr lang="ru-RU" sz="2000" smtClean="0">
                <a:solidFill>
                  <a:schemeClr val="bg1"/>
                </a:solidFill>
              </a:rPr>
              <a:t>Пусть функция </a:t>
            </a:r>
            <a:r>
              <a:rPr lang="ru-RU" sz="2000" i="1" smtClean="0">
                <a:solidFill>
                  <a:schemeClr val="bg1"/>
                </a:solidFill>
              </a:rPr>
              <a:t>f</a:t>
            </a:r>
            <a:r>
              <a:rPr lang="ru-RU" sz="2000" smtClean="0">
                <a:solidFill>
                  <a:schemeClr val="bg1"/>
                </a:solidFill>
              </a:rPr>
              <a:t> (</a:t>
            </a:r>
            <a:r>
              <a:rPr lang="ru-RU" sz="2000" i="1" smtClean="0">
                <a:solidFill>
                  <a:schemeClr val="bg1"/>
                </a:solidFill>
              </a:rPr>
              <a:t>x</a:t>
            </a:r>
            <a:r>
              <a:rPr lang="ru-RU" sz="2000" smtClean="0">
                <a:solidFill>
                  <a:schemeClr val="bg1"/>
                </a:solidFill>
              </a:rPr>
              <a:t>) определена на некотором открытом интервале </a:t>
            </a:r>
            <a:r>
              <a:rPr lang="ru-RU" sz="2000" i="1" smtClean="0">
                <a:solidFill>
                  <a:schemeClr val="bg1"/>
                </a:solidFill>
              </a:rPr>
              <a:t>X</a:t>
            </a:r>
            <a:r>
              <a:rPr lang="ru-RU" sz="2000" smtClean="0">
                <a:solidFill>
                  <a:schemeClr val="bg1"/>
                </a:solidFill>
              </a:rPr>
              <a:t>, содержащем точку </a:t>
            </a:r>
            <a:r>
              <a:rPr lang="ru-RU" sz="2000" i="1" smtClean="0">
                <a:solidFill>
                  <a:schemeClr val="bg1"/>
                </a:solidFill>
              </a:rPr>
              <a:t>x = a</a:t>
            </a:r>
            <a:r>
              <a:rPr lang="ru-RU" sz="2000" smtClean="0">
                <a:solidFill>
                  <a:schemeClr val="bg1"/>
                </a:solidFill>
              </a:rPr>
              <a:t>. (При этом не требуется, чтобы значение </a:t>
            </a:r>
            <a:r>
              <a:rPr lang="ru-RU" sz="2000" i="1" smtClean="0">
                <a:solidFill>
                  <a:schemeClr val="bg1"/>
                </a:solidFill>
              </a:rPr>
              <a:t>f</a:t>
            </a:r>
            <a:r>
              <a:rPr lang="ru-RU" sz="2000" smtClean="0">
                <a:solidFill>
                  <a:schemeClr val="bg1"/>
                </a:solidFill>
              </a:rPr>
              <a:t> (</a:t>
            </a:r>
            <a:r>
              <a:rPr lang="ru-RU" sz="2000" i="1" smtClean="0">
                <a:solidFill>
                  <a:schemeClr val="bg1"/>
                </a:solidFill>
              </a:rPr>
              <a:t>a</a:t>
            </a:r>
            <a:r>
              <a:rPr lang="ru-RU" sz="2000" smtClean="0">
                <a:solidFill>
                  <a:schemeClr val="bg1"/>
                </a:solidFill>
              </a:rPr>
              <a:t>) было обязательно определено.) </a:t>
            </a:r>
            <a:br>
              <a:rPr lang="ru-RU" sz="2000" smtClean="0">
                <a:solidFill>
                  <a:schemeClr val="bg1"/>
                </a:solidFill>
              </a:rPr>
            </a:br>
            <a:r>
              <a:rPr lang="ru-RU" sz="2000" smtClean="0">
                <a:solidFill>
                  <a:schemeClr val="bg1"/>
                </a:solidFill>
              </a:rPr>
              <a:t/>
            </a:r>
            <a:br>
              <a:rPr lang="ru-RU" sz="2000" smtClean="0">
                <a:solidFill>
                  <a:schemeClr val="bg1"/>
                </a:solidFill>
              </a:rPr>
            </a:br>
            <a:endParaRPr lang="ru-RU" sz="2000" smtClean="0">
              <a:solidFill>
                <a:schemeClr val="bg1"/>
              </a:solidFill>
            </a:endParaRPr>
          </a:p>
        </p:txBody>
      </p:sp>
      <p:sp>
        <p:nvSpPr>
          <p:cNvPr id="38917" name="Rectangle 5"/>
          <p:cNvSpPr>
            <a:spLocks noGrp="1"/>
          </p:cNvSpPr>
          <p:nvPr>
            <p:ph sz="quarter" idx="2"/>
          </p:nvPr>
        </p:nvSpPr>
        <p:spPr>
          <a:xfrm>
            <a:off x="539750" y="2708275"/>
            <a:ext cx="7561263" cy="863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smtClean="0">
                <a:solidFill>
                  <a:schemeClr val="bg1"/>
                </a:solidFill>
              </a:rPr>
              <a:t>	Число </a:t>
            </a:r>
            <a:r>
              <a:rPr lang="ru-RU" sz="2000" i="1" smtClean="0">
                <a:solidFill>
                  <a:schemeClr val="bg1"/>
                </a:solidFill>
              </a:rPr>
              <a:t>L</a:t>
            </a:r>
            <a:r>
              <a:rPr lang="ru-RU" sz="2000" smtClean="0">
                <a:solidFill>
                  <a:schemeClr val="bg1"/>
                </a:solidFill>
              </a:rPr>
              <a:t> называется </a:t>
            </a:r>
            <a:r>
              <a:rPr lang="ru-RU" sz="2000" i="1" smtClean="0">
                <a:solidFill>
                  <a:schemeClr val="bg1"/>
                </a:solidFill>
              </a:rPr>
              <a:t>пределом</a:t>
            </a:r>
            <a:r>
              <a:rPr lang="ru-RU" sz="2000" smtClean="0">
                <a:solidFill>
                  <a:schemeClr val="bg1"/>
                </a:solidFill>
              </a:rPr>
              <a:t> функции </a:t>
            </a:r>
            <a:r>
              <a:rPr lang="ru-RU" sz="2000" i="1" smtClean="0">
                <a:solidFill>
                  <a:schemeClr val="bg1"/>
                </a:solidFill>
              </a:rPr>
              <a:t>f</a:t>
            </a:r>
            <a:r>
              <a:rPr lang="ru-RU" sz="2000" smtClean="0">
                <a:solidFill>
                  <a:schemeClr val="bg1"/>
                </a:solidFill>
              </a:rPr>
              <a:t> (</a:t>
            </a:r>
            <a:r>
              <a:rPr lang="ru-RU" sz="2000" i="1" smtClean="0">
                <a:solidFill>
                  <a:schemeClr val="bg1"/>
                </a:solidFill>
              </a:rPr>
              <a:t>x</a:t>
            </a:r>
            <a:r>
              <a:rPr lang="ru-RU" sz="2000" smtClean="0">
                <a:solidFill>
                  <a:schemeClr val="bg1"/>
                </a:solidFill>
              </a:rPr>
              <a:t>) при  , если для каждого   существует такое число  , что </a:t>
            </a:r>
          </a:p>
          <a:p>
            <a:endParaRPr lang="ru-RU" sz="2000" smtClean="0">
              <a:solidFill>
                <a:schemeClr val="bg1"/>
              </a:solidFill>
            </a:endParaRPr>
          </a:p>
        </p:txBody>
      </p:sp>
      <p:sp>
        <p:nvSpPr>
          <p:cNvPr id="38919" name="Rectangle 7"/>
          <p:cNvSpPr>
            <a:spLocks noGrp="1"/>
          </p:cNvSpPr>
          <p:nvPr>
            <p:ph sz="quarter" idx="4"/>
          </p:nvPr>
        </p:nvSpPr>
        <p:spPr>
          <a:xfrm>
            <a:off x="965200" y="4508500"/>
            <a:ext cx="4038600" cy="5762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smtClean="0">
                <a:solidFill>
                  <a:schemeClr val="bg1"/>
                </a:solidFill>
              </a:rPr>
              <a:t>при условии </a:t>
            </a:r>
          </a:p>
          <a:p>
            <a:endParaRPr lang="ru-RU" sz="2000" smtClean="0">
              <a:solidFill>
                <a:schemeClr val="bg1"/>
              </a:solidFill>
            </a:endParaRPr>
          </a:p>
        </p:txBody>
      </p:sp>
      <p:pic>
        <p:nvPicPr>
          <p:cNvPr id="38921" name="Picture 9" descr="1lim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3597275"/>
            <a:ext cx="2066925" cy="623888"/>
          </a:xfrm>
          <a:prstGeom prst="rect">
            <a:avLst/>
          </a:prstGeom>
          <a:noFill/>
        </p:spPr>
      </p:pic>
      <p:pic>
        <p:nvPicPr>
          <p:cNvPr id="38923" name="Picture 11" descr="1lim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5300663"/>
            <a:ext cx="2016125" cy="569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17" grpId="0"/>
      <p:bldP spid="389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i="1" smtClean="0">
                <a:ln>
                  <a:noFill/>
                </a:ln>
                <a:effectLst/>
                <a:latin typeface="Georgia" pitchFamily="18" charset="0"/>
              </a:rPr>
              <a:t>ТЕОРЕМА КОШИ о промежуточных значениях функции. Её следствие.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457200" y="2166938"/>
            <a:ext cx="8002588" cy="31337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ru-RU" smtClean="0">
                <a:solidFill>
                  <a:schemeClr val="bg1"/>
                </a:solidFill>
              </a:rPr>
              <a:t>Пусть функция  </a:t>
            </a:r>
            <a:r>
              <a:rPr lang="en-US" smtClean="0"/>
              <a:t>f</a:t>
            </a:r>
            <a:r>
              <a:rPr lang="ru-RU" smtClean="0"/>
              <a:t>(</a:t>
            </a:r>
            <a:r>
              <a:rPr lang="en-US" smtClean="0"/>
              <a:t>x</a:t>
            </a:r>
            <a:r>
              <a:rPr lang="ru-RU" smtClean="0"/>
              <a:t>)</a:t>
            </a:r>
            <a:r>
              <a:rPr lang="ru-RU" smtClean="0">
                <a:solidFill>
                  <a:schemeClr val="bg1"/>
                </a:solidFill>
              </a:rPr>
              <a:t>  непрерывна на отрезке  </a:t>
            </a:r>
            <a:r>
              <a:rPr lang="ru-RU" smtClean="0"/>
              <a:t>[</a:t>
            </a:r>
            <a:r>
              <a:rPr lang="en-US" smtClean="0"/>
              <a:t>a</a:t>
            </a:r>
            <a:r>
              <a:rPr lang="ru-RU" smtClean="0"/>
              <a:t>;</a:t>
            </a:r>
            <a:r>
              <a:rPr lang="en-US" smtClean="0"/>
              <a:t> b</a:t>
            </a:r>
            <a:r>
              <a:rPr lang="ru-RU" smtClean="0"/>
              <a:t>]</a:t>
            </a:r>
            <a:r>
              <a:rPr lang="ru-RU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 </a:t>
            </a:r>
            <a:r>
              <a:rPr lang="ru-RU" smtClean="0">
                <a:solidFill>
                  <a:schemeClr val="bg1"/>
                </a:solidFill>
              </a:rPr>
              <a:t>(при чем </a:t>
            </a:r>
            <a:r>
              <a:rPr lang="en-US" i="1" smtClean="0"/>
              <a:t>f(a) ≠ f</a:t>
            </a:r>
            <a:r>
              <a:rPr lang="ru-RU" i="1" smtClean="0"/>
              <a:t>(</a:t>
            </a:r>
            <a:r>
              <a:rPr lang="en-US" i="1" smtClean="0"/>
              <a:t>b</a:t>
            </a:r>
            <a:r>
              <a:rPr lang="ru-RU" i="1" smtClean="0"/>
              <a:t>)</a:t>
            </a:r>
            <a:r>
              <a:rPr lang="ru-RU" i="1" smtClean="0">
                <a:solidFill>
                  <a:schemeClr val="bg1"/>
                </a:solidFill>
              </a:rPr>
              <a:t>)</a:t>
            </a:r>
            <a:r>
              <a:rPr lang="ru-RU" smtClean="0">
                <a:solidFill>
                  <a:schemeClr val="bg1"/>
                </a:solidFill>
              </a:rPr>
              <a:t> и  </a:t>
            </a:r>
            <a:r>
              <a:rPr lang="en-US" smtClean="0">
                <a:sym typeface="Symbol" pitchFamily="18" charset="2"/>
              </a:rPr>
              <a:t></a:t>
            </a:r>
            <a:r>
              <a:rPr lang="ru-RU" smtClean="0">
                <a:solidFill>
                  <a:schemeClr val="bg1"/>
                </a:solidFill>
              </a:rPr>
              <a:t> – число, заключенное между  </a:t>
            </a:r>
            <a:r>
              <a:rPr lang="ru-RU" smtClean="0"/>
              <a:t>f(</a:t>
            </a:r>
            <a:r>
              <a:rPr lang="en-US" smtClean="0"/>
              <a:t>a</a:t>
            </a:r>
            <a:r>
              <a:rPr lang="ru-RU" smtClean="0"/>
              <a:t>)</a:t>
            </a:r>
            <a:r>
              <a:rPr lang="ru-RU" smtClean="0">
                <a:solidFill>
                  <a:schemeClr val="bg1"/>
                </a:solidFill>
              </a:rPr>
              <a:t> и  </a:t>
            </a:r>
            <a:r>
              <a:rPr lang="ru-RU" smtClean="0"/>
              <a:t>f(</a:t>
            </a:r>
            <a:r>
              <a:rPr lang="en-US" smtClean="0"/>
              <a:t>b</a:t>
            </a:r>
            <a:r>
              <a:rPr lang="ru-RU" smtClean="0"/>
              <a:t>)</a:t>
            </a:r>
            <a:r>
              <a:rPr lang="ru-RU" smtClean="0">
                <a:solidFill>
                  <a:schemeClr val="bg1"/>
                </a:solidFill>
              </a:rPr>
              <a:t> . Тогда существует хотя бы одна точка  </a:t>
            </a:r>
            <a:r>
              <a:rPr lang="ru-RU" smtClean="0"/>
              <a:t>x</a:t>
            </a:r>
            <a:r>
              <a:rPr lang="ru-RU" sz="1400" smtClean="0"/>
              <a:t>0</a:t>
            </a:r>
            <a:r>
              <a:rPr lang="en-US" smtClean="0">
                <a:sym typeface="Symbol" pitchFamily="18" charset="2"/>
              </a:rPr>
              <a:t></a:t>
            </a:r>
            <a:r>
              <a:rPr lang="ru-RU" smtClean="0"/>
              <a:t>[</a:t>
            </a:r>
            <a:r>
              <a:rPr lang="en-US" smtClean="0"/>
              <a:t>a</a:t>
            </a:r>
            <a:r>
              <a:rPr lang="ru-RU" smtClean="0"/>
              <a:t>;</a:t>
            </a:r>
            <a:r>
              <a:rPr lang="en-US" smtClean="0"/>
              <a:t> b</a:t>
            </a:r>
            <a:r>
              <a:rPr lang="ru-RU" smtClean="0"/>
              <a:t>]</a:t>
            </a:r>
            <a:r>
              <a:rPr lang="ru-RU" smtClean="0">
                <a:solidFill>
                  <a:schemeClr val="bg1"/>
                </a:solidFill>
              </a:rPr>
              <a:t>  такая, что  </a:t>
            </a:r>
            <a:r>
              <a:rPr lang="ru-RU" smtClean="0"/>
              <a:t>f(x</a:t>
            </a:r>
            <a:r>
              <a:rPr lang="ru-RU" sz="1600" smtClean="0"/>
              <a:t>0</a:t>
            </a:r>
            <a:r>
              <a:rPr lang="ru-RU" smtClean="0"/>
              <a:t>) = </a:t>
            </a:r>
            <a:r>
              <a:rPr lang="en-US" smtClean="0">
                <a:sym typeface="Symbol" pitchFamily="18" charset="2"/>
              </a:rPr>
              <a:t></a:t>
            </a:r>
            <a:r>
              <a:rPr lang="ru-RU" smtClean="0">
                <a:solidFill>
                  <a:schemeClr val="bg1"/>
                </a:solidFill>
              </a:rPr>
              <a:t> .</a:t>
            </a:r>
          </a:p>
          <a:p>
            <a:pPr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Rectangle 6"/>
          <p:cNvSpPr>
            <a:spLocks noGrp="1"/>
          </p:cNvSpPr>
          <p:nvPr>
            <p:ph type="body" idx="1"/>
          </p:nvPr>
        </p:nvSpPr>
        <p:spPr>
          <a:xfrm>
            <a:off x="611188" y="2060575"/>
            <a:ext cx="8229600" cy="467836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b="1" i="1" smtClean="0"/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Если функция  </a:t>
            </a:r>
            <a:r>
              <a:rPr lang="en-US" smtClean="0"/>
              <a:t>f</a:t>
            </a:r>
            <a:r>
              <a:rPr lang="ru-RU" smtClean="0"/>
              <a:t>(</a:t>
            </a:r>
            <a:r>
              <a:rPr lang="en-US" smtClean="0"/>
              <a:t>x</a:t>
            </a:r>
            <a:r>
              <a:rPr lang="ru-RU" smtClean="0"/>
              <a:t>)</a:t>
            </a:r>
            <a:r>
              <a:rPr lang="ru-RU" smtClean="0">
                <a:solidFill>
                  <a:schemeClr val="bg1"/>
                </a:solidFill>
              </a:rPr>
              <a:t>  непрерывна на отрезке  </a:t>
            </a:r>
            <a:r>
              <a:rPr lang="ru-RU" smtClean="0"/>
              <a:t>[</a:t>
            </a:r>
            <a:r>
              <a:rPr lang="en-US" smtClean="0"/>
              <a:t>a</a:t>
            </a:r>
            <a:r>
              <a:rPr lang="ru-RU" smtClean="0"/>
              <a:t>;</a:t>
            </a:r>
            <a:r>
              <a:rPr lang="en-US" smtClean="0"/>
              <a:t> b</a:t>
            </a:r>
            <a:r>
              <a:rPr lang="ru-RU" smtClean="0"/>
              <a:t>]</a:t>
            </a:r>
            <a:r>
              <a:rPr lang="ru-RU" smtClean="0">
                <a:solidFill>
                  <a:schemeClr val="bg1"/>
                </a:solidFill>
              </a:rPr>
              <a:t>  и на его концах принимает значения разных знаков, то на  </a:t>
            </a:r>
            <a:r>
              <a:rPr lang="ru-RU" smtClean="0"/>
              <a:t>(a; b)</a:t>
            </a:r>
            <a:r>
              <a:rPr lang="ru-RU" smtClean="0">
                <a:solidFill>
                  <a:schemeClr val="bg1"/>
                </a:solidFill>
              </a:rPr>
              <a:t>  существует хотя бы одна точка, в которой функция обращается в ноль. </a:t>
            </a:r>
          </a:p>
          <a:p>
            <a:endParaRPr lang="ru-RU" smtClean="0"/>
          </a:p>
        </p:txBody>
      </p:sp>
      <p:sp>
        <p:nvSpPr>
          <p:cNvPr id="41991" name="Rectangle 7"/>
          <p:cNvSpPr>
            <a:spLocks noGrp="1"/>
          </p:cNvSpPr>
          <p:nvPr>
            <p:ph type="title"/>
          </p:nvPr>
        </p:nvSpPr>
        <p:spPr bwMode="auto">
          <a:xfrm>
            <a:off x="457200" y="409575"/>
            <a:ext cx="8229600" cy="1219200"/>
          </a:xfrm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i="1" smtClean="0">
                <a:ln>
                  <a:noFill/>
                </a:ln>
                <a:effectLst/>
                <a:latin typeface="Georgia" pitchFamily="18" charset="0"/>
              </a:rPr>
              <a:t>СЛЕДСТВИЕ (теоремы Коши).</a:t>
            </a:r>
            <a:br>
              <a:rPr lang="ru-RU" sz="2800" b="1" i="1" smtClean="0">
                <a:ln>
                  <a:noFill/>
                </a:ln>
                <a:effectLst/>
                <a:latin typeface="Georgia" pitchFamily="18" charset="0"/>
              </a:rPr>
            </a:br>
            <a:endParaRPr lang="ru-RU" sz="2800" b="1" i="1" smtClean="0">
              <a:ln>
                <a:noFill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1620838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i="1" smtClean="0">
                <a:latin typeface="Georgia" pitchFamily="18" charset="0"/>
              </a:rPr>
              <a:t>Доклад окончен.</a:t>
            </a:r>
          </a:p>
          <a:p>
            <a:pPr algn="ctr">
              <a:buFont typeface="Wingdings 2" pitchFamily="18" charset="2"/>
              <a:buNone/>
            </a:pPr>
            <a:r>
              <a:rPr lang="ru-RU" sz="4000" b="1" i="1" smtClean="0">
                <a:latin typeface="Georgia" pitchFamily="18" charset="0"/>
              </a:rPr>
              <a:t>Спасибо за внимание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342</TotalTime>
  <Words>444</Words>
  <Application>Microsoft Office PowerPoint</Application>
  <PresentationFormat>Экран (4:3)</PresentationFormat>
  <Paragraphs>66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Constantia</vt:lpstr>
      <vt:lpstr>Arial</vt:lpstr>
      <vt:lpstr>Wingdings 2</vt:lpstr>
      <vt:lpstr>Calibri</vt:lpstr>
      <vt:lpstr>Times New Roman</vt:lpstr>
      <vt:lpstr>Georgia</vt:lpstr>
      <vt:lpstr>Symbol</vt:lpstr>
      <vt:lpstr>Бумажная</vt:lpstr>
      <vt:lpstr>Бумажная</vt:lpstr>
      <vt:lpstr>Бумажная</vt:lpstr>
      <vt:lpstr>Бумажная</vt:lpstr>
      <vt:lpstr>Бумажная</vt:lpstr>
      <vt:lpstr>Бумажная</vt:lpstr>
      <vt:lpstr>Федеральное агентство по образованию Государственное образовательное учреждение высшего профессионального образования «Национально исследовательский Томский политехнический университет»  Физико-технический институт Кафедра высшей математики  Доклад ПО МАТЕМАТИКЕ  На тему: Огюстен Луи Коши     </vt:lpstr>
      <vt:lpstr>Хронология жизни О. Коши</vt:lpstr>
      <vt:lpstr>Слайд 3</vt:lpstr>
      <vt:lpstr>Научные достижения.</vt:lpstr>
      <vt:lpstr>Научные достижения.</vt:lpstr>
      <vt:lpstr>Слайд 6</vt:lpstr>
      <vt:lpstr>Слайд 7</vt:lpstr>
      <vt:lpstr>Предел функции по Коши.</vt:lpstr>
      <vt:lpstr>ТЕОРЕМА КОШИ о промежуточных значениях функции. Её следствие.</vt:lpstr>
      <vt:lpstr>СЛЕДСТВИЕ (теоремы Коши).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Огюстен-Луи Коши Биография. Научная деятельность </dc:title>
  <dc:creator>Женя</dc:creator>
  <cp:lastModifiedBy>Виктор</cp:lastModifiedBy>
  <cp:revision>11</cp:revision>
  <dcterms:created xsi:type="dcterms:W3CDTF">2012-10-24T15:40:37Z</dcterms:created>
  <dcterms:modified xsi:type="dcterms:W3CDTF">2013-10-28T15:36:32Z</dcterms:modified>
</cp:coreProperties>
</file>