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80" r:id="rId2"/>
    <p:sldId id="263" r:id="rId3"/>
    <p:sldId id="281" r:id="rId4"/>
    <p:sldId id="282" r:id="rId5"/>
    <p:sldId id="284" r:id="rId6"/>
    <p:sldId id="285" r:id="rId7"/>
    <p:sldId id="267" r:id="rId8"/>
    <p:sldId id="260" r:id="rId9"/>
    <p:sldId id="286" r:id="rId10"/>
    <p:sldId id="287" r:id="rId11"/>
    <p:sldId id="288" r:id="rId12"/>
    <p:sldId id="272" r:id="rId13"/>
    <p:sldId id="273" r:id="rId14"/>
    <p:sldId id="276" r:id="rId15"/>
    <p:sldId id="277" r:id="rId16"/>
    <p:sldId id="275" r:id="rId17"/>
    <p:sldId id="274" r:id="rId18"/>
    <p:sldId id="270" r:id="rId19"/>
    <p:sldId id="28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2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4519A-DFDF-4FDF-8908-7FC31449D68B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8224F-1707-4337-A606-9EC16CAD9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457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2A2F7F-2D65-4CC6-B469-DF4497F8DD4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ftl.kherson.ua/EDU/OC/Function/content/models/polar.html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Выполнила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-ка гр. 2Л21 </a:t>
            </a:r>
          </a:p>
          <a:p>
            <a:pPr marL="0" indent="0" algn="r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Назарова А.М.</a:t>
            </a:r>
          </a:p>
          <a:p>
            <a:pPr marL="0" indent="0" algn="r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Проверила доцент</a:t>
            </a:r>
          </a:p>
          <a:p>
            <a:pPr marL="0" indent="0" algn="r">
              <a:buNone/>
            </a:pP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Тарбокова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Т.В.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14361" y="1176393"/>
            <a:ext cx="675697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Полярная система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кооординат</a:t>
            </a:r>
            <a:endParaRPr lang="ru-RU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592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Классификация систем координат"/>
          <p:cNvPicPr>
            <a:picLocks noGrp="1" noChangeAspect="1" noChangeArrowheads="1"/>
          </p:cNvPicPr>
          <p:nvPr>
            <p:ph type="ctrTitle"/>
          </p:nvPr>
        </p:nvPicPr>
        <p:blipFill>
          <a:blip r:embed="rId2"/>
          <a:stretch>
            <a:fillRect/>
          </a:stretch>
        </p:blipFill>
        <p:spPr>
          <a:xfrm>
            <a:off x="724495" y="692696"/>
            <a:ext cx="6844747" cy="4104456"/>
          </a:xfrm>
          <a:effectLst>
            <a:outerShdw dist="45791" dir="2021404" algn="ctr" rotWithShape="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162441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/>
          </a:bodyPr>
          <a:lstStyle/>
          <a:p>
            <a:pPr algn="ctr"/>
            <a:endParaRPr lang="ru-RU" sz="2400" i="1" dirty="0" smtClean="0"/>
          </a:p>
          <a:p>
            <a:pPr algn="ctr"/>
            <a:endParaRPr lang="ru-RU" sz="2400" i="1" dirty="0"/>
          </a:p>
          <a:p>
            <a:pPr algn="ctr"/>
            <a:endParaRPr lang="ru-RU" sz="2400" i="1" dirty="0" smtClean="0"/>
          </a:p>
          <a:p>
            <a:pPr marL="0" indent="0"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Полярная система координат — двумерная система координат, в которой каждая точка на плоскости определяется двумя числами — полярным углом и полярным радиусом.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7326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Определение ПСК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309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20040"/>
            <a:ext cx="7012632" cy="4446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7239000" cy="5619024"/>
          </a:xfrm>
        </p:spPr>
        <p:txBody>
          <a:bodyPr>
            <a:normAutofit/>
          </a:bodyPr>
          <a:lstStyle/>
          <a:p>
            <a:pPr algn="ctr"/>
            <a:endParaRPr lang="ru-RU" i="1" dirty="0" smtClean="0"/>
          </a:p>
          <a:p>
            <a:pPr algn="ctr"/>
            <a:endParaRPr lang="ru-RU" i="1" dirty="0"/>
          </a:p>
          <a:p>
            <a:pPr algn="ctr"/>
            <a:r>
              <a:rPr lang="ru-RU" sz="3200" b="1" i="1" dirty="0" smtClean="0">
                <a:solidFill>
                  <a:srgbClr val="00B050"/>
                </a:solidFill>
              </a:rPr>
              <a:t>Полярная </a:t>
            </a:r>
            <a:r>
              <a:rPr lang="ru-RU" sz="3200" b="1" i="1" dirty="0">
                <a:solidFill>
                  <a:srgbClr val="00B050"/>
                </a:solidFill>
              </a:rPr>
              <a:t>система координат задаётся лучом, который называют нулевым или полярной осью. Точка, из которой выходит этот луч, называется началом координат или полюсом. Любая точка на плоскости определяется двумя полярными координатами: радиальной и угловой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32766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b="1" dirty="0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Немного из истории</a:t>
            </a:r>
            <a:br>
              <a:rPr lang="ru-RU" b="1" dirty="0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r>
              <a:rPr lang="ru-RU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endParaRPr lang="ru-RU" b="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12776"/>
            <a:ext cx="7380808" cy="5112568"/>
          </a:xfrm>
        </p:spPr>
        <p:txBody>
          <a:bodyPr>
            <a:noAutofit/>
          </a:bodyPr>
          <a:lstStyle/>
          <a:p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Существуют разные версии о введении полярных координат в качестве формальной системы координат. Полная история возникновения и исследования описана в работе профессора из Гарварда Джулиан 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Лоувел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Кулидж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</a:rPr>
              <a:t>«Происхождение 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полярных координат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</a:rPr>
              <a:t>».</a:t>
            </a:r>
          </a:p>
          <a:p>
            <a:r>
              <a:rPr lang="ru-RU" b="1" i="1" dirty="0" err="1" smtClean="0">
                <a:solidFill>
                  <a:schemeClr val="accent5">
                    <a:lumMod val="75000"/>
                  </a:schemeClr>
                </a:solidFill>
              </a:rPr>
              <a:t>Грегуар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де Сен-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Венсан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 и 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Бонавентура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 Кавальери независимо друг от друга пришли к похожей концепции в середине XVII века. Сен-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Венсан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 описал полярную систему в личных заметках в 1625 году, напечатав свои труды в 1647; а Кавальери напечатал свои труды в 1635 году, и исправленную версию в 1653 году. </a:t>
            </a:r>
          </a:p>
        </p:txBody>
      </p:sp>
    </p:spTree>
    <p:extLst>
      <p:ext uri="{BB962C8B-B14F-4D97-AF65-F5344CB8AC3E}">
        <p14:creationId xmlns:p14="http://schemas.microsoft.com/office/powerpoint/2010/main" val="346051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rgbClr val="7030A0"/>
                </a:solidFill>
              </a:rPr>
              <a:t>Кривые в полярной системе координат</a:t>
            </a:r>
            <a:endParaRPr lang="ru-RU" sz="3600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   </a:t>
            </a:r>
            <a:endParaRPr lang="ru-RU" sz="4000" i="1" dirty="0"/>
          </a:p>
        </p:txBody>
      </p:sp>
      <p:pic>
        <p:nvPicPr>
          <p:cNvPr id="2050" name="Picture 2" descr="C:\Users\Александр\Desktop\Rhodonea_curv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29285"/>
            <a:ext cx="5976664" cy="5162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76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Основными понятиями этой системы являются точка отсчёта  </a:t>
            </a:r>
            <a:r>
              <a:rPr lang="ru-RU" sz="2000" dirty="0" smtClean="0">
                <a:latin typeface="Arial Black" pitchFamily="34" charset="0"/>
              </a:rPr>
              <a:t>– </a:t>
            </a:r>
            <a:r>
              <a:rPr lang="ru-RU" sz="2000" dirty="0" smtClean="0">
                <a:solidFill>
                  <a:srgbClr val="FFFF00"/>
                </a:solidFill>
                <a:latin typeface="Arial Black" pitchFamily="34" charset="0"/>
              </a:rPr>
              <a:t>полюс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Arial Black" pitchFamily="34" charset="0"/>
              </a:rPr>
              <a:t>Полярная система координат</a:t>
            </a:r>
            <a:endParaRPr lang="ru-RU" sz="40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1229004"/>
            <a:ext cx="7884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 и луч, начинающийся в этой точке </a:t>
            </a:r>
            <a:r>
              <a:rPr lang="ru-RU" sz="2000" dirty="0" smtClean="0">
                <a:latin typeface="Arial Black" pitchFamily="34" charset="0"/>
              </a:rPr>
              <a:t>– </a:t>
            </a:r>
            <a:r>
              <a:rPr lang="ru-RU" sz="2000" dirty="0" smtClean="0">
                <a:solidFill>
                  <a:srgbClr val="FFFF00"/>
                </a:solidFill>
                <a:latin typeface="Arial Black" pitchFamily="34" charset="0"/>
              </a:rPr>
              <a:t>полярная ось</a:t>
            </a:r>
            <a:r>
              <a:rPr lang="ru-RU" sz="2000" dirty="0">
                <a:latin typeface="Arial Black" pitchFamily="34" charset="0"/>
              </a:rPr>
              <a:t> </a:t>
            </a:r>
            <a:r>
              <a:rPr lang="ru-RU" sz="2000" dirty="0" smtClean="0">
                <a:latin typeface="Arial Black" pitchFamily="34" charset="0"/>
              </a:rPr>
              <a:t>.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rot="16200000" flipH="1">
            <a:off x="4613277" y="2667645"/>
            <a:ext cx="0" cy="4547049"/>
          </a:xfrm>
          <a:prstGeom prst="straightConnector1">
            <a:avLst/>
          </a:prstGeom>
          <a:ln w="38100">
            <a:solidFill>
              <a:schemeClr val="tx2">
                <a:lumMod val="9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123728" y="5013176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2800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224" y="4941168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400" b="1" i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628800"/>
            <a:ext cx="6228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Arial Black" pitchFamily="34" charset="0"/>
              </a:rPr>
              <a:t>Полярный радиус 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 – длина отрезка ОА</a:t>
            </a:r>
          </a:p>
        </p:txBody>
      </p:sp>
      <p:cxnSp>
        <p:nvCxnSpPr>
          <p:cNvPr id="17" name="Прямая соединительная линия 16"/>
          <p:cNvCxnSpPr>
            <a:endCxn id="15" idx="3"/>
          </p:cNvCxnSpPr>
          <p:nvPr/>
        </p:nvCxnSpPr>
        <p:spPr>
          <a:xfrm flipV="1">
            <a:off x="2324904" y="3563260"/>
            <a:ext cx="1794060" cy="1381832"/>
          </a:xfrm>
          <a:prstGeom prst="line">
            <a:avLst/>
          </a:prstGeom>
          <a:ln w="38100">
            <a:solidFill>
              <a:schemeClr val="tx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4103148" y="3471076"/>
            <a:ext cx="108000" cy="108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267744" y="4895664"/>
            <a:ext cx="108000" cy="108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211960" y="3212976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2800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0" y="198884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Arial Black" pitchFamily="34" charset="0"/>
              </a:rPr>
              <a:t>Полярный угол </a:t>
            </a:r>
            <a:r>
              <a:rPr lang="el-GR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 – величина угла между полярной осью и отрезком ОА</a:t>
            </a:r>
          </a:p>
        </p:txBody>
      </p:sp>
      <p:sp>
        <p:nvSpPr>
          <p:cNvPr id="22" name="Дуга 21"/>
          <p:cNvSpPr/>
          <p:nvPr/>
        </p:nvSpPr>
        <p:spPr>
          <a:xfrm rot="308668">
            <a:off x="2522922" y="4430762"/>
            <a:ext cx="914400" cy="914400"/>
          </a:xfrm>
          <a:prstGeom prst="arc">
            <a:avLst/>
          </a:prstGeom>
          <a:ln w="38100">
            <a:solidFill>
              <a:schemeClr val="tx2">
                <a:lumMod val="9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47864" y="4293096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φ</a:t>
            </a:r>
            <a:endParaRPr lang="ru-RU" sz="2800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43808" y="3789040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ρ</a:t>
            </a:r>
            <a:endParaRPr lang="ru-RU" sz="2800" b="1" i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1520" y="58052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Положительным направлением отсчета углов считается направление «против часовой стрелки»</a:t>
            </a:r>
          </a:p>
        </p:txBody>
      </p:sp>
    </p:spTree>
    <p:extLst>
      <p:ext uri="{BB962C8B-B14F-4D97-AF65-F5344CB8AC3E}">
        <p14:creationId xmlns:p14="http://schemas.microsoft.com/office/powerpoint/2010/main" val="420248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2" grpId="0"/>
      <p:bldP spid="14" grpId="0"/>
      <p:bldP spid="15" grpId="0" animBg="1"/>
      <p:bldP spid="8" grpId="0" animBg="1"/>
      <p:bldP spid="20" grpId="0"/>
      <p:bldP spid="21" grpId="0"/>
      <p:bldP spid="22" grpId="0" animBg="1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/>
              <a:t>Связь  между  декартовой  и  полярной системами  координат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700213"/>
            <a:ext cx="3667125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213"/>
            <a:ext cx="16764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700213"/>
            <a:ext cx="15240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565400"/>
            <a:ext cx="227647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860800"/>
            <a:ext cx="2676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7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300663"/>
            <a:ext cx="27241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8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5229225"/>
            <a:ext cx="122872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600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7" y="476671"/>
            <a:ext cx="8056087" cy="76386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6000" b="1" i="1" dirty="0">
                <a:solidFill>
                  <a:srgbClr val="FFC000"/>
                </a:solidFill>
              </a:rPr>
              <a:t>Окружность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3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300" b="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06012"/>
            <a:ext cx="7002661" cy="25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Александр\Pictures\circle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2910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31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8328"/>
            <a:ext cx="8219256" cy="7864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</a:t>
            </a:r>
            <a:br>
              <a:rPr lang="ru-RU" dirty="0" smtClean="0"/>
            </a:br>
            <a:r>
              <a:rPr lang="ru-RU" sz="4900" b="1" i="1" dirty="0">
                <a:solidFill>
                  <a:srgbClr val="FFC000"/>
                </a:solidFill>
              </a:rPr>
              <a:t>Полярная роза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     </a:t>
            </a:r>
            <a:r>
              <a:rPr lang="ru-RU" sz="33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33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3300" b="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2" descr="C:\Users\Александр\Pictures\roz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2" y="1916832"/>
            <a:ext cx="31683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Александр\Pictures\roza3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75395"/>
            <a:ext cx="3451225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35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</a:rPr>
              <a:t>Спираль Архимеда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7170" name="Picture 2" descr="C:\Users\Александр\Pictures\spiral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048372" cy="30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Александр\Pictures\archspr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467" y="2420888"/>
            <a:ext cx="3377356" cy="377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27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st.com.ua/images/radiolokacionnie_sistemi/p18mm_new/display_big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785926"/>
            <a:ext cx="5329225" cy="3597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0" y="6824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Arial Black" pitchFamily="34" charset="0"/>
              </a:rPr>
              <a:t>Применение полярных координат</a:t>
            </a:r>
            <a:endParaRPr lang="ru-RU" sz="3200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857232"/>
            <a:ext cx="414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Arial Black" pitchFamily="34" charset="0"/>
              </a:rPr>
              <a:t>В военном деле</a:t>
            </a:r>
            <a:endParaRPr lang="ru-RU" sz="32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643578"/>
            <a:ext cx="6215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Радиолокационные станции (РЛС)</a:t>
            </a:r>
            <a:endParaRPr lang="ru-RU" sz="24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43570" y="2428868"/>
            <a:ext cx="35004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Координаты цели могут выдаваться в полярной системе координат (азимут, дальность), прямоугольной (X, Y), геодезической (широта, долгота).</a:t>
            </a:r>
            <a:endParaRPr lang="ru-RU" sz="2000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tomography.ru/cases/57_1b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714488"/>
            <a:ext cx="4857784" cy="4500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0" y="6824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Arial Black" pitchFamily="34" charset="0"/>
              </a:rPr>
              <a:t>Применение полярных координат</a:t>
            </a:r>
            <a:endParaRPr lang="ru-RU" sz="3200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857232"/>
            <a:ext cx="414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Arial Black" pitchFamily="34" charset="0"/>
              </a:rPr>
              <a:t>В медицине</a:t>
            </a:r>
            <a:endParaRPr lang="ru-RU" sz="32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3504" y="2857496"/>
            <a:ext cx="35400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Компьютерная томография сердца в системе полярных координат. </a:t>
            </a:r>
            <a:endParaRPr lang="ru-RU" sz="2400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59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terra-nsk.ru/files/ao_node_images/211/full/pi300c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2500330" cy="4370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0" y="6824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Arial Black" pitchFamily="34" charset="0"/>
              </a:rPr>
              <a:t>Применение полярных координат</a:t>
            </a:r>
            <a:endParaRPr lang="ru-RU" sz="3200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642918"/>
            <a:ext cx="86439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Arial Black" pitchFamily="34" charset="0"/>
              </a:rPr>
              <a:t>В различных областях науки и техники</a:t>
            </a:r>
            <a:endParaRPr lang="ru-RU" sz="32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1785926"/>
            <a:ext cx="607223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Измерительный проектор предназначен для измерения различных параметров в прямоугольной и полярной системах координат</a:t>
            </a:r>
          </a:p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Применяется в измерительных лабораториях и цехах предприятий точного приборостроения, машиностроения, микроэлектроники, в инструментальном производстве, а также в лабораториях НИИ</a:t>
            </a:r>
            <a:endParaRPr lang="ru-RU" sz="2400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31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ftl.kherson.ua/EDU/OC/Function/content/models/screensh/pola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643050"/>
            <a:ext cx="6143668" cy="4607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0" y="6824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Arial Black" pitchFamily="34" charset="0"/>
              </a:rPr>
              <a:t>Применение полярных координат</a:t>
            </a:r>
            <a:endParaRPr lang="ru-RU" sz="3200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5918" y="714356"/>
            <a:ext cx="5786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Arial Black" pitchFamily="34" charset="0"/>
              </a:rPr>
              <a:t>В компьютерных играх</a:t>
            </a:r>
            <a:endParaRPr lang="ru-RU" sz="32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55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20" name="Picture 4"/>
          <p:cNvPicPr>
            <a:picLocks noChangeAspect="1" noChangeArrowheads="1"/>
          </p:cNvPicPr>
          <p:nvPr/>
        </p:nvPicPr>
        <p:blipFill>
          <a:blip r:embed="rId2" cstate="print"/>
          <a:srcRect l="8437" r="8880"/>
          <a:stretch>
            <a:fillRect/>
          </a:stretch>
        </p:blipFill>
        <p:spPr bwMode="auto">
          <a:xfrm>
            <a:off x="0" y="0"/>
            <a:ext cx="9144000" cy="6911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9472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4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Arial Black" pitchFamily="34" charset="0"/>
              </a:rPr>
              <a:t>Применение полярных координат</a:t>
            </a:r>
            <a:endParaRPr lang="ru-RU" sz="3200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5723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Arial Black" pitchFamily="34" charset="0"/>
              </a:rPr>
              <a:t>В системах идентификации (подтверждение личности человека)</a:t>
            </a:r>
            <a:endParaRPr lang="ru-RU" sz="32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2060848"/>
            <a:ext cx="6156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Идентификация по радужной оболочке глаза </a:t>
            </a:r>
            <a:endParaRPr lang="ru-RU" sz="2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96964" name="Picture 4" descr="http://ien.izi.vlsu.ru/teach/books/910/image/2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000372"/>
            <a:ext cx="5781675" cy="2895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643010" y="6000768"/>
            <a:ext cx="75009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Результат преобразования кольца радужной оболочки из декартовой системы координат в полярную.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96962" name="Picture 2" descr="http://ien.izi.vlsu.ru/teach/books/910/image/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41566">
            <a:off x="482901" y="3779901"/>
            <a:ext cx="2278023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9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9734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4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Arial Black" pitchFamily="34" charset="0"/>
              </a:rPr>
              <a:t>Применение полярных координат</a:t>
            </a:r>
            <a:endParaRPr lang="ru-RU" sz="3200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3" name="Picture 2" descr="http://www.360gu.ru/wp-content/uploads/2009/10/ermitaje3_kp_out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5717" y="1142984"/>
            <a:ext cx="5334000" cy="533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357422" y="571480"/>
            <a:ext cx="4143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latin typeface="Arial Black" pitchFamily="34" charset="0"/>
              </a:rPr>
              <a:t>В фотографии</a:t>
            </a:r>
            <a:endParaRPr lang="ru-RU" sz="28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285860"/>
            <a:ext cx="414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Arial Black" pitchFamily="34" charset="0"/>
              </a:rPr>
              <a:t>Эрмитаж. Полярная проекция.</a:t>
            </a:r>
            <a:endParaRPr lang="ru-RU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6" name="Рисунок 5" descr="http://montag.moy.su/tutor/polar/6.gif"/>
          <p:cNvPicPr/>
          <p:nvPr/>
        </p:nvPicPr>
        <p:blipFill>
          <a:blip r:embed="rId3" cstate="print"/>
          <a:srcRect b="-2564"/>
          <a:stretch>
            <a:fillRect/>
          </a:stretch>
        </p:blipFill>
        <p:spPr bwMode="auto">
          <a:xfrm>
            <a:off x="5786446" y="3611065"/>
            <a:ext cx="3143240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572132" y="1104612"/>
            <a:ext cx="35718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Вертикальные линии после того, как к ним применен фильтр (переводящий координаты точек из прямоугольной системы в полярную), стали расходиться из центральной точки. На правой части картинки горизонтальные линии превратились в концентрически расходящиеся из центра круги.</a:t>
            </a:r>
            <a:endParaRPr lang="ru-RU" sz="1400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95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8328"/>
            <a:ext cx="8291264" cy="3810752"/>
          </a:xfrm>
        </p:spPr>
        <p:txBody>
          <a:bodyPr>
            <a:normAutofit/>
          </a:bodyPr>
          <a:lstStyle/>
          <a:p>
            <a:r>
              <a:rPr lang="ru-RU" sz="8800" b="1" dirty="0" smtClean="0">
                <a:solidFill>
                  <a:srgbClr val="EE12DE"/>
                </a:solidFill>
              </a:rPr>
              <a:t>Благодарю за внимание!!!</a:t>
            </a:r>
            <a:endParaRPr lang="ru-RU" sz="8800" b="1" dirty="0">
              <a:solidFill>
                <a:srgbClr val="EE12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47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165</TotalTime>
  <Words>430</Words>
  <Application>Microsoft Office PowerPoint</Application>
  <PresentationFormat>Экран (4:3)</PresentationFormat>
  <Paragraphs>63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Волна</vt:lpstr>
      <vt:lpstr>Презентация PowerPoint</vt:lpstr>
      <vt:lpstr>Презентация PowerPoint</vt:lpstr>
      <vt:lpstr>Определение ПСК</vt:lpstr>
      <vt:lpstr>Презентация PowerPoint</vt:lpstr>
      <vt:lpstr>  Немного из истории      </vt:lpstr>
      <vt:lpstr>Кривые в полярной системе координат</vt:lpstr>
      <vt:lpstr>Презентация PowerPoint</vt:lpstr>
      <vt:lpstr>Связь  между  декартовой  и  полярной системами  координат</vt:lpstr>
      <vt:lpstr>  Окружность                     </vt:lpstr>
      <vt:lpstr>        Полярная роза              </vt:lpstr>
      <vt:lpstr>Спираль Архимеда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Полярная система координат </dc:title>
  <dc:creator>Катенька</dc:creator>
  <cp:lastModifiedBy>Катенька</cp:lastModifiedBy>
  <cp:revision>6</cp:revision>
  <dcterms:created xsi:type="dcterms:W3CDTF">2012-12-26T14:09:01Z</dcterms:created>
  <dcterms:modified xsi:type="dcterms:W3CDTF">2012-12-27T00:02:11Z</dcterms:modified>
</cp:coreProperties>
</file>