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50D009A-9D95-4066-AE3A-0296A3539E15}" type="datetimeFigureOut">
              <a:rPr lang="ru-RU" smtClean="0"/>
              <a:t>09.06.2011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E453EF-5C16-4C1D-8A81-A1FFEDA483C4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Поверхностный интеграл второго рода.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Выполнила </a:t>
            </a:r>
            <a:r>
              <a:rPr lang="ru-RU" dirty="0" err="1" smtClean="0"/>
              <a:t>Авдошина</a:t>
            </a:r>
            <a:r>
              <a:rPr lang="ru-RU" dirty="0" smtClean="0"/>
              <a:t> Анна </a:t>
            </a:r>
          </a:p>
          <a:p>
            <a:r>
              <a:rPr lang="ru-RU" dirty="0" err="1" smtClean="0"/>
              <a:t>гр</a:t>
            </a:r>
            <a:r>
              <a:rPr lang="ru-RU" dirty="0" smtClean="0"/>
              <a:t> 2г01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-250065" y="2107397"/>
            <a:ext cx="3071834" cy="1588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285852" y="3643314"/>
            <a:ext cx="4071966" cy="1588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-35751" y="3821909"/>
            <a:ext cx="1500198" cy="1143008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Поверхностные интегралы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Понятие поверхностного интеграла является логическим продолжением понятия двойного интеграла на случай, когда областью интегрирования является некоторая поверхность, а подынтегральной функцией служит функция трех независимых переменных.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1214422"/>
            <a:ext cx="6072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Поверхностные интегралы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71472" y="2714620"/>
            <a:ext cx="821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Интеграл по площади поверхности (1-го рода)</a:t>
            </a:r>
          </a:p>
          <a:p>
            <a:r>
              <a:rPr lang="ru-RU" sz="3200" dirty="0" smtClean="0"/>
              <a:t>Интеграл по координатам (2-го рода)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Поверхностный интеграл 2-го рода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sz="2800" dirty="0" smtClean="0"/>
              <a:t>Поверхностным интегралом 2-го рода от функции </a:t>
            </a:r>
            <a:r>
              <a:rPr lang="en-US" sz="2800" i="1" dirty="0" smtClean="0"/>
              <a:t>u = f(</a:t>
            </a:r>
            <a:r>
              <a:rPr lang="en-US" sz="2800" i="1" dirty="0" err="1" smtClean="0"/>
              <a:t>x,y,z</a:t>
            </a:r>
            <a:r>
              <a:rPr lang="en-US" sz="2800" i="1" dirty="0" smtClean="0"/>
              <a:t>) </a:t>
            </a:r>
            <a:r>
              <a:rPr lang="ru-RU" sz="2800" dirty="0" smtClean="0"/>
              <a:t>по указанной стороне поверхности (</a:t>
            </a:r>
            <a:r>
              <a:rPr lang="el-GR" sz="2800" dirty="0" smtClean="0">
                <a:latin typeface="Times New Roman"/>
                <a:cs typeface="Times New Roman"/>
              </a:rPr>
              <a:t>σ</a:t>
            </a:r>
            <a:r>
              <a:rPr lang="ru-RU" sz="2800" dirty="0" smtClean="0">
                <a:latin typeface="Times New Roman"/>
                <a:cs typeface="Times New Roman"/>
              </a:rPr>
              <a:t>) </a:t>
            </a:r>
            <a:r>
              <a:rPr lang="ru-RU" sz="2800" dirty="0" smtClean="0">
                <a:cs typeface="Times New Roman"/>
              </a:rPr>
              <a:t>называется предел суммы произведений значений функции в точках поверхности на проекции соответствующих элементарных площадок поверхностей на одну из координатных плоскостей при неограниченном увеличении числа разбиений поверхности на части и стремлении площадей всех элементарных участков поверхности к нулю.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 проекциям на плоскости </a:t>
            </a:r>
            <a:r>
              <a:rPr lang="en-US" b="1" dirty="0" smtClean="0"/>
              <a:t>XOY,XOZ,YOZ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/>
                <a:cs typeface="Times New Roman"/>
              </a:rPr>
              <a:t>  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1500174"/>
            <a:ext cx="5429288" cy="1023412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500306"/>
            <a:ext cx="5572164" cy="1057099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571876"/>
            <a:ext cx="5598216" cy="1062041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5000636"/>
            <a:ext cx="6882323" cy="1204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Связь интегралов 1-го и 2-го рода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4000" dirty="0" smtClean="0"/>
              <a:t>На плоскость </a:t>
            </a:r>
            <a:r>
              <a:rPr lang="en-US" sz="4000" dirty="0" smtClean="0"/>
              <a:t>YOZ</a:t>
            </a:r>
            <a:r>
              <a:rPr lang="ru-RU" sz="4000" dirty="0" smtClean="0"/>
              <a:t>: </a:t>
            </a:r>
            <a:r>
              <a:rPr lang="en-US" sz="4000" i="1" dirty="0" err="1" smtClean="0"/>
              <a:t>dy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dz</a:t>
            </a:r>
            <a:r>
              <a:rPr lang="en-US" sz="4000" i="1" dirty="0" smtClean="0"/>
              <a:t> = </a:t>
            </a:r>
            <a:r>
              <a:rPr lang="en-US" sz="4000" i="1" dirty="0" err="1" smtClean="0"/>
              <a:t>cos</a:t>
            </a:r>
            <a:r>
              <a:rPr lang="el-GR" sz="4000" i="1" dirty="0" smtClean="0">
                <a:latin typeface="Times New Roman"/>
                <a:cs typeface="Times New Roman"/>
              </a:rPr>
              <a:t>α</a:t>
            </a:r>
            <a:r>
              <a:rPr lang="en-US" sz="4000" i="1" dirty="0" smtClean="0">
                <a:latin typeface="Times New Roman"/>
                <a:cs typeface="Times New Roman"/>
              </a:rPr>
              <a:t> d</a:t>
            </a:r>
            <a:r>
              <a:rPr lang="el-GR" sz="4000" i="1" dirty="0" smtClean="0">
                <a:latin typeface="Times New Roman"/>
                <a:cs typeface="Times New Roman"/>
              </a:rPr>
              <a:t>σ</a:t>
            </a:r>
            <a:endParaRPr lang="en-US" sz="4000" i="1" dirty="0" smtClean="0">
              <a:latin typeface="Times New Roman"/>
              <a:cs typeface="Times New Roman"/>
            </a:endParaRPr>
          </a:p>
          <a:p>
            <a:r>
              <a:rPr lang="ru-RU" sz="4000" dirty="0" smtClean="0">
                <a:cs typeface="Times New Roman"/>
              </a:rPr>
              <a:t>На плоскость </a:t>
            </a:r>
            <a:r>
              <a:rPr lang="en-US" sz="4000" dirty="0" smtClean="0">
                <a:cs typeface="Times New Roman"/>
              </a:rPr>
              <a:t>XOZ</a:t>
            </a:r>
            <a:r>
              <a:rPr lang="ru-RU" sz="4000" dirty="0" smtClean="0">
                <a:cs typeface="Times New Roman"/>
              </a:rPr>
              <a:t>:</a:t>
            </a:r>
            <a:r>
              <a:rPr lang="en-US" sz="4000" dirty="0" smtClean="0">
                <a:cs typeface="Times New Roman"/>
              </a:rPr>
              <a:t> </a:t>
            </a:r>
            <a:r>
              <a:rPr lang="en-US" sz="4000" i="1" dirty="0" err="1" smtClean="0">
                <a:cs typeface="Times New Roman"/>
              </a:rPr>
              <a:t>dx</a:t>
            </a:r>
            <a:r>
              <a:rPr lang="en-US" sz="4000" i="1" dirty="0" smtClean="0">
                <a:cs typeface="Times New Roman"/>
              </a:rPr>
              <a:t> </a:t>
            </a:r>
            <a:r>
              <a:rPr lang="en-US" sz="4000" i="1" dirty="0" err="1" smtClean="0">
                <a:cs typeface="Times New Roman"/>
              </a:rPr>
              <a:t>dz</a:t>
            </a:r>
            <a:r>
              <a:rPr lang="en-US" sz="4000" i="1" dirty="0" smtClean="0">
                <a:cs typeface="Times New Roman"/>
              </a:rPr>
              <a:t> = </a:t>
            </a:r>
            <a:r>
              <a:rPr lang="en-US" sz="4000" i="1" dirty="0" err="1" smtClean="0">
                <a:cs typeface="Times New Roman"/>
              </a:rPr>
              <a:t>cos</a:t>
            </a:r>
            <a:r>
              <a:rPr lang="el-GR" sz="4000" i="1" dirty="0" smtClean="0">
                <a:latin typeface="Times New Roman"/>
                <a:cs typeface="Times New Roman"/>
              </a:rPr>
              <a:t>β</a:t>
            </a:r>
            <a:r>
              <a:rPr lang="en-US" sz="4000" i="1" dirty="0" smtClean="0">
                <a:latin typeface="Times New Roman"/>
                <a:cs typeface="Times New Roman"/>
              </a:rPr>
              <a:t> d</a:t>
            </a:r>
            <a:r>
              <a:rPr lang="el-GR" sz="4000" i="1" dirty="0" smtClean="0">
                <a:latin typeface="Times New Roman"/>
                <a:cs typeface="Times New Roman"/>
              </a:rPr>
              <a:t>σ</a:t>
            </a:r>
            <a:endParaRPr lang="en-US" sz="4000" i="1" dirty="0" smtClean="0">
              <a:latin typeface="Times New Roman"/>
              <a:cs typeface="Times New Roman"/>
            </a:endParaRPr>
          </a:p>
          <a:p>
            <a:r>
              <a:rPr lang="ru-RU" sz="4000" dirty="0" smtClean="0">
                <a:cs typeface="Times New Roman"/>
              </a:rPr>
              <a:t>На плоскость </a:t>
            </a:r>
            <a:r>
              <a:rPr lang="en-US" sz="4000" dirty="0" smtClean="0">
                <a:cs typeface="Times New Roman"/>
              </a:rPr>
              <a:t>XOY</a:t>
            </a:r>
            <a:r>
              <a:rPr lang="ru-RU" sz="4000" dirty="0" smtClean="0">
                <a:cs typeface="Times New Roman"/>
              </a:rPr>
              <a:t>: </a:t>
            </a:r>
            <a:r>
              <a:rPr lang="en-US" sz="4000" i="1" dirty="0" err="1" smtClean="0">
                <a:cs typeface="Times New Roman"/>
              </a:rPr>
              <a:t>dx</a:t>
            </a:r>
            <a:r>
              <a:rPr lang="en-US" sz="4000" i="1" dirty="0" smtClean="0">
                <a:cs typeface="Times New Roman"/>
              </a:rPr>
              <a:t> </a:t>
            </a:r>
            <a:r>
              <a:rPr lang="en-US" sz="4000" i="1" dirty="0" err="1" smtClean="0">
                <a:cs typeface="Times New Roman"/>
              </a:rPr>
              <a:t>dy</a:t>
            </a:r>
            <a:r>
              <a:rPr lang="en-US" sz="4000" i="1" dirty="0" smtClean="0">
                <a:cs typeface="Times New Roman"/>
              </a:rPr>
              <a:t> = </a:t>
            </a:r>
            <a:r>
              <a:rPr lang="en-US" sz="4000" i="1" dirty="0" err="1" smtClean="0">
                <a:cs typeface="Times New Roman"/>
              </a:rPr>
              <a:t>cos</a:t>
            </a:r>
            <a:r>
              <a:rPr lang="el-GR" sz="4000" i="1" dirty="0" smtClean="0">
                <a:latin typeface="Times New Roman"/>
                <a:cs typeface="Times New Roman"/>
              </a:rPr>
              <a:t>γ</a:t>
            </a:r>
            <a:r>
              <a:rPr lang="en-US" sz="4000" i="1" dirty="0" smtClean="0">
                <a:latin typeface="Times New Roman"/>
                <a:cs typeface="Times New Roman"/>
              </a:rPr>
              <a:t> d</a:t>
            </a:r>
            <a:r>
              <a:rPr lang="el-GR" sz="4000" i="1" dirty="0" smtClean="0">
                <a:latin typeface="Times New Roman"/>
                <a:cs typeface="Times New Roman"/>
              </a:rPr>
              <a:t>σ</a:t>
            </a:r>
            <a:endParaRPr lang="en-US" sz="4000" i="1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Если </a:t>
            </a:r>
            <a:r>
              <a:rPr lang="en-US" dirty="0" smtClean="0"/>
              <a:t>P</a:t>
            </a:r>
            <a:r>
              <a:rPr lang="en-US" i="1" dirty="0" smtClean="0"/>
              <a:t>(</a:t>
            </a:r>
            <a:r>
              <a:rPr lang="en-US" i="1" dirty="0" err="1" smtClean="0"/>
              <a:t>x,y,z</a:t>
            </a:r>
            <a:r>
              <a:rPr lang="en-US" i="1" dirty="0" smtClean="0"/>
              <a:t>), </a:t>
            </a:r>
            <a:r>
              <a:rPr lang="en-US" dirty="0" smtClean="0"/>
              <a:t>Q</a:t>
            </a:r>
            <a:r>
              <a:rPr lang="en-US" i="1" dirty="0" smtClean="0"/>
              <a:t>(</a:t>
            </a:r>
            <a:r>
              <a:rPr lang="en-US" i="1" dirty="0" err="1" smtClean="0"/>
              <a:t>x,y,z</a:t>
            </a:r>
            <a:r>
              <a:rPr lang="en-US" i="1" dirty="0" smtClean="0"/>
              <a:t>)</a:t>
            </a:r>
            <a:r>
              <a:rPr lang="ru-RU" i="1" dirty="0" smtClean="0"/>
              <a:t>,</a:t>
            </a:r>
            <a:r>
              <a:rPr lang="en-US" i="1" dirty="0" smtClean="0"/>
              <a:t> </a:t>
            </a:r>
            <a:r>
              <a:rPr lang="en-US" dirty="0" smtClean="0"/>
              <a:t>R</a:t>
            </a:r>
            <a:r>
              <a:rPr lang="en-US" i="1" dirty="0" smtClean="0"/>
              <a:t>(</a:t>
            </a:r>
            <a:r>
              <a:rPr lang="en-US" i="1" dirty="0" err="1" smtClean="0"/>
              <a:t>x,y,z</a:t>
            </a:r>
            <a:r>
              <a:rPr lang="en-US" i="1" dirty="0" smtClean="0"/>
              <a:t>) </a:t>
            </a:r>
            <a:r>
              <a:rPr lang="en-US" dirty="0" smtClean="0"/>
              <a:t>– </a:t>
            </a:r>
            <a:r>
              <a:rPr lang="ru-RU" dirty="0" smtClean="0"/>
              <a:t>непрерывные на (</a:t>
            </a:r>
            <a:r>
              <a:rPr lang="el-GR" i="1" dirty="0" smtClean="0">
                <a:latin typeface="Times New Roman"/>
                <a:cs typeface="Times New Roman"/>
              </a:rPr>
              <a:t>σ</a:t>
            </a:r>
            <a:r>
              <a:rPr lang="ru-RU" i="1" dirty="0" smtClean="0">
                <a:latin typeface="Times New Roman"/>
                <a:cs typeface="Times New Roman"/>
              </a:rPr>
              <a:t>)</a:t>
            </a:r>
            <a:r>
              <a:rPr lang="ru-RU" i="1" dirty="0" smtClean="0">
                <a:cs typeface="Times New Roman"/>
              </a:rPr>
              <a:t> </a:t>
            </a:r>
            <a:r>
              <a:rPr lang="ru-RU" dirty="0" smtClean="0">
                <a:cs typeface="Times New Roman"/>
              </a:rPr>
              <a:t>функции, тогда можно записать</a:t>
            </a:r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928934"/>
            <a:ext cx="3879429" cy="847727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3929066"/>
            <a:ext cx="3929090" cy="852266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4929199"/>
            <a:ext cx="4214842" cy="9210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Общая формула, связывающая поверхностные интегралы 1-го и 2-го рода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2428868"/>
            <a:ext cx="8615783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Свойства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Линейность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err="1" smtClean="0"/>
              <a:t>Аддитивность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/>
              <a:t>П</a:t>
            </a:r>
            <a:r>
              <a:rPr lang="ru-RU" b="1" dirty="0" smtClean="0"/>
              <a:t>ри изменении ориентации поверхности, поверхностный интеграл меняет знак</a:t>
            </a:r>
          </a:p>
          <a:p>
            <a:endParaRPr lang="ru-RU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643050"/>
            <a:ext cx="5475299" cy="1000132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71810"/>
            <a:ext cx="4357718" cy="9850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90600"/>
          </a:xfrm>
        </p:spPr>
        <p:txBody>
          <a:bodyPr/>
          <a:lstStyle/>
          <a:p>
            <a:r>
              <a:rPr lang="ru-RU" b="1" dirty="0" smtClean="0"/>
              <a:t>Рассмотрим пример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Вычислите интеграл </a:t>
            </a:r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                               по внешней стороне параболоида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9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</a:t>
            </a:r>
            <a:r>
              <a:rPr lang="en-US" dirty="0" smtClean="0"/>
              <a:t>z</a:t>
            </a:r>
            <a:r>
              <a:rPr lang="ru-RU" dirty="0" smtClean="0"/>
              <a:t> 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en-US" dirty="0" smtClean="0"/>
              <a:t>x</a:t>
            </a:r>
            <a:r>
              <a:rPr lang="en-US" baseline="30000" dirty="0" smtClean="0"/>
              <a:t>2</a:t>
            </a:r>
            <a:r>
              <a:rPr lang="ru-RU" baseline="30000" dirty="0" smtClean="0"/>
              <a:t> </a:t>
            </a:r>
            <a:r>
              <a:rPr lang="en-US" dirty="0" smtClean="0"/>
              <a:t>+</a:t>
            </a:r>
            <a:r>
              <a:rPr lang="ru-RU" dirty="0" smtClean="0"/>
              <a:t> </a:t>
            </a:r>
            <a:r>
              <a:rPr lang="en-US" dirty="0" smtClean="0"/>
              <a:t>y</a:t>
            </a:r>
            <a:r>
              <a:rPr lang="en-US" baseline="30000" dirty="0" smtClean="0"/>
              <a:t>2</a:t>
            </a:r>
            <a:r>
              <a:rPr lang="ru-RU" baseline="30000" dirty="0" smtClean="0"/>
              <a:t>   </a:t>
            </a:r>
            <a:endParaRPr lang="en-US" baseline="30000" dirty="0" smtClean="0"/>
          </a:p>
          <a:p>
            <a:pPr>
              <a:buNone/>
            </a:pPr>
            <a:endParaRPr lang="en-US" baseline="30000" dirty="0"/>
          </a:p>
          <a:p>
            <a:pPr>
              <a:buNone/>
            </a:pPr>
            <a:endParaRPr lang="en-US" baseline="30000" dirty="0" smtClean="0"/>
          </a:p>
          <a:p>
            <a:pPr>
              <a:buNone/>
            </a:pPr>
            <a:endParaRPr lang="en-US" baseline="30000" dirty="0"/>
          </a:p>
          <a:p>
            <a:pPr>
              <a:buNone/>
            </a:pPr>
            <a:endParaRPr lang="en-US" baseline="30000" dirty="0" smtClean="0"/>
          </a:p>
          <a:p>
            <a:pPr>
              <a:buNone/>
            </a:pPr>
            <a:r>
              <a:rPr lang="ru-RU" dirty="0" smtClean="0"/>
              <a:t> (Нормаль к поверхности образует острый угол с осью </a:t>
            </a:r>
            <a:r>
              <a:rPr lang="en-US" dirty="0" smtClean="0"/>
              <a:t>OZ</a:t>
            </a:r>
            <a:r>
              <a:rPr lang="ru-RU" dirty="0" smtClean="0"/>
              <a:t>)</a:t>
            </a:r>
            <a:r>
              <a:rPr lang="ru-RU" baseline="30000" dirty="0" smtClean="0"/>
              <a:t> </a:t>
            </a:r>
            <a:endParaRPr lang="en-US" baseline="30000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428736"/>
            <a:ext cx="1768590" cy="1490669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071942"/>
            <a:ext cx="4682750" cy="5476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Спасибо за внимание!</a:t>
            </a:r>
            <a:endParaRPr lang="ru-RU" sz="4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357</TotalTime>
  <Words>235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Начальная</vt:lpstr>
      <vt:lpstr>Поверхностный интеграл второго рода.</vt:lpstr>
      <vt:lpstr>Поверхностные интегралы</vt:lpstr>
      <vt:lpstr>Слайд 3</vt:lpstr>
      <vt:lpstr>Поверхностный интеграл 2-го рода</vt:lpstr>
      <vt:lpstr>По проекциям на плоскости XOY,XOZ,YOZ </vt:lpstr>
      <vt:lpstr>Связь интегралов 1-го и 2-го рода</vt:lpstr>
      <vt:lpstr>Слайд 7</vt:lpstr>
      <vt:lpstr>Общая формула, связывающая поверхностные интегралы 1-го и 2-го рода</vt:lpstr>
      <vt:lpstr>Свойства</vt:lpstr>
      <vt:lpstr>Рассмотрим пример</vt:lpstr>
      <vt:lpstr>Спасибо за внимание!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Поверхностный интеграл первого рода.</dc:title>
  <dc:creator>Avdoshina</dc:creator>
  <cp:lastModifiedBy>Avdoshina</cp:lastModifiedBy>
  <cp:revision>36</cp:revision>
  <dcterms:created xsi:type="dcterms:W3CDTF">2011-06-09T10:41:38Z</dcterms:created>
  <dcterms:modified xsi:type="dcterms:W3CDTF">2011-06-09T16:38:42Z</dcterms:modified>
</cp:coreProperties>
</file>